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7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58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6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7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421450-F839-4CCA-8DD7-93C2E69819D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0F98F25-86DF-4C25-B46F-8BD4BA8EB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olemccall/GE_BigData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366D-E92F-A031-C25A-826E62FDA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109" y="1769538"/>
            <a:ext cx="10049782" cy="1828801"/>
          </a:xfrm>
        </p:spPr>
        <p:txBody>
          <a:bodyPr/>
          <a:lstStyle/>
          <a:p>
            <a:r>
              <a:rPr lang="en-US" dirty="0"/>
              <a:t>NNU Gen-Ed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E9F76-A879-456E-A9E5-1B461F66D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Cole McCall, Cody </a:t>
            </a:r>
            <a:r>
              <a:rPr lang="en-US" dirty="0" err="1"/>
              <a:t>Lirazan</a:t>
            </a:r>
            <a:r>
              <a:rPr lang="en-US" dirty="0"/>
              <a:t>, Gabe Murphy</a:t>
            </a:r>
          </a:p>
        </p:txBody>
      </p:sp>
    </p:spTree>
    <p:extLst>
      <p:ext uri="{BB962C8B-B14F-4D97-AF65-F5344CB8AC3E}">
        <p14:creationId xmlns:p14="http://schemas.microsoft.com/office/powerpoint/2010/main" val="337700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6350"/>
            <a:ext cx="12020549" cy="970450"/>
          </a:xfrm>
        </p:spPr>
        <p:txBody>
          <a:bodyPr>
            <a:normAutofit/>
          </a:bodyPr>
          <a:lstStyle/>
          <a:p>
            <a:r>
              <a:rPr lang="en-US" dirty="0"/>
              <a:t>SSIS Step 6 – Export Compliance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/>
          </a:bodyPr>
          <a:lstStyle/>
          <a:p>
            <a:r>
              <a:rPr lang="en-US" sz="2400" dirty="0"/>
              <a:t>For two reasons, we need to export the compliance table we just created</a:t>
            </a:r>
          </a:p>
          <a:p>
            <a:pPr lvl="1"/>
            <a:r>
              <a:rPr lang="en-US" sz="2200" dirty="0"/>
              <a:t>After each semester, things change. This will create a historical record</a:t>
            </a:r>
          </a:p>
          <a:p>
            <a:pPr lvl="1"/>
            <a:r>
              <a:rPr lang="en-US" sz="2200" dirty="0"/>
              <a:t>We want to use ML to predict future compliance and need the compliance table to do so.</a:t>
            </a:r>
          </a:p>
          <a:p>
            <a:pPr lvl="1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46A15A-685D-7B7E-B5ED-2D888166C70C}"/>
              </a:ext>
            </a:extLst>
          </p:cNvPr>
          <p:cNvSpPr/>
          <p:nvPr/>
        </p:nvSpPr>
        <p:spPr>
          <a:xfrm>
            <a:off x="7934324" y="5143500"/>
            <a:ext cx="1924051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6350"/>
            <a:ext cx="12020549" cy="970450"/>
          </a:xfrm>
        </p:spPr>
        <p:txBody>
          <a:bodyPr>
            <a:normAutofit/>
          </a:bodyPr>
          <a:lstStyle/>
          <a:p>
            <a:r>
              <a:rPr lang="en-US" dirty="0"/>
              <a:t>SSIS Step 7 – Data Visualization and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/>
          </a:bodyPr>
          <a:lstStyle/>
          <a:p>
            <a:r>
              <a:rPr lang="en-US" sz="2400" dirty="0"/>
              <a:t>In our final task, SSIS runs two batch files, opening up </a:t>
            </a:r>
            <a:r>
              <a:rPr lang="en-US" sz="2400" dirty="0" err="1"/>
              <a:t>PowerBI</a:t>
            </a:r>
            <a:r>
              <a:rPr lang="en-US" sz="2400" dirty="0"/>
              <a:t> and our Machine Learning notebook automatically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46A15A-685D-7B7E-B5ED-2D888166C70C}"/>
              </a:ext>
            </a:extLst>
          </p:cNvPr>
          <p:cNvSpPr/>
          <p:nvPr/>
        </p:nvSpPr>
        <p:spPr>
          <a:xfrm>
            <a:off x="6686549" y="5934075"/>
            <a:ext cx="1962151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30548-C37C-673E-1CB1-1819B4E3ECC1}"/>
              </a:ext>
            </a:extLst>
          </p:cNvPr>
          <p:cNvSpPr/>
          <p:nvPr/>
        </p:nvSpPr>
        <p:spPr>
          <a:xfrm>
            <a:off x="9137649" y="5959475"/>
            <a:ext cx="1962151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6350"/>
            <a:ext cx="12020549" cy="970450"/>
          </a:xfrm>
        </p:spPr>
        <p:txBody>
          <a:bodyPr>
            <a:normAutofit/>
          </a:bodyPr>
          <a:lstStyle/>
          <a:p>
            <a:r>
              <a:rPr lang="en-US" dirty="0"/>
              <a:t>Possible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999024"/>
            <a:ext cx="11728451" cy="5762626"/>
          </a:xfrm>
        </p:spPr>
        <p:txBody>
          <a:bodyPr>
            <a:normAutofit/>
          </a:bodyPr>
          <a:lstStyle/>
          <a:p>
            <a:r>
              <a:rPr lang="en-US" sz="2400" dirty="0"/>
              <a:t>Finding a way to distinguish not attaching a course in canvas at all versus simply not assessing because the semester is not over</a:t>
            </a:r>
          </a:p>
          <a:p>
            <a:r>
              <a:rPr lang="en-US" sz="2400" dirty="0"/>
              <a:t>Our results are not super helpful because most of the data from this fall is inconclusive but shows up as non-compliant and a failure to access. </a:t>
            </a:r>
          </a:p>
          <a:p>
            <a:r>
              <a:rPr lang="en-US" sz="2400" dirty="0"/>
              <a:t>With the data provided, this project should only be used at the end of semesters, not during the semester</a:t>
            </a:r>
          </a:p>
          <a:p>
            <a:r>
              <a:rPr lang="en-US" sz="2400" dirty="0"/>
              <a:t>Predictions need to be made based on semesters that have ended, not semesters </a:t>
            </a:r>
            <a:r>
              <a:rPr lang="en-US" sz="2400"/>
              <a:t>in progress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38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6350"/>
            <a:ext cx="12020549" cy="97045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/>
          </a:bodyPr>
          <a:lstStyle/>
          <a:p>
            <a:r>
              <a:rPr lang="en-US" sz="2400" dirty="0"/>
              <a:t>This entire process can be automated, but…</a:t>
            </a:r>
          </a:p>
          <a:p>
            <a:pPr lvl="1"/>
            <a:r>
              <a:rPr lang="en-US" sz="2200" dirty="0" err="1"/>
              <a:t>PowerBI</a:t>
            </a:r>
            <a:r>
              <a:rPr lang="en-US" sz="2200" dirty="0"/>
              <a:t> is currently on a localhost</a:t>
            </a:r>
          </a:p>
          <a:p>
            <a:pPr lvl="1"/>
            <a:r>
              <a:rPr lang="en-US" sz="2200" dirty="0"/>
              <a:t>Connected to SQL database on localhost</a:t>
            </a:r>
          </a:p>
          <a:p>
            <a:pPr lvl="1"/>
            <a:r>
              <a:rPr lang="en-US" sz="2200" dirty="0"/>
              <a:t>Powered by an SSIS package on a localhost</a:t>
            </a:r>
          </a:p>
          <a:p>
            <a:r>
              <a:rPr lang="en-US" sz="2400" dirty="0"/>
              <a:t>This entire repository is on </a:t>
            </a:r>
            <a:r>
              <a:rPr lang="en-US" sz="2400" dirty="0">
                <a:hlinkClick r:id="rId2"/>
              </a:rPr>
              <a:t>GitHub</a:t>
            </a:r>
            <a:r>
              <a:rPr lang="en-US" sz="2400" dirty="0"/>
              <a:t>, but file paths are specific to Cole’s machine. A much more in-depth explanation of the code behind the SSIS tasks can be read about there.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99024"/>
            <a:ext cx="10353762" cy="53351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9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99024"/>
            <a:ext cx="10353762" cy="5335101"/>
          </a:xfrm>
        </p:spPr>
        <p:txBody>
          <a:bodyPr/>
          <a:lstStyle/>
          <a:p>
            <a:r>
              <a:rPr lang="en-US" dirty="0"/>
              <a:t>Using Canvas data from Spring 2022 and Fall 2022, determine who at NNU has been compliant in assessing General Education course outcomes</a:t>
            </a:r>
          </a:p>
          <a:p>
            <a:pPr lvl="1"/>
            <a:r>
              <a:rPr lang="en-US" dirty="0"/>
              <a:t>Which colleges?</a:t>
            </a:r>
          </a:p>
          <a:p>
            <a:pPr lvl="1"/>
            <a:r>
              <a:rPr lang="en-US" dirty="0"/>
              <a:t>Which departments?</a:t>
            </a:r>
          </a:p>
          <a:p>
            <a:pPr lvl="1"/>
            <a:r>
              <a:rPr lang="en-US" dirty="0"/>
              <a:t>Which professors?</a:t>
            </a:r>
          </a:p>
          <a:p>
            <a:r>
              <a:rPr lang="en-US" dirty="0"/>
              <a:t>Predict (based on any of our features) who will be compliant in future sections</a:t>
            </a:r>
          </a:p>
          <a:p>
            <a:r>
              <a:rPr lang="en-US" dirty="0"/>
              <a:t>Establish a set of data cleaning and visualization procedures for all data used</a:t>
            </a:r>
          </a:p>
          <a:p>
            <a:r>
              <a:rPr lang="en-US" dirty="0"/>
              <a:t>Pipeline these procedures so that they can be automated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91349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652205"/>
            <a:ext cx="5448300" cy="4533901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dirty="0"/>
              <a:t>SSIS Package</a:t>
            </a:r>
          </a:p>
          <a:p>
            <a:r>
              <a:rPr lang="en-US" sz="2400" dirty="0"/>
              <a:t>SQL Server Integration Services</a:t>
            </a:r>
          </a:p>
          <a:p>
            <a:r>
              <a:rPr lang="en-US" sz="2400" dirty="0"/>
              <a:t>Performs the entire ETL process</a:t>
            </a:r>
          </a:p>
          <a:p>
            <a:r>
              <a:rPr lang="en-US" sz="2400" dirty="0"/>
              <a:t>Can be automated and set to run every so often</a:t>
            </a:r>
          </a:p>
          <a:p>
            <a:r>
              <a:rPr lang="en-US" sz="2400" dirty="0"/>
              <a:t>Uses Python scripts, SQL queries, SQL Server, and </a:t>
            </a:r>
            <a:r>
              <a:rPr lang="en-US" sz="2400" dirty="0" err="1"/>
              <a:t>PowerBI</a:t>
            </a:r>
            <a:r>
              <a:rPr lang="en-US" sz="2400" dirty="0"/>
              <a:t> to clean, upload, query, visualize, and predict compliance </a:t>
            </a:r>
          </a:p>
          <a:p>
            <a:r>
              <a:rPr lang="en-US" sz="2400" dirty="0"/>
              <a:t>Based on Canvas and registrar spreadsheet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SSIS Step 1 -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/>
          </a:bodyPr>
          <a:lstStyle/>
          <a:p>
            <a:r>
              <a:rPr lang="en-US" sz="2400" dirty="0"/>
              <a:t>Backup everything that already exists in SQL Server</a:t>
            </a:r>
          </a:p>
          <a:p>
            <a:r>
              <a:rPr lang="en-US" sz="2400" dirty="0"/>
              <a:t>As we are gathering, transforming, and loading new data, while unlikely, mistakes can be made.</a:t>
            </a:r>
          </a:p>
          <a:p>
            <a:r>
              <a:rPr lang="en-US" sz="2400" dirty="0"/>
              <a:t>Each backup is saved to a backups folder that can be imported into SQL at any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A4E11C-C27D-D12C-7A5A-97E8B4F19FDF}"/>
              </a:ext>
            </a:extLst>
          </p:cNvPr>
          <p:cNvSpPr/>
          <p:nvPr/>
        </p:nvSpPr>
        <p:spPr>
          <a:xfrm>
            <a:off x="7877175" y="1133475"/>
            <a:ext cx="1981200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1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dirty="0"/>
              <a:t>SSIS Step 2 – 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sz="2400" dirty="0"/>
              <a:t>Python Scripts are used to find all spreadsheets in a directory and join them together, then clean up missing values and normalize weird data.</a:t>
            </a:r>
          </a:p>
          <a:p>
            <a:r>
              <a:rPr lang="en-US" sz="2400" dirty="0"/>
              <a:t>Canvas Data</a:t>
            </a:r>
            <a:r>
              <a:rPr lang="en-US" sz="2200" dirty="0"/>
              <a:t> Fields</a:t>
            </a:r>
          </a:p>
          <a:p>
            <a:pPr lvl="1"/>
            <a:r>
              <a:rPr lang="en-US" sz="2300" dirty="0"/>
              <a:t>Unnecessary</a:t>
            </a:r>
          </a:p>
          <a:p>
            <a:pPr lvl="2"/>
            <a:r>
              <a:rPr lang="en-US" sz="1800" dirty="0"/>
              <a:t>Student Name, ID</a:t>
            </a:r>
          </a:p>
          <a:p>
            <a:pPr lvl="2"/>
            <a:r>
              <a:rPr lang="en-US" sz="1800" dirty="0"/>
              <a:t>Assessment Title, ID, Type</a:t>
            </a:r>
          </a:p>
          <a:p>
            <a:pPr lvl="2"/>
            <a:r>
              <a:rPr lang="en-US" sz="1800" dirty="0"/>
              <a:t>Submission Score, Attempt</a:t>
            </a:r>
          </a:p>
          <a:p>
            <a:pPr lvl="2"/>
            <a:r>
              <a:rPr lang="en-US" sz="1800" dirty="0"/>
              <a:t>Assessment Question, ID</a:t>
            </a:r>
          </a:p>
          <a:p>
            <a:pPr lvl="2"/>
            <a:r>
              <a:rPr lang="en-US" sz="1800" dirty="0"/>
              <a:t>Assignment URL</a:t>
            </a:r>
          </a:p>
          <a:p>
            <a:pPr lvl="2"/>
            <a:r>
              <a:rPr lang="en-US" sz="1800" dirty="0"/>
              <a:t>Account ID, Enrollment Status</a:t>
            </a:r>
          </a:p>
          <a:p>
            <a:pPr lvl="1"/>
            <a:r>
              <a:rPr lang="en-US" sz="2300" dirty="0"/>
              <a:t>Messy/Unclean</a:t>
            </a:r>
          </a:p>
          <a:p>
            <a:pPr lvl="2"/>
            <a:r>
              <a:rPr lang="en-US" sz="1800" dirty="0"/>
              <a:t>Submission Date</a:t>
            </a:r>
          </a:p>
          <a:p>
            <a:pPr lvl="2"/>
            <a:r>
              <a:rPr lang="en-US" sz="1800" dirty="0"/>
              <a:t>Learning Outcome Name, Code</a:t>
            </a:r>
          </a:p>
          <a:p>
            <a:pPr lvl="2"/>
            <a:r>
              <a:rPr lang="en-US" sz="1800" dirty="0"/>
              <a:t>Learning Outcome Score, Rating</a:t>
            </a:r>
          </a:p>
          <a:p>
            <a:pPr lvl="1"/>
            <a:r>
              <a:rPr lang="en-US" sz="2300" dirty="0"/>
              <a:t>Duplicates</a:t>
            </a:r>
          </a:p>
          <a:p>
            <a:pPr lvl="2"/>
            <a:r>
              <a:rPr lang="en-US" sz="1800" dirty="0"/>
              <a:t>Course Name, Course ID, Course SIS ID</a:t>
            </a:r>
          </a:p>
          <a:p>
            <a:pPr lvl="2"/>
            <a:r>
              <a:rPr lang="en-US" sz="1800" dirty="0"/>
              <a:t>Section Name, Section ID, Section SIS ID</a:t>
            </a:r>
          </a:p>
          <a:p>
            <a:pPr lvl="1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429B7-2A43-FC31-EEC0-4A26B60A041B}"/>
              </a:ext>
            </a:extLst>
          </p:cNvPr>
          <p:cNvSpPr/>
          <p:nvPr/>
        </p:nvSpPr>
        <p:spPr>
          <a:xfrm>
            <a:off x="5895974" y="1990725"/>
            <a:ext cx="2238375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DDE9F-4D8E-3512-8A4F-D715604C3725}"/>
              </a:ext>
            </a:extLst>
          </p:cNvPr>
          <p:cNvSpPr/>
          <p:nvPr/>
        </p:nvSpPr>
        <p:spPr>
          <a:xfrm>
            <a:off x="9372599" y="1990725"/>
            <a:ext cx="2238375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2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6350"/>
            <a:ext cx="12020549" cy="970450"/>
          </a:xfrm>
        </p:spPr>
        <p:txBody>
          <a:bodyPr>
            <a:normAutofit/>
          </a:bodyPr>
          <a:lstStyle/>
          <a:p>
            <a:r>
              <a:rPr lang="en-US" dirty="0"/>
              <a:t>SSIS Step 3 – Drop Existing and Create New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/>
          </a:bodyPr>
          <a:lstStyle/>
          <a:p>
            <a:r>
              <a:rPr lang="en-US" sz="2400" dirty="0"/>
              <a:t>Since our data wranglers have concatenated all our datasets, we need to “reset” our tables in the database</a:t>
            </a:r>
          </a:p>
          <a:p>
            <a:r>
              <a:rPr lang="en-US" sz="2400" dirty="0"/>
              <a:t>Ideally, we would create an </a:t>
            </a:r>
            <a:r>
              <a:rPr lang="en-US" sz="2400" dirty="0" err="1"/>
              <a:t>upsert</a:t>
            </a:r>
            <a:r>
              <a:rPr lang="en-US" sz="2400" dirty="0"/>
              <a:t> that inserts some rows and updates others.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C3D0B9-2783-CCD0-086E-005DEE978263}"/>
              </a:ext>
            </a:extLst>
          </p:cNvPr>
          <p:cNvSpPr/>
          <p:nvPr/>
        </p:nvSpPr>
        <p:spPr>
          <a:xfrm>
            <a:off x="6007100" y="2679700"/>
            <a:ext cx="1955800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18C32-E4D5-8DDB-1C41-1759A79E172B}"/>
              </a:ext>
            </a:extLst>
          </p:cNvPr>
          <p:cNvSpPr/>
          <p:nvPr/>
        </p:nvSpPr>
        <p:spPr>
          <a:xfrm>
            <a:off x="9067800" y="2705100"/>
            <a:ext cx="2876550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6350"/>
            <a:ext cx="12020549" cy="970450"/>
          </a:xfrm>
        </p:spPr>
        <p:txBody>
          <a:bodyPr>
            <a:normAutofit/>
          </a:bodyPr>
          <a:lstStyle/>
          <a:p>
            <a:r>
              <a:rPr lang="en-US" dirty="0"/>
              <a:t>SSIS Step 4 – Upload Prepared Data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/>
          </a:bodyPr>
          <a:lstStyle/>
          <a:p>
            <a:r>
              <a:rPr lang="en-US" sz="2400" dirty="0"/>
              <a:t>This task takes our cleaned spreadsheet data and uploads it into tables in our database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46A15A-685D-7B7E-B5ED-2D888166C70C}"/>
              </a:ext>
            </a:extLst>
          </p:cNvPr>
          <p:cNvSpPr/>
          <p:nvPr/>
        </p:nvSpPr>
        <p:spPr>
          <a:xfrm>
            <a:off x="8124824" y="3733800"/>
            <a:ext cx="1552575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F0B7-90E9-4242-89D5-9DE4E38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6350"/>
            <a:ext cx="12020549" cy="970450"/>
          </a:xfrm>
        </p:spPr>
        <p:txBody>
          <a:bodyPr>
            <a:normAutofit/>
          </a:bodyPr>
          <a:lstStyle/>
          <a:p>
            <a:r>
              <a:rPr lang="en-US" dirty="0"/>
              <a:t>SSIS Step 5 – Create Compliance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454E-FD91-C7C8-F56C-0DC4ECD9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99024"/>
            <a:ext cx="5343525" cy="5762626"/>
          </a:xfrm>
        </p:spPr>
        <p:txBody>
          <a:bodyPr>
            <a:normAutofit/>
          </a:bodyPr>
          <a:lstStyle/>
          <a:p>
            <a:r>
              <a:rPr lang="en-US" sz="2400" dirty="0"/>
              <a:t>Using Joins and Unions and other SQL operations, we can create a table that calculates the compliance of each course</a:t>
            </a:r>
          </a:p>
          <a:p>
            <a:r>
              <a:rPr lang="en-US" sz="2400" dirty="0"/>
              <a:t>This method also includes information like College, Department, and Professor for each course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55D5B-5747-BECA-1EDC-1B510E27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018" y="999024"/>
            <a:ext cx="6495982" cy="5840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46A15A-685D-7B7E-B5ED-2D888166C70C}"/>
              </a:ext>
            </a:extLst>
          </p:cNvPr>
          <p:cNvSpPr/>
          <p:nvPr/>
        </p:nvSpPr>
        <p:spPr>
          <a:xfrm>
            <a:off x="7934324" y="4476750"/>
            <a:ext cx="1924051" cy="5524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6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226</TotalTime>
  <Words>635</Words>
  <Application>Microsoft Office PowerPoint</Application>
  <PresentationFormat>Widescreen</PresentationFormat>
  <Paragraphs>64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NNU Gen-Ed Data Management</vt:lpstr>
      <vt:lpstr>The Problem</vt:lpstr>
      <vt:lpstr>Our Goals</vt:lpstr>
      <vt:lpstr>Our Solution</vt:lpstr>
      <vt:lpstr>SSIS Step 1 - Backups</vt:lpstr>
      <vt:lpstr>SSIS Step 2 – Data Wrangling</vt:lpstr>
      <vt:lpstr>SSIS Step 3 – Drop Existing and Create New SQL</vt:lpstr>
      <vt:lpstr>SSIS Step 4 – Upload Prepared Data to SQL</vt:lpstr>
      <vt:lpstr>SSIS Step 5 – Create Compliance Table</vt:lpstr>
      <vt:lpstr>SSIS Step 6 – Export Compliance Data</vt:lpstr>
      <vt:lpstr>SSIS Step 7 – Data Visualization and Prediction</vt:lpstr>
      <vt:lpstr>Possible Concerns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NNU Gen-Ed Data Management</dc:title>
  <dc:creator>Cole McCall</dc:creator>
  <cp:lastModifiedBy>Cole McCall</cp:lastModifiedBy>
  <cp:revision>15</cp:revision>
  <dcterms:created xsi:type="dcterms:W3CDTF">2022-12-13T23:09:09Z</dcterms:created>
  <dcterms:modified xsi:type="dcterms:W3CDTF">2022-12-14T02:55:29Z</dcterms:modified>
</cp:coreProperties>
</file>