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7" r:id="rId2"/>
    <p:sldId id="294" r:id="rId3"/>
    <p:sldId id="279" r:id="rId4"/>
    <p:sldId id="288" r:id="rId5"/>
    <p:sldId id="284" r:id="rId6"/>
    <p:sldId id="290" r:id="rId7"/>
    <p:sldId id="291" r:id="rId8"/>
    <p:sldId id="292" r:id="rId9"/>
    <p:sldId id="293" r:id="rId10"/>
    <p:sldId id="289" r:id="rId11"/>
    <p:sldId id="285" r:id="rId12"/>
    <p:sldId id="280" r:id="rId13"/>
    <p:sldId id="281" r:id="rId14"/>
    <p:sldId id="282" r:id="rId15"/>
    <p:sldId id="283" r:id="rId16"/>
    <p:sldId id="276" r:id="rId17"/>
    <p:sldId id="287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01</a:t>
            </a:r>
          </a:p>
          <a:p>
            <a:r>
              <a:rPr lang="en-US" dirty="0"/>
              <a:t>Dr. Guy Helmer</a:t>
            </a:r>
          </a:p>
          <a:p>
            <a:r>
              <a:rPr lang="en-US" dirty="0" err="1"/>
              <a:t>ghelmer@iastate.edu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458200" cy="3840163"/>
          </a:xfrm>
        </p:spPr>
        <p:txBody>
          <a:bodyPr/>
          <a:lstStyle/>
          <a:p>
            <a:r>
              <a:rPr lang="en-US" dirty="0"/>
              <a:t>The course syllabus is posted to Canvas.</a:t>
            </a:r>
          </a:p>
          <a:p>
            <a:r>
              <a:rPr lang="en-US" dirty="0"/>
              <a:t>The Syllabus contains a wealth of information about the course, make sure you review it before next class. </a:t>
            </a:r>
          </a:p>
          <a:p>
            <a:r>
              <a:rPr lang="en-US" dirty="0"/>
              <a:t>Let’s 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12888"/>
              </p:ext>
            </p:extLst>
          </p:nvPr>
        </p:nvGraphicFramePr>
        <p:xfrm>
          <a:off x="1905000" y="2057400"/>
          <a:ext cx="5334000" cy="3582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50" dirty="0">
                          <a:ln>
                            <a:noFill/>
                          </a:ln>
                          <a:effectLst/>
                        </a:rPr>
                        <a:t>Assessment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50">
                          <a:ln>
                            <a:noFill/>
                          </a:ln>
                          <a:effectLst/>
                        </a:rPr>
                        <a:t>Points (estimated)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Individual Assignments (6)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240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Group Assignments (2)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Final Project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290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Exams (5)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Class Participation Exercises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Final Exam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Total: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1200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Expectations of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Arrive to class before it starts</a:t>
            </a:r>
          </a:p>
          <a:p>
            <a:r>
              <a:rPr lang="en-US" dirty="0"/>
              <a:t>Focus on the task – avoid multi-tasking</a:t>
            </a:r>
          </a:p>
          <a:p>
            <a:r>
              <a:rPr lang="en-US" dirty="0"/>
              <a:t>If you need to leave early, please avoid disruptions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expectations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for each class</a:t>
            </a:r>
          </a:p>
          <a:p>
            <a:r>
              <a:rPr lang="en-US" dirty="0"/>
              <a:t>Be constructive</a:t>
            </a:r>
          </a:p>
          <a:p>
            <a:pPr lvl="1"/>
            <a:r>
              <a:rPr lang="en-US" dirty="0"/>
              <a:t>Both in electronic/written and verbal communications</a:t>
            </a:r>
          </a:p>
          <a:p>
            <a:r>
              <a:rPr lang="en-US" dirty="0"/>
              <a:t>Participate</a:t>
            </a:r>
          </a:p>
          <a:p>
            <a:pPr lvl="1"/>
            <a:r>
              <a:rPr lang="en-US" dirty="0"/>
              <a:t>Try out the code examples in class</a:t>
            </a:r>
          </a:p>
          <a:p>
            <a:r>
              <a:rPr lang="en-US" dirty="0"/>
              <a:t>Be professional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Expectations of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available at my office during office hours</a:t>
            </a:r>
          </a:p>
          <a:p>
            <a:r>
              <a:rPr lang="en-US" dirty="0"/>
              <a:t>I will do the best I can to answer any questions in the brief period before and after class</a:t>
            </a:r>
          </a:p>
          <a:p>
            <a:r>
              <a:rPr lang="en-US" dirty="0"/>
              <a:t>I will answer questions I receive via email as soon as I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Commitment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constructive in my critiques</a:t>
            </a:r>
          </a:p>
          <a:p>
            <a:r>
              <a:rPr lang="en-US" dirty="0"/>
              <a:t>I will provide timely feedback</a:t>
            </a:r>
          </a:p>
          <a:p>
            <a:r>
              <a:rPr lang="en-US" dirty="0"/>
              <a:t>I will treat every one with respect</a:t>
            </a:r>
          </a:p>
          <a:p>
            <a:r>
              <a:rPr lang="en-US" dirty="0"/>
              <a:t>I will be accessible to students</a:t>
            </a:r>
          </a:p>
          <a:p>
            <a:r>
              <a:rPr lang="en-US" dirty="0"/>
              <a:t>I will be firm, but fair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1833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 note on using Slack…</a:t>
            </a:r>
          </a:p>
          <a:p>
            <a:r>
              <a:rPr lang="en-US" sz="2400" dirty="0"/>
              <a:t>Slack is a common message service that facilitates team collaboration and communication.</a:t>
            </a:r>
          </a:p>
          <a:p>
            <a:pPr lvl="1"/>
            <a:r>
              <a:rPr lang="en-US" sz="2000" dirty="0"/>
              <a:t>Available as Windows, Mac, iPhone, and Android apps</a:t>
            </a:r>
          </a:p>
          <a:p>
            <a:r>
              <a:rPr lang="en-US" sz="2400" dirty="0"/>
              <a:t>Use slack to interact with fellow students, ask questions, etc. </a:t>
            </a:r>
          </a:p>
          <a:p>
            <a:r>
              <a:rPr lang="en-US" sz="2400" dirty="0"/>
              <a:t>Within our Slack team site, you’ll find the </a:t>
            </a:r>
            <a:r>
              <a:rPr lang="en-US" sz="2400" b="1" dirty="0"/>
              <a:t>#Helpdesk </a:t>
            </a:r>
            <a:r>
              <a:rPr lang="en-US" sz="2400" dirty="0"/>
              <a:t>channel. </a:t>
            </a:r>
          </a:p>
          <a:p>
            <a:pPr lvl="1"/>
            <a:r>
              <a:rPr lang="en-US" sz="2000" dirty="0"/>
              <a:t>This is where you post any questions about course material.</a:t>
            </a:r>
          </a:p>
          <a:p>
            <a:pPr lvl="1"/>
            <a:r>
              <a:rPr lang="en-US" sz="2000" dirty="0"/>
              <a:t>I (and perhaps the TA) will monitor this area and attempt to provide you with the help you need. </a:t>
            </a:r>
          </a:p>
          <a:p>
            <a:r>
              <a:rPr lang="en-US" sz="2400" dirty="0"/>
              <a:t>Do not post information of a personal nature, as everyone on the class can read your posts.</a:t>
            </a:r>
          </a:p>
          <a:p>
            <a:r>
              <a:rPr lang="en-US" sz="2400" dirty="0"/>
              <a:t>Do not post answers to homework questions</a:t>
            </a:r>
          </a:p>
          <a:p>
            <a:pPr lvl="1"/>
            <a:r>
              <a:rPr lang="en-US" sz="2000" dirty="0"/>
              <a:t>OK to give guidance, but not answers.</a:t>
            </a:r>
          </a:p>
          <a:p>
            <a:r>
              <a:rPr lang="en-US" sz="2400" dirty="0"/>
              <a:t>We will use Slack as a community tool, that is:</a:t>
            </a:r>
          </a:p>
          <a:p>
            <a:pPr lvl="1"/>
            <a:r>
              <a:rPr lang="en-US" sz="2000" dirty="0"/>
              <a:t>If you know the answer to a question, feel free to provide an answer</a:t>
            </a:r>
          </a:p>
          <a:p>
            <a:pPr lvl="1"/>
            <a:r>
              <a:rPr lang="en-US" sz="2000" dirty="0"/>
              <a:t>If you want to propose a meetup, study group, etc. then this is the place to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1833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 note on using GitHub…</a:t>
            </a:r>
          </a:p>
          <a:p>
            <a:r>
              <a:rPr lang="en-US" sz="2400" dirty="0"/>
              <a:t>GitHub is version control service that many organizations are now using to facilitate team collaboration and communication.</a:t>
            </a:r>
          </a:p>
          <a:p>
            <a:r>
              <a:rPr lang="en-US" sz="2400" dirty="0"/>
              <a:t>GitHub uses </a:t>
            </a:r>
            <a:r>
              <a:rPr lang="en-US" sz="2400" dirty="0" err="1"/>
              <a:t>Git</a:t>
            </a:r>
            <a:r>
              <a:rPr lang="en-US" sz="2400" dirty="0"/>
              <a:t> to allow users to version and manage code, and to pull and push code to a central repository.</a:t>
            </a:r>
          </a:p>
          <a:p>
            <a:r>
              <a:rPr lang="en-US" sz="2400" dirty="0"/>
              <a:t>We will use </a:t>
            </a:r>
            <a:r>
              <a:rPr lang="en-US" sz="2400" dirty="0" err="1"/>
              <a:t>Git</a:t>
            </a:r>
            <a:r>
              <a:rPr lang="en-US" sz="2400" dirty="0"/>
              <a:t> and GitHub extensively in this class. </a:t>
            </a:r>
          </a:p>
          <a:p>
            <a:r>
              <a:rPr lang="en-US" sz="2400" dirty="0"/>
              <a:t>You need to sign up to GitHub, and email me your user name.</a:t>
            </a:r>
          </a:p>
          <a:p>
            <a:r>
              <a:rPr lang="en-US" sz="2400" dirty="0"/>
              <a:t>I have made arrangements with GitHub to have a number of private repositories available for your work.</a:t>
            </a:r>
          </a:p>
          <a:p>
            <a:r>
              <a:rPr lang="en-US" sz="2400" b="1" dirty="0"/>
              <a:t>Any code you push to your </a:t>
            </a:r>
            <a:r>
              <a:rPr lang="en-US" sz="2400" b="1" i="1" dirty="0"/>
              <a:t>own</a:t>
            </a:r>
            <a:r>
              <a:rPr lang="en-US" sz="2400" b="1" dirty="0"/>
              <a:t> repository will be public.</a:t>
            </a:r>
            <a:endParaRPr lang="en-US" sz="2400" dirty="0"/>
          </a:p>
          <a:p>
            <a:r>
              <a:rPr lang="en-US" sz="2400" b="1" dirty="0"/>
              <a:t>Any code you push to the </a:t>
            </a:r>
            <a:r>
              <a:rPr lang="en-US" sz="2400" b="1" i="1" dirty="0"/>
              <a:t>private</a:t>
            </a:r>
            <a:r>
              <a:rPr lang="en-US" sz="2400" b="1" dirty="0"/>
              <a:t> repos we will use in the course, will be private. </a:t>
            </a:r>
          </a:p>
          <a:p>
            <a:r>
              <a:rPr lang="en-US" sz="2400" dirty="0"/>
              <a:t>I will cover this in great detail during next class</a:t>
            </a:r>
          </a:p>
          <a:p>
            <a:r>
              <a:rPr lang="en-US" sz="2400" dirty="0"/>
              <a:t>For now, </a:t>
            </a:r>
            <a:r>
              <a:rPr lang="en-US" sz="2400" b="1" dirty="0"/>
              <a:t>just create a GitHub account (if you don’t have one already) using your iastate.edu email address, and email me your </a:t>
            </a:r>
            <a:r>
              <a:rPr lang="en-US" sz="2400" b="1" dirty="0" err="1"/>
              <a:t>Github</a:t>
            </a:r>
            <a:r>
              <a:rPr lang="en-US" sz="2400" b="1" dirty="0"/>
              <a:t> username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Create your GitHub account and email me your </a:t>
            </a:r>
            <a:r>
              <a:rPr lang="en-US" sz="2000" dirty="0" err="1"/>
              <a:t>userID</a:t>
            </a:r>
            <a:r>
              <a:rPr lang="en-US" sz="2000" dirty="0"/>
              <a:t>.</a:t>
            </a:r>
          </a:p>
          <a:p>
            <a:pPr lvl="2"/>
            <a:r>
              <a:rPr lang="en-US" sz="1200" dirty="0"/>
              <a:t>NOTE: Though you may already have an account, you cannot use it unless it is associated with your ISU email. Even if you have a GitHub account, I’d suggest creating a new one specifically for this class. </a:t>
            </a:r>
          </a:p>
          <a:p>
            <a:pPr lvl="1"/>
            <a:r>
              <a:rPr lang="en-US" sz="2000" dirty="0"/>
              <a:t>Join our MIS407 “Slack” team`</a:t>
            </a:r>
          </a:p>
          <a:p>
            <a:pPr lvl="2"/>
            <a:r>
              <a:rPr lang="en-US" sz="1600" dirty="0"/>
              <a:t>You should will soon receive an email invitation message to join the team. This will be sent to your ISU email account. </a:t>
            </a:r>
            <a:r>
              <a:rPr lang="en-US" sz="1600" b="1" dirty="0"/>
              <a:t>If you have not received this by Tomorrow at noon, please contact me for assistance</a:t>
            </a:r>
            <a:r>
              <a:rPr lang="en-US" sz="1600" dirty="0"/>
              <a:t>.  </a:t>
            </a:r>
          </a:p>
          <a:p>
            <a:pPr lvl="2"/>
            <a:r>
              <a:rPr lang="en-US" sz="1600" dirty="0"/>
              <a:t>Your first task is to make sure you have joined the #introductions channel, and post a brief personal introduction (name, major, and anything you’d like to share)</a:t>
            </a:r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We’ll learn about using </a:t>
            </a:r>
            <a:r>
              <a:rPr lang="en-US" sz="2000" dirty="0" err="1"/>
              <a:t>Git</a:t>
            </a:r>
            <a:r>
              <a:rPr lang="en-US" sz="2000" dirty="0"/>
              <a:t> and GitHub</a:t>
            </a:r>
          </a:p>
          <a:p>
            <a:pPr lvl="1"/>
            <a:r>
              <a:rPr lang="en-US" sz="2000" dirty="0"/>
              <a:t>Later we’ll </a:t>
            </a:r>
            <a:r>
              <a:rPr lang="en-US" sz="2000" dirty="0" err="1"/>
              <a:t>introduct</a:t>
            </a:r>
            <a:r>
              <a:rPr lang="en-US" sz="2000" dirty="0"/>
              <a:t> the Python programming environment and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38" y="2057400"/>
            <a:ext cx="8228162" cy="4267200"/>
          </a:xfrm>
        </p:spPr>
        <p:txBody>
          <a:bodyPr>
            <a:normAutofit/>
          </a:bodyPr>
          <a:lstStyle/>
          <a:p>
            <a:r>
              <a:rPr lang="en-US" dirty="0"/>
              <a:t>Based on content developed by Tim Smith and used by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38" y="2057400"/>
            <a:ext cx="8228162" cy="4267200"/>
          </a:xfrm>
        </p:spPr>
        <p:txBody>
          <a:bodyPr>
            <a:normAutofit/>
          </a:bodyPr>
          <a:lstStyle/>
          <a:p>
            <a:r>
              <a:rPr lang="en-US" dirty="0"/>
              <a:t>Introduce Course</a:t>
            </a:r>
          </a:p>
          <a:p>
            <a:r>
              <a:rPr lang="en-US" dirty="0"/>
              <a:t>Languages / Technologies this semester: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" y="3678694"/>
            <a:ext cx="845820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CMD Line/Terminal/Shell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Git</a:t>
            </a:r>
            <a:r>
              <a:rPr lang="en-US" sz="2400" dirty="0"/>
              <a:t> &amp; GitHub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SQLite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/</a:t>
            </a:r>
            <a:r>
              <a:rPr lang="en-US" sz="2400" dirty="0" err="1"/>
              <a:t>Ipython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Linux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048625" cy="4298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Current development technologies:</a:t>
            </a:r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Slack</a:t>
            </a:r>
          </a:p>
          <a:p>
            <a:pPr lvl="2"/>
            <a:r>
              <a:rPr lang="en-US" dirty="0"/>
              <a:t>SQL DB</a:t>
            </a:r>
          </a:p>
          <a:p>
            <a:pPr lvl="2"/>
            <a:r>
              <a:rPr lang="en-US" dirty="0"/>
              <a:t>Data Wrangling</a:t>
            </a:r>
          </a:p>
          <a:p>
            <a:pPr lvl="2"/>
            <a:r>
              <a:rPr lang="en-US" dirty="0"/>
              <a:t>Machine Learning</a:t>
            </a:r>
          </a:p>
          <a:p>
            <a:r>
              <a:rPr lang="en-US" dirty="0"/>
              <a:t>Advanced course</a:t>
            </a:r>
          </a:p>
          <a:p>
            <a:pPr lvl="1"/>
            <a:r>
              <a:rPr lang="en-US" dirty="0"/>
              <a:t>Programming experience, object-oriented experience required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</a:t>
            </a:r>
            <a:r>
              <a:rPr lang="en-US" dirty="0"/>
              <a:t> need to take ownership of your learning: patience, perseverance, and a willingness to learn.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Our Focus: </a:t>
            </a:r>
            <a:br>
              <a:rPr lang="en-US" dirty="0"/>
            </a:br>
            <a:r>
              <a:rPr lang="en-US" sz="3600" dirty="0"/>
              <a:t>Skills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0062"/>
            <a:ext cx="8458200" cy="3840163"/>
          </a:xfrm>
        </p:spPr>
        <p:txBody>
          <a:bodyPr/>
          <a:lstStyle/>
          <a:p>
            <a:r>
              <a:rPr lang="en-US" dirty="0"/>
              <a:t>This course will build skills and knowledge in each of the following areas: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Programming Concepts &amp; Syntax</a:t>
            </a:r>
          </a:p>
          <a:p>
            <a:pPr lvl="1"/>
            <a:r>
              <a:rPr lang="en-US" dirty="0"/>
              <a:t>Problem Solving Capability/Skill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458200" cy="3840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be an effective programmer:</a:t>
            </a:r>
          </a:p>
          <a:p>
            <a:r>
              <a:rPr lang="en-US" dirty="0"/>
              <a:t>Need to know languages</a:t>
            </a:r>
          </a:p>
          <a:p>
            <a:r>
              <a:rPr lang="en-US" dirty="0"/>
              <a:t>Need experience with supporting tools</a:t>
            </a:r>
          </a:p>
          <a:p>
            <a:pPr marL="0" indent="0">
              <a:buNone/>
            </a:pPr>
            <a:r>
              <a:rPr lang="en-US" dirty="0"/>
              <a:t>Focus on the tools of Social Coding.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and GitHub</a:t>
            </a:r>
          </a:p>
          <a:p>
            <a:pPr lvl="1"/>
            <a:r>
              <a:rPr lang="en-US" dirty="0"/>
              <a:t>Atom Text Editor (and relevant packages)</a:t>
            </a:r>
          </a:p>
          <a:p>
            <a:pPr lvl="1"/>
            <a:r>
              <a:rPr lang="en-US" dirty="0"/>
              <a:t>Python (and relevant libraries)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Slack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Focus on Python:</a:t>
            </a:r>
          </a:p>
          <a:p>
            <a:r>
              <a:rPr lang="en-US" dirty="0"/>
              <a:t>Apply concepts you learned in previous programming courses</a:t>
            </a:r>
          </a:p>
          <a:p>
            <a:r>
              <a:rPr lang="en-US" dirty="0"/>
              <a:t>Learn new constructs and ideas specific to Python</a:t>
            </a:r>
          </a:p>
          <a:p>
            <a:pPr marL="0" indent="0">
              <a:buNone/>
            </a:pPr>
            <a:r>
              <a:rPr lang="en-US" dirty="0"/>
              <a:t>Python concepts:</a:t>
            </a:r>
          </a:p>
          <a:p>
            <a:r>
              <a:rPr lang="en-US" dirty="0"/>
              <a:t>Syntax: The rules (similar to grammar and punctuation) that you need to know: </a:t>
            </a:r>
          </a:p>
          <a:p>
            <a:pPr lvl="1"/>
            <a:r>
              <a:rPr lang="en-US" dirty="0"/>
              <a:t>These will be quite different than Java, in many ways</a:t>
            </a:r>
          </a:p>
          <a:p>
            <a:pPr lvl="1"/>
            <a:r>
              <a:rPr lang="en-US" dirty="0"/>
              <a:t>Generally easier and more enjoyable to work with</a:t>
            </a:r>
          </a:p>
          <a:p>
            <a:r>
              <a:rPr lang="en-US" dirty="0"/>
              <a:t>Constructs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List Comprehensions, Iterators, Generating Expressions and Generating Functions</a:t>
            </a:r>
          </a:p>
          <a:p>
            <a:r>
              <a:rPr lang="en-US" dirty="0"/>
              <a:t>Python introduces new ways of doing things that are not found in Java</a:t>
            </a:r>
          </a:p>
          <a:p>
            <a:pPr lvl="1"/>
            <a:r>
              <a:rPr lang="en-US" dirty="0"/>
              <a:t>And discards some things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Business Programming is very solution focused</a:t>
            </a:r>
          </a:p>
          <a:p>
            <a:r>
              <a:rPr lang="en-US" dirty="0"/>
              <a:t>Programming to accomplish a task:</a:t>
            </a:r>
          </a:p>
          <a:p>
            <a:pPr lvl="1"/>
            <a:r>
              <a:rPr lang="en-US" dirty="0"/>
              <a:t>Create value for your organization</a:t>
            </a:r>
          </a:p>
          <a:p>
            <a:pPr lvl="2"/>
            <a:r>
              <a:rPr lang="en-US" dirty="0"/>
              <a:t>Add valuable functionality, improve workflow, reduce human effort</a:t>
            </a:r>
          </a:p>
          <a:p>
            <a:r>
              <a:rPr lang="en-US" dirty="0"/>
              <a:t>Knowing syntax, the concepts, and the tools is not enough</a:t>
            </a:r>
          </a:p>
          <a:p>
            <a:pPr lvl="1"/>
            <a:r>
              <a:rPr lang="en-US" dirty="0"/>
              <a:t>Need to know practices and management of</a:t>
            </a:r>
          </a:p>
          <a:p>
            <a:pPr lvl="2"/>
            <a:r>
              <a:rPr lang="en-US" dirty="0"/>
              <a:t>Understanding business needs &amp; requirements</a:t>
            </a:r>
          </a:p>
          <a:p>
            <a:pPr lvl="2"/>
            <a:r>
              <a:rPr lang="en-US" dirty="0"/>
              <a:t>Designing systems to provide value or solve problems</a:t>
            </a:r>
          </a:p>
          <a:p>
            <a:pPr lvl="2"/>
            <a:r>
              <a:rPr lang="en-US" dirty="0"/>
              <a:t>Developing and testing code</a:t>
            </a:r>
          </a:p>
          <a:p>
            <a:pPr lvl="2"/>
            <a:r>
              <a:rPr lang="en-US" dirty="0"/>
              <a:t>Releasing and supporting solutions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5962164"/>
            <a:ext cx="731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i="1" dirty="0"/>
              <a:t>Programming, like driving a car, learning to ride a bike, or ice skating – these are skills that can't be learned from a book alone. You need to practice and experience programming in order to develop sufficient skill and competence.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Often, the success of your work - no matter how technical - requires you to posses good communication skills:</a:t>
            </a:r>
          </a:p>
          <a:p>
            <a:pPr lvl="1"/>
            <a:r>
              <a:rPr lang="en-US" dirty="0"/>
              <a:t>Brilliant work </a:t>
            </a:r>
            <a:r>
              <a:rPr lang="en-US" b="1" i="1" dirty="0"/>
              <a:t>not communicated well </a:t>
            </a:r>
            <a:r>
              <a:rPr lang="en-US" dirty="0"/>
              <a:t>will not influence decision making or adoption of your ideas. </a:t>
            </a:r>
          </a:p>
          <a:p>
            <a:pPr lvl="1"/>
            <a:r>
              <a:rPr lang="en-US" dirty="0"/>
              <a:t>If you're going to be successful in MIS you need to work as </a:t>
            </a:r>
            <a:r>
              <a:rPr lang="en-US" i="1" dirty="0"/>
              <a:t>a </a:t>
            </a:r>
            <a:r>
              <a:rPr lang="en-US" b="1" i="1" dirty="0"/>
              <a:t>member of a team</a:t>
            </a:r>
            <a:r>
              <a:rPr lang="en-US" dirty="0"/>
              <a:t>, and </a:t>
            </a:r>
            <a:r>
              <a:rPr lang="en-US" b="1" i="1" dirty="0"/>
              <a:t>communicate your results/work in way the people understand </a:t>
            </a:r>
            <a:r>
              <a:rPr lang="en-US" dirty="0"/>
              <a:t>and are persuaded to give it more consideration.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course you'll be called upon to present your ideas, results, and progress. This is so that you can develop communication skills through practice. </a:t>
            </a:r>
          </a:p>
          <a:p>
            <a:pPr lvl="1"/>
            <a:r>
              <a:rPr lang="en-US" dirty="0"/>
              <a:t>Let’s make this is a "safe place" to practice, respect and support your peer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It's been said for some time now that you can no longer write the killer app as a one or two person team:</a:t>
            </a:r>
          </a:p>
          <a:p>
            <a:pPr lvl="1"/>
            <a:r>
              <a:rPr lang="en-US" dirty="0"/>
              <a:t>This has usually been used as a justification to collaborate more broadly with others on your team and within your organization.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still relevant, but what is becoming increasingly important for your productivity as a programmer/analysis is to have the ability to participate in “social coding”:</a:t>
            </a:r>
          </a:p>
          <a:p>
            <a:pPr lvl="1"/>
            <a:r>
              <a:rPr lang="en-US" dirty="0"/>
              <a:t>Understand how to find and use others code</a:t>
            </a:r>
          </a:p>
          <a:p>
            <a:pPr lvl="1"/>
            <a:r>
              <a:rPr lang="en-US" dirty="0"/>
              <a:t>Understand how to be a good "citizen" and contribute back to code you're used</a:t>
            </a:r>
          </a:p>
          <a:p>
            <a:pPr lvl="1"/>
            <a:r>
              <a:rPr lang="en-US" dirty="0"/>
              <a:t>Understand how to write your own code and launch your own projects that others will want to use and contribute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1351</Words>
  <Application>Microsoft Macintosh PowerPoint</Application>
  <PresentationFormat>On-screen Show (4:3)</PresentationFormat>
  <Paragraphs>188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Andale Sans UI</vt:lpstr>
      <vt:lpstr>Arial</vt:lpstr>
      <vt:lpstr>Calibri</vt:lpstr>
      <vt:lpstr>Cambria</vt:lpstr>
      <vt:lpstr>Times New Roman</vt:lpstr>
      <vt:lpstr>Office Theme</vt:lpstr>
      <vt:lpstr>MIS 407</vt:lpstr>
      <vt:lpstr>For Today…</vt:lpstr>
      <vt:lpstr>Course Intro</vt:lpstr>
      <vt:lpstr>Our Focus:  Skills Development</vt:lpstr>
      <vt:lpstr>Tools</vt:lpstr>
      <vt:lpstr>Programming </vt:lpstr>
      <vt:lpstr>Problem Solving</vt:lpstr>
      <vt:lpstr>Communication</vt:lpstr>
      <vt:lpstr>Collaboration</vt:lpstr>
      <vt:lpstr>Course Syllabus</vt:lpstr>
      <vt:lpstr>Assessment</vt:lpstr>
      <vt:lpstr>My Expectations of you</vt:lpstr>
      <vt:lpstr>My expectations for you</vt:lpstr>
      <vt:lpstr>Your Expectations of Me</vt:lpstr>
      <vt:lpstr>My Commitment to you</vt:lpstr>
      <vt:lpstr>PowerPoint Presentation</vt:lpstr>
      <vt:lpstr>PowerPoint Presentation</vt:lpstr>
      <vt:lpstr>PowerPoint Presentation</vt:lpstr>
      <vt:lpstr>Acknowledgment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2018-08-20T17:15:22Z</dcterms:modified>
</cp:coreProperties>
</file>