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7" r:id="rId2"/>
    <p:sldId id="276" r:id="rId3"/>
    <p:sldId id="258" r:id="rId4"/>
    <p:sldId id="284" r:id="rId5"/>
    <p:sldId id="277" r:id="rId6"/>
    <p:sldId id="280" r:id="rId7"/>
    <p:sldId id="281" r:id="rId8"/>
    <p:sldId id="282" r:id="rId9"/>
    <p:sldId id="285" r:id="rId10"/>
    <p:sldId id="286" r:id="rId11"/>
    <p:sldId id="283" r:id="rId12"/>
    <p:sldId id="274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D3422-2D9C-46E4-9AFC-B162FA21E2FE}" type="datetimeFigureOut">
              <a:rPr lang="en-US" smtClean="0"/>
              <a:t>8/22/18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19D15-A548-490C-93E7-6BD4B8B9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0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19D15-A548-490C-93E7-6BD4B8B96C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3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DB40B6-7E96-40A9-9E57-7EDEFE38626A}" type="datetime1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57DFD-0ECA-934A-B3A8-7B38C37E6C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8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DB25A1-66A6-4E7A-B87C-9B4ACAA1FEE7}" type="datetime1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43415B-6D74-5340-B0D1-D08FC769AE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2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640F00-D536-4612-A071-9676F2AEDF96}" type="datetime1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86BAD-FF0B-4A40-BD9E-69312E852B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9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178065-7A99-45D8-83EB-ED0EBFCF823F}" type="datetime1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9676F-2157-F140-9596-1A37228E49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29A1AE-8607-4645-8266-4D7BBA73E14F}" type="datetime1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0DB01-443C-3644-932C-FE0B96922B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6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971A-F0E4-40A8-9BEB-41DFF14D221E}" type="datetime1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7D362-1087-7246-ACC1-26FB997ADC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0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DCFD8E-6E8E-4FD6-BEC1-30BFC3C83C3D}" type="datetime1">
              <a:rPr lang="en-US" smtClean="0"/>
              <a:t>8/22/18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EA23FA-6D61-BB49-9125-8558E087B6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5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CD5C82-9FE4-4E4C-82D1-A6EDC027DA48}" type="datetime1">
              <a:rPr lang="en-US" smtClean="0"/>
              <a:t>8/22/18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5352A3-8114-F24D-ADD2-34704DB384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7566A-5F86-42D5-A6BE-72AB6E2C7A83}" type="datetime1">
              <a:rPr lang="en-US" smtClean="0"/>
              <a:t>8/22/18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58C0EC-EAAF-FD4A-BEB6-6151B34828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0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7E3B1C-544E-484F-9004-08EB2ACBD467}" type="datetime1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926A51-A0F0-8040-AAA6-8499D4856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1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F487B1-86A6-40B9-AB6B-6E1D976A2F8A}" type="datetime1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3A695-9674-554E-B17D-09F15FADCC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192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86000"/>
            <a:ext cx="8229600" cy="3840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fld id="{C052DF40-D0F6-47CF-8A9E-76441544BC5A}" type="datetime1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fld id="{2EB8A755-C106-8341-8549-5997ECA9CE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914400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Arial"/>
                <a:ea typeface="+mn-ea"/>
                <a:cs typeface="Arial"/>
              </a:rPr>
              <a:t>Department of</a:t>
            </a:r>
            <a:r>
              <a:rPr lang="en-US" sz="1400" baseline="0" dirty="0">
                <a:latin typeface="Arial"/>
                <a:ea typeface="+mn-ea"/>
                <a:cs typeface="Arial"/>
              </a:rPr>
              <a:t> Supply Chain and Information Systems</a:t>
            </a:r>
            <a:endParaRPr lang="en-US" sz="1400" dirty="0">
              <a:latin typeface="Arial"/>
              <a:ea typeface="+mn-ea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17375E"/>
          </a:solidFill>
          <a:latin typeface="Arial"/>
          <a:ea typeface="ＭＳ Ｐゴシック" charset="0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17375E"/>
          </a:solidFill>
          <a:latin typeface="Arial"/>
          <a:ea typeface="ＭＳ Ｐゴシック" charset="0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17375E"/>
          </a:solidFill>
          <a:latin typeface="Arial"/>
          <a:ea typeface="ＭＳ Ｐゴシック" charset="0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17375E"/>
          </a:solidFill>
          <a:latin typeface="Arial"/>
          <a:ea typeface="ＭＳ Ｐゴシック" charset="0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17375E"/>
          </a:solidFill>
          <a:latin typeface="Arial"/>
          <a:ea typeface="ＭＳ Ｐゴシック" charset="0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17375E"/>
          </a:solidFill>
          <a:latin typeface="Arial"/>
          <a:ea typeface="ＭＳ Ｐゴシック" charset="0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s407s18/mis407s18-Class-Not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o9KPk-gqK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 407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c03</a:t>
            </a:r>
          </a:p>
          <a:p>
            <a:r>
              <a:rPr lang="en-US" dirty="0"/>
              <a:t>Guy Helmer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7DFD-0ECA-934A-B3A8-7B38C37E6C7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1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990600"/>
          </a:xfrm>
        </p:spPr>
        <p:txBody>
          <a:bodyPr/>
          <a:lstStyle/>
          <a:p>
            <a:r>
              <a:rPr lang="en-US" dirty="0"/>
              <a:t>Stages of a file in your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 descr="The lifecycle of the status of your fil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7620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582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this…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to our GitHub site mis407f18</a:t>
            </a:r>
          </a:p>
          <a:p>
            <a:pPr lvl="1"/>
            <a:r>
              <a:rPr lang="en-US" dirty="0">
                <a:hlinkClick r:id="rId2"/>
              </a:rPr>
              <a:t>https://github.com/mis407f18/mis407f18-Class-Notes </a:t>
            </a:r>
            <a:endParaRPr lang="en-US" dirty="0"/>
          </a:p>
          <a:p>
            <a:pPr lvl="1"/>
            <a:r>
              <a:rPr lang="en-US" dirty="0"/>
              <a:t>We’ll work through this together</a:t>
            </a:r>
          </a:p>
          <a:p>
            <a:pPr lvl="2"/>
            <a:r>
              <a:rPr lang="en-US" dirty="0"/>
              <a:t>c03-git_and_github/1.git_basic_local_workflow.md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7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840163"/>
          </a:xfrm>
        </p:spPr>
        <p:txBody>
          <a:bodyPr/>
          <a:lstStyle/>
          <a:p>
            <a:r>
              <a:rPr lang="en-US" sz="2400" dirty="0"/>
              <a:t>By next class…</a:t>
            </a:r>
          </a:p>
          <a:p>
            <a:pPr lvl="1"/>
            <a:r>
              <a:rPr lang="en-US" sz="1600" dirty="0"/>
              <a:t>First: Review sections 2.1 through 2.5 of </a:t>
            </a:r>
            <a:r>
              <a:rPr lang="en-US" sz="1600" dirty="0" err="1"/>
              <a:t>ProGit</a:t>
            </a:r>
            <a:r>
              <a:rPr lang="en-US" sz="1600" dirty="0"/>
              <a:t>, Chapter 2 “</a:t>
            </a:r>
            <a:r>
              <a:rPr lang="en-US" sz="1600" dirty="0" err="1"/>
              <a:t>Git</a:t>
            </a:r>
            <a:r>
              <a:rPr lang="en-US" sz="1600" dirty="0"/>
              <a:t> Basics”</a:t>
            </a:r>
          </a:p>
          <a:p>
            <a:pPr lvl="3"/>
            <a:r>
              <a:rPr lang="en-US" sz="1800" dirty="0"/>
              <a:t>https://git-scm.com/book/en/v2</a:t>
            </a:r>
          </a:p>
          <a:p>
            <a:pPr lvl="2"/>
            <a:endParaRPr lang="en-US" sz="1200" dirty="0"/>
          </a:p>
          <a:p>
            <a:r>
              <a:rPr lang="en-US" sz="2400" dirty="0"/>
              <a:t>During Next class…</a:t>
            </a:r>
          </a:p>
          <a:p>
            <a:pPr lvl="1"/>
            <a:r>
              <a:rPr lang="en-US" sz="2000" dirty="0"/>
              <a:t>Continue with working with/learning </a:t>
            </a:r>
            <a:r>
              <a:rPr lang="en-US" sz="2000" dirty="0" err="1"/>
              <a:t>Git</a:t>
            </a:r>
            <a:endParaRPr lang="en-US" sz="2000" dirty="0"/>
          </a:p>
          <a:p>
            <a:pPr lvl="1"/>
            <a:r>
              <a:rPr lang="en-US" sz="2000" dirty="0"/>
              <a:t>Review how to submit an assignment using </a:t>
            </a:r>
            <a:r>
              <a:rPr lang="en-US" sz="2000" dirty="0" err="1"/>
              <a:t>Git</a:t>
            </a:r>
            <a:r>
              <a:rPr lang="en-US" sz="2000" dirty="0"/>
              <a:t>/GitHub.</a:t>
            </a:r>
          </a:p>
          <a:p>
            <a:pPr lvl="1"/>
            <a:r>
              <a:rPr lang="en-US" sz="2000" dirty="0"/>
              <a:t>Quick intro to Atom</a:t>
            </a:r>
          </a:p>
          <a:p>
            <a:pPr lvl="1"/>
            <a:r>
              <a:rPr lang="en-US" sz="2000" dirty="0"/>
              <a:t>Review for first test (challenge). </a:t>
            </a:r>
          </a:p>
          <a:p>
            <a:pPr lvl="2"/>
            <a:r>
              <a:rPr lang="en-US" sz="1600" dirty="0"/>
              <a:t>Hint: It will be a </a:t>
            </a:r>
            <a:r>
              <a:rPr lang="en-US" sz="1600" dirty="0" err="1"/>
              <a:t>Git</a:t>
            </a:r>
            <a:r>
              <a:rPr lang="en-US" sz="1600" dirty="0"/>
              <a:t>/GitHub challenge where you need to accomplish a task using techniques covered and submit a copy of your Bash session (as a text file).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1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Last class we reviewed terminal/command line interfaces, and basic commands</a:t>
            </a:r>
          </a:p>
          <a:p>
            <a:pPr lvl="1"/>
            <a:r>
              <a:rPr lang="en-US" dirty="0"/>
              <a:t>In addition: use the command </a:t>
            </a:r>
            <a:r>
              <a:rPr lang="en-US" b="1" dirty="0"/>
              <a:t>less</a:t>
            </a:r>
            <a:r>
              <a:rPr lang="en-US" dirty="0"/>
              <a:t> to view long files</a:t>
            </a:r>
          </a:p>
          <a:p>
            <a:r>
              <a:rPr lang="en-US" sz="2800" dirty="0"/>
              <a:t>You’ve submitted your first ICA (marks have been posted).</a:t>
            </a:r>
          </a:p>
          <a:p>
            <a:r>
              <a:rPr lang="en-US" sz="2800" dirty="0"/>
              <a:t>Read section 1.1 through 1.3 of the </a:t>
            </a:r>
            <a:r>
              <a:rPr lang="en-US" sz="2800" dirty="0" err="1"/>
              <a:t>ProGit</a:t>
            </a:r>
            <a:r>
              <a:rPr lang="en-US" sz="2800" dirty="0"/>
              <a:t> online boo</a:t>
            </a:r>
            <a:r>
              <a:rPr lang="en-US" dirty="0"/>
              <a:t>k</a:t>
            </a:r>
          </a:p>
          <a:p>
            <a:pPr lvl="1"/>
            <a:r>
              <a:rPr lang="en-US" dirty="0"/>
              <a:t>https://git-scm.com/book/en/v2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1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Today…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58139" y="729916"/>
            <a:ext cx="4371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915692" y="2990413"/>
            <a:ext cx="77711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We’ll come back to the “Setup Atom” </a:t>
            </a:r>
            <a:r>
              <a:rPr lang="en-US" sz="2000"/>
              <a:t>topic later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Introduce </a:t>
            </a:r>
            <a:r>
              <a:rPr lang="en-US" sz="2000" dirty="0"/>
              <a:t>Git and and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Conduct our second in-class assignment ICA02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0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is a VCS (version control system).</a:t>
            </a:r>
          </a:p>
          <a:p>
            <a:r>
              <a:rPr lang="en-US" dirty="0"/>
              <a:t>Most large, multi-member, group projects will use some form of VCS</a:t>
            </a:r>
          </a:p>
          <a:p>
            <a:r>
              <a:rPr lang="en-US" dirty="0" err="1"/>
              <a:t>Git</a:t>
            </a:r>
            <a:r>
              <a:rPr lang="en-US" dirty="0"/>
              <a:t> is one of the most popular.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1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Linus Torvalds (Linux Fame)</a:t>
            </a:r>
          </a:p>
          <a:p>
            <a:pPr lvl="1"/>
            <a:r>
              <a:rPr lang="en-US" dirty="0"/>
              <a:t>Was using Larry </a:t>
            </a:r>
            <a:r>
              <a:rPr lang="en-US" dirty="0" err="1"/>
              <a:t>McVoy’s</a:t>
            </a:r>
            <a:r>
              <a:rPr lang="en-US" dirty="0"/>
              <a:t> </a:t>
            </a:r>
            <a:r>
              <a:rPr lang="en-US" dirty="0" err="1"/>
              <a:t>BitKeeper</a:t>
            </a:r>
            <a:endParaRPr lang="en-US" dirty="0"/>
          </a:p>
          <a:p>
            <a:pPr lvl="2"/>
            <a:r>
              <a:rPr lang="en-US" dirty="0"/>
              <a:t>Proprietary commercial software granted free license to use for Linux</a:t>
            </a:r>
          </a:p>
          <a:p>
            <a:pPr lvl="2"/>
            <a:r>
              <a:rPr lang="en-US" dirty="0"/>
              <a:t>Until a falling out in the community...</a:t>
            </a:r>
          </a:p>
          <a:p>
            <a:r>
              <a:rPr lang="en-US" dirty="0"/>
              <a:t>Linus developed Git to fill the gap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8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projects really won’t be that large, so why use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Group work requires complex coordination of updates and code, </a:t>
            </a:r>
            <a:r>
              <a:rPr lang="en-US" dirty="0" err="1"/>
              <a:t>Git</a:t>
            </a:r>
            <a:r>
              <a:rPr lang="en-US" dirty="0"/>
              <a:t> helps make this “safer”</a:t>
            </a:r>
          </a:p>
          <a:p>
            <a:pPr lvl="1"/>
            <a:r>
              <a:rPr lang="en-US" dirty="0"/>
              <a:t>The power of “versioning” and “branching”</a:t>
            </a:r>
          </a:p>
          <a:p>
            <a:pPr lvl="1"/>
            <a:r>
              <a:rPr lang="en-US" dirty="0"/>
              <a:t>MOST importantly, it’s a key means through which to participate in a programming community.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1018" y="5941497"/>
            <a:ext cx="764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7:13 onward of … </a:t>
            </a:r>
            <a:r>
              <a:rPr lang="en-US" dirty="0">
                <a:hlinkClick r:id="rId2"/>
              </a:rPr>
              <a:t>https://www.youtube.com/watch?v=Vo9KPk-gqKk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2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840163"/>
          </a:xfrm>
        </p:spPr>
        <p:txBody>
          <a:bodyPr/>
          <a:lstStyle/>
          <a:p>
            <a:r>
              <a:rPr lang="en-US" dirty="0"/>
              <a:t>A repository (“repo”) is a collection of files</a:t>
            </a:r>
          </a:p>
          <a:p>
            <a:pPr lvl="1"/>
            <a:r>
              <a:rPr lang="en-US" dirty="0"/>
              <a:t>State is managed by Git </a:t>
            </a:r>
          </a:p>
          <a:p>
            <a:pPr lvl="1"/>
            <a:r>
              <a:rPr lang="en-US" dirty="0"/>
              <a:t>Synchronized to remote Git server(s)</a:t>
            </a:r>
          </a:p>
          <a:p>
            <a:r>
              <a:rPr lang="en-US" dirty="0"/>
              <a:t>Files are tracked, untracked, or ignored. </a:t>
            </a:r>
          </a:p>
          <a:p>
            <a:r>
              <a:rPr lang="en-US" dirty="0"/>
              <a:t>There are multiple Git clients</a:t>
            </a:r>
          </a:p>
          <a:p>
            <a:pPr lvl="1"/>
            <a:r>
              <a:rPr lang="en-US" dirty="0"/>
              <a:t>We’ll use </a:t>
            </a:r>
            <a:r>
              <a:rPr lang="en-US" dirty="0" err="1"/>
              <a:t>www.git-scm.com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5638800"/>
            <a:ext cx="7010400" cy="1082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/>
              <a:t>NOTE: We will only be using the command-line tools. Knowing the command line tools will allow you to more fully understand and control Git. </a:t>
            </a:r>
          </a:p>
        </p:txBody>
      </p:sp>
    </p:spTree>
    <p:extLst>
      <p:ext uri="{BB962C8B-B14F-4D97-AF65-F5344CB8AC3E}">
        <p14:creationId xmlns:p14="http://schemas.microsoft.com/office/powerpoint/2010/main" val="1799884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 a repo (later, you’ll usually clone one from GitHub)</a:t>
            </a:r>
          </a:p>
          <a:p>
            <a:r>
              <a:rPr lang="en-US" dirty="0"/>
              <a:t>Add and commit files to the repos.</a:t>
            </a:r>
          </a:p>
          <a:p>
            <a:r>
              <a:rPr lang="en-US" dirty="0"/>
              <a:t>Modify files in the repos, stage them, and them commit them back into the repo.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10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990600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 File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98749"/>
            <a:ext cx="8229600" cy="38401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Untracked</a:t>
            </a:r>
          </a:p>
          <a:p>
            <a:pPr lvl="1"/>
            <a:r>
              <a:rPr lang="en-US" dirty="0"/>
              <a:t>A file that has never been committed to the repo and is not staged.</a:t>
            </a:r>
          </a:p>
          <a:p>
            <a:r>
              <a:rPr lang="en-US" dirty="0"/>
              <a:t>Unmodified</a:t>
            </a:r>
          </a:p>
          <a:p>
            <a:pPr lvl="1"/>
            <a:r>
              <a:rPr lang="en-US" dirty="0"/>
              <a:t>A file that has been previously committed to the repos (thus, it is tracked) but no changes to the file have been made since the last commit. </a:t>
            </a:r>
          </a:p>
          <a:p>
            <a:r>
              <a:rPr lang="en-US" dirty="0"/>
              <a:t>Modified</a:t>
            </a:r>
          </a:p>
          <a:p>
            <a:pPr lvl="1"/>
            <a:r>
              <a:rPr lang="en-US" dirty="0"/>
              <a:t>A file that is being tracked, and changes have been made to the file since the last commit.</a:t>
            </a:r>
          </a:p>
          <a:p>
            <a:r>
              <a:rPr lang="en-US" dirty="0"/>
              <a:t>Staged</a:t>
            </a:r>
          </a:p>
          <a:p>
            <a:pPr lvl="1"/>
            <a:r>
              <a:rPr lang="en-US" dirty="0"/>
              <a:t>A tracked file that has bee readied to be committed to the repos. You add any modified files to a staging area. The staging area is “built up” and organized until you are ready to commit the changes to the repo. </a:t>
            </a:r>
          </a:p>
          <a:p>
            <a:r>
              <a:rPr lang="en-US" dirty="0"/>
              <a:t>Committed</a:t>
            </a:r>
          </a:p>
          <a:p>
            <a:pPr lvl="1"/>
            <a:r>
              <a:rPr lang="en-US" dirty="0"/>
              <a:t>This is a state of a file, but is worth nothing here.</a:t>
            </a:r>
          </a:p>
          <a:p>
            <a:pPr lvl="1"/>
            <a:r>
              <a:rPr lang="en-US" dirty="0"/>
              <a:t>Once you “commit” the changes that are staged, the file moves to the Unmodified state.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17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isu_cob (2)</Template>
  <TotalTime>0</TotalTime>
  <Words>666</Words>
  <Application>Microsoft Macintosh PowerPoint</Application>
  <PresentationFormat>On-screen Show (4:3)</PresentationFormat>
  <Paragraphs>85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ＭＳ Ｐゴシック</vt:lpstr>
      <vt:lpstr>Arial</vt:lpstr>
      <vt:lpstr>Calibri</vt:lpstr>
      <vt:lpstr>Office Theme</vt:lpstr>
      <vt:lpstr>MIS 407</vt:lpstr>
      <vt:lpstr>Recap</vt:lpstr>
      <vt:lpstr>For Today…</vt:lpstr>
      <vt:lpstr>Intro to Git</vt:lpstr>
      <vt:lpstr>History of Git</vt:lpstr>
      <vt:lpstr>Why Git</vt:lpstr>
      <vt:lpstr>Intro Concepts</vt:lpstr>
      <vt:lpstr>General Process</vt:lpstr>
      <vt:lpstr>Git Repo File States</vt:lpstr>
      <vt:lpstr>Stages of a file in your repo</vt:lpstr>
      <vt:lpstr>Let’s try this…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2016-08-20T21:56:14Z</dcterms:created>
  <dcterms:modified xsi:type="dcterms:W3CDTF">2018-08-23T01:51:57Z</dcterms:modified>
</cp:coreProperties>
</file>