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0" r:id="rId2"/>
    <p:sldId id="303" r:id="rId3"/>
    <p:sldId id="331" r:id="rId4"/>
    <p:sldId id="295" r:id="rId5"/>
    <p:sldId id="330" r:id="rId6"/>
    <p:sldId id="304" r:id="rId7"/>
    <p:sldId id="326" r:id="rId8"/>
    <p:sldId id="328" r:id="rId9"/>
    <p:sldId id="329" r:id="rId10"/>
    <p:sldId id="324" r:id="rId11"/>
    <p:sldId id="325" r:id="rId12"/>
    <p:sldId id="361" r:id="rId13"/>
    <p:sldId id="337" r:id="rId14"/>
    <p:sldId id="338" r:id="rId15"/>
    <p:sldId id="334" r:id="rId16"/>
    <p:sldId id="336" r:id="rId17"/>
    <p:sldId id="332" r:id="rId18"/>
    <p:sldId id="333" r:id="rId19"/>
    <p:sldId id="306" r:id="rId20"/>
    <p:sldId id="362" r:id="rId21"/>
    <p:sldId id="339" r:id="rId22"/>
    <p:sldId id="341" r:id="rId23"/>
    <p:sldId id="343" r:id="rId24"/>
    <p:sldId id="342"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08" r:id="rId42"/>
    <p:sldId id="363" r:id="rId43"/>
    <p:sldId id="364" r:id="rId44"/>
    <p:sldId id="365" r:id="rId45"/>
    <p:sldId id="366" r:id="rId46"/>
    <p:sldId id="368" r:id="rId47"/>
    <p:sldId id="367" r:id="rId48"/>
    <p:sldId id="369" r:id="rId49"/>
    <p:sldId id="309" r:id="rId5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5C00"/>
    <a:srgbClr val="131313"/>
    <a:srgbClr val="1F1F1F"/>
    <a:srgbClr val="F9C999"/>
    <a:srgbClr val="F6AD64"/>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varScale="1">
        <p:scale>
          <a:sx n="66" d="100"/>
          <a:sy n="66" d="100"/>
        </p:scale>
        <p:origin x="51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0889-07F8-4A0A-A43F-8FDB33CBABF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3574A8-0A81-4C0E-9D4E-1A93CA4AB34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9837E784-4E6D-4D1C-93FE-D439E40C635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3BF5C5B-DA94-4E21-BE4D-6A93437DC34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2BDA3C1-AAAD-4A9A-9052-230D8740DF2A}"/>
              </a:ext>
            </a:extLst>
          </p:cNvPr>
          <p:cNvSpPr>
            <a:spLocks noGrp="1" noChangeArrowheads="1"/>
          </p:cNvSpPr>
          <p:nvPr>
            <p:ph type="sldNum" sz="quarter" idx="12"/>
          </p:nvPr>
        </p:nvSpPr>
        <p:spPr>
          <a:ln/>
        </p:spPr>
        <p:txBody>
          <a:bodyPr/>
          <a:lstStyle>
            <a:lvl1pPr>
              <a:defRPr/>
            </a:lvl1pPr>
          </a:lstStyle>
          <a:p>
            <a:pPr>
              <a:defRPr/>
            </a:pPr>
            <a:fld id="{E0FD25E7-7642-491D-B10C-A167CC4A45A8}" type="slidenum">
              <a:rPr lang="en-US" altLang="en-US"/>
              <a:pPr>
                <a:defRPr/>
              </a:pPr>
              <a:t>‹#›</a:t>
            </a:fld>
            <a:endParaRPr lang="en-US" altLang="en-US"/>
          </a:p>
        </p:txBody>
      </p:sp>
    </p:spTree>
    <p:extLst>
      <p:ext uri="{BB962C8B-B14F-4D97-AF65-F5344CB8AC3E}">
        <p14:creationId xmlns:p14="http://schemas.microsoft.com/office/powerpoint/2010/main" val="114722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A9406-C356-4484-9F1E-60323065FE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21F55E-0DE1-4AFF-930A-C804621141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41FFCE2-B6F3-47AD-9C97-8517C6A601C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C85FC68-8CD3-449F-BE0E-7E7F769D1EF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FC2BBDC-7E6C-4835-843B-7A1101EFC1E4}"/>
              </a:ext>
            </a:extLst>
          </p:cNvPr>
          <p:cNvSpPr>
            <a:spLocks noGrp="1" noChangeArrowheads="1"/>
          </p:cNvSpPr>
          <p:nvPr>
            <p:ph type="sldNum" sz="quarter" idx="12"/>
          </p:nvPr>
        </p:nvSpPr>
        <p:spPr>
          <a:ln/>
        </p:spPr>
        <p:txBody>
          <a:bodyPr/>
          <a:lstStyle>
            <a:lvl1pPr>
              <a:defRPr/>
            </a:lvl1pPr>
          </a:lstStyle>
          <a:p>
            <a:pPr>
              <a:defRPr/>
            </a:pPr>
            <a:fld id="{55D4AC30-21CB-47F0-BC13-72C0477CC56D}" type="slidenum">
              <a:rPr lang="en-US" altLang="en-US"/>
              <a:pPr>
                <a:defRPr/>
              </a:pPr>
              <a:t>‹#›</a:t>
            </a:fld>
            <a:endParaRPr lang="en-US" altLang="en-US"/>
          </a:p>
        </p:txBody>
      </p:sp>
    </p:spTree>
    <p:extLst>
      <p:ext uri="{BB962C8B-B14F-4D97-AF65-F5344CB8AC3E}">
        <p14:creationId xmlns:p14="http://schemas.microsoft.com/office/powerpoint/2010/main" val="10858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C06947-E868-4860-AEB3-35C235273E83}"/>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99817C-3616-4649-9C4F-87EFFE63BF99}"/>
              </a:ext>
            </a:extLst>
          </p:cNvPr>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9FDCE0B-0E40-4AF7-88C8-DF4349C26FE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63E76B0-EFAF-4487-8B42-B04A651F929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0B9707E-891F-46B9-B83F-F3E092DF69A8}"/>
              </a:ext>
            </a:extLst>
          </p:cNvPr>
          <p:cNvSpPr>
            <a:spLocks noGrp="1" noChangeArrowheads="1"/>
          </p:cNvSpPr>
          <p:nvPr>
            <p:ph type="sldNum" sz="quarter" idx="12"/>
          </p:nvPr>
        </p:nvSpPr>
        <p:spPr>
          <a:ln/>
        </p:spPr>
        <p:txBody>
          <a:bodyPr/>
          <a:lstStyle>
            <a:lvl1pPr>
              <a:defRPr/>
            </a:lvl1pPr>
          </a:lstStyle>
          <a:p>
            <a:pPr>
              <a:defRPr/>
            </a:pPr>
            <a:fld id="{E1C12229-CCAB-42C2-8DB9-B18E9319B738}" type="slidenum">
              <a:rPr lang="en-US" altLang="en-US"/>
              <a:pPr>
                <a:defRPr/>
              </a:pPr>
              <a:t>‹#›</a:t>
            </a:fld>
            <a:endParaRPr lang="en-US" altLang="en-US"/>
          </a:p>
        </p:txBody>
      </p:sp>
    </p:spTree>
    <p:extLst>
      <p:ext uri="{BB962C8B-B14F-4D97-AF65-F5344CB8AC3E}">
        <p14:creationId xmlns:p14="http://schemas.microsoft.com/office/powerpoint/2010/main" val="81324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03DC-17ED-4E5A-8A61-DB6F2ABFE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3207-D438-43CB-B8F3-19BB72A7B5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6C4CAA1-A0E1-4FF8-A357-234578A27F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2BDAF42-A50C-4E7F-A2C7-4524FA978D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98575B9-DC9C-4117-B5EB-51F1D3102A89}"/>
              </a:ext>
            </a:extLst>
          </p:cNvPr>
          <p:cNvSpPr>
            <a:spLocks noGrp="1" noChangeArrowheads="1"/>
          </p:cNvSpPr>
          <p:nvPr>
            <p:ph type="sldNum" sz="quarter" idx="12"/>
          </p:nvPr>
        </p:nvSpPr>
        <p:spPr>
          <a:ln/>
        </p:spPr>
        <p:txBody>
          <a:bodyPr/>
          <a:lstStyle>
            <a:lvl1pPr>
              <a:defRPr/>
            </a:lvl1pPr>
          </a:lstStyle>
          <a:p>
            <a:pPr>
              <a:defRPr/>
            </a:pPr>
            <a:fld id="{0C0165A0-5883-4B82-9664-F1C0907D9354}" type="slidenum">
              <a:rPr lang="en-US" altLang="en-US"/>
              <a:pPr>
                <a:defRPr/>
              </a:pPr>
              <a:t>‹#›</a:t>
            </a:fld>
            <a:endParaRPr lang="en-US" altLang="en-US"/>
          </a:p>
        </p:txBody>
      </p:sp>
    </p:spTree>
    <p:extLst>
      <p:ext uri="{BB962C8B-B14F-4D97-AF65-F5344CB8AC3E}">
        <p14:creationId xmlns:p14="http://schemas.microsoft.com/office/powerpoint/2010/main" val="409757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F06F-55D8-4A3F-BA3F-AACF8A1F4F7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484719-8556-468A-BEC7-2D94899D42B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DAE0A477-E8DC-4D7C-ACBF-C8EE0F2814F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5EF5D03-5EC3-4531-9461-937F1D0097F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A042059-B97A-47AB-A506-D9CF506380EA}"/>
              </a:ext>
            </a:extLst>
          </p:cNvPr>
          <p:cNvSpPr>
            <a:spLocks noGrp="1" noChangeArrowheads="1"/>
          </p:cNvSpPr>
          <p:nvPr>
            <p:ph type="sldNum" sz="quarter" idx="12"/>
          </p:nvPr>
        </p:nvSpPr>
        <p:spPr>
          <a:ln/>
        </p:spPr>
        <p:txBody>
          <a:bodyPr/>
          <a:lstStyle>
            <a:lvl1pPr>
              <a:defRPr/>
            </a:lvl1pPr>
          </a:lstStyle>
          <a:p>
            <a:pPr>
              <a:defRPr/>
            </a:pPr>
            <a:fld id="{8E44D782-CE52-41AF-AB61-5F64E272BCB5}" type="slidenum">
              <a:rPr lang="en-US" altLang="en-US"/>
              <a:pPr>
                <a:defRPr/>
              </a:pPr>
              <a:t>‹#›</a:t>
            </a:fld>
            <a:endParaRPr lang="en-US" altLang="en-US"/>
          </a:p>
        </p:txBody>
      </p:sp>
    </p:spTree>
    <p:extLst>
      <p:ext uri="{BB962C8B-B14F-4D97-AF65-F5344CB8AC3E}">
        <p14:creationId xmlns:p14="http://schemas.microsoft.com/office/powerpoint/2010/main" val="92843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8314-DE52-4D42-BBB8-72393110A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4C294-EAED-4D8C-A98A-12DE36746121}"/>
              </a:ext>
            </a:extLst>
          </p:cNvPr>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FB16CB-F7D5-43E9-A638-15E7B08406D8}"/>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DB11577-CA7B-4F8F-9251-F61C4CC6F38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9D445D0F-7A10-40B0-AFEB-3D2DD669AA2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27472AE6-0BC6-4325-8566-A4F23372FC9A}"/>
              </a:ext>
            </a:extLst>
          </p:cNvPr>
          <p:cNvSpPr>
            <a:spLocks noGrp="1" noChangeArrowheads="1"/>
          </p:cNvSpPr>
          <p:nvPr>
            <p:ph type="sldNum" sz="quarter" idx="12"/>
          </p:nvPr>
        </p:nvSpPr>
        <p:spPr>
          <a:ln/>
        </p:spPr>
        <p:txBody>
          <a:bodyPr/>
          <a:lstStyle>
            <a:lvl1pPr>
              <a:defRPr/>
            </a:lvl1pPr>
          </a:lstStyle>
          <a:p>
            <a:pPr>
              <a:defRPr/>
            </a:pPr>
            <a:fld id="{0B0B6F5E-936F-4950-B0DE-385368D2E8A8}" type="slidenum">
              <a:rPr lang="en-US" altLang="en-US"/>
              <a:pPr>
                <a:defRPr/>
              </a:pPr>
              <a:t>‹#›</a:t>
            </a:fld>
            <a:endParaRPr lang="en-US" altLang="en-US"/>
          </a:p>
        </p:txBody>
      </p:sp>
    </p:spTree>
    <p:extLst>
      <p:ext uri="{BB962C8B-B14F-4D97-AF65-F5344CB8AC3E}">
        <p14:creationId xmlns:p14="http://schemas.microsoft.com/office/powerpoint/2010/main" val="290436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EC12-4C53-4312-B7CA-1A9EE11B9520}"/>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2C1EDE-53FF-43A9-83EB-A81168271A6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7CCC34-9E30-4DA0-A407-8BAEB4A3727D}"/>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18914C-D3FB-4A74-B9E0-EF724BE934E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A70E08-DCBA-43D4-9139-0FB243ECFF6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468C0A0-95E7-4B31-B7FE-DBFA06B4903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9345E374-545E-4D0F-800D-478FDB04C02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1CA00144-135A-4EA0-92F4-2CFAA67B6FBA}"/>
              </a:ext>
            </a:extLst>
          </p:cNvPr>
          <p:cNvSpPr>
            <a:spLocks noGrp="1" noChangeArrowheads="1"/>
          </p:cNvSpPr>
          <p:nvPr>
            <p:ph type="sldNum" sz="quarter" idx="12"/>
          </p:nvPr>
        </p:nvSpPr>
        <p:spPr>
          <a:ln/>
        </p:spPr>
        <p:txBody>
          <a:bodyPr/>
          <a:lstStyle>
            <a:lvl1pPr>
              <a:defRPr/>
            </a:lvl1pPr>
          </a:lstStyle>
          <a:p>
            <a:pPr>
              <a:defRPr/>
            </a:pPr>
            <a:fld id="{0BCAF4C1-A6D7-434A-85FC-A3336F8E7B35}" type="slidenum">
              <a:rPr lang="en-US" altLang="en-US"/>
              <a:pPr>
                <a:defRPr/>
              </a:pPr>
              <a:t>‹#›</a:t>
            </a:fld>
            <a:endParaRPr lang="en-US" altLang="en-US"/>
          </a:p>
        </p:txBody>
      </p:sp>
    </p:spTree>
    <p:extLst>
      <p:ext uri="{BB962C8B-B14F-4D97-AF65-F5344CB8AC3E}">
        <p14:creationId xmlns:p14="http://schemas.microsoft.com/office/powerpoint/2010/main" val="176663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A690-CA6A-4937-9649-A8853F0C524F}"/>
              </a:ext>
            </a:extLst>
          </p:cNvPr>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B36BF89-71B5-4510-85D9-E2FD9E43628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CE02863B-C9A2-4F5C-9B96-400FAADB068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5A720282-7345-45B1-A585-897F3C51BF46}"/>
              </a:ext>
            </a:extLst>
          </p:cNvPr>
          <p:cNvSpPr>
            <a:spLocks noGrp="1" noChangeArrowheads="1"/>
          </p:cNvSpPr>
          <p:nvPr>
            <p:ph type="sldNum" sz="quarter" idx="12"/>
          </p:nvPr>
        </p:nvSpPr>
        <p:spPr>
          <a:ln/>
        </p:spPr>
        <p:txBody>
          <a:bodyPr/>
          <a:lstStyle>
            <a:lvl1pPr>
              <a:defRPr/>
            </a:lvl1pPr>
          </a:lstStyle>
          <a:p>
            <a:pPr>
              <a:defRPr/>
            </a:pPr>
            <a:fld id="{9F963534-CA4B-4EAF-9C7A-C48A2DF6EF8F}" type="slidenum">
              <a:rPr lang="en-US" altLang="en-US"/>
              <a:pPr>
                <a:defRPr/>
              </a:pPr>
              <a:t>‹#›</a:t>
            </a:fld>
            <a:endParaRPr lang="en-US" altLang="en-US"/>
          </a:p>
        </p:txBody>
      </p:sp>
    </p:spTree>
    <p:extLst>
      <p:ext uri="{BB962C8B-B14F-4D97-AF65-F5344CB8AC3E}">
        <p14:creationId xmlns:p14="http://schemas.microsoft.com/office/powerpoint/2010/main" val="138010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19CD24F-2F71-4FE4-BB44-B87A9E02A2F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63797EBB-B8B2-4177-B8AA-29369C58C21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7F4B728C-763A-41C8-9D0C-93A52439C0DD}"/>
              </a:ext>
            </a:extLst>
          </p:cNvPr>
          <p:cNvSpPr>
            <a:spLocks noGrp="1" noChangeArrowheads="1"/>
          </p:cNvSpPr>
          <p:nvPr>
            <p:ph type="sldNum" sz="quarter" idx="12"/>
          </p:nvPr>
        </p:nvSpPr>
        <p:spPr>
          <a:ln/>
        </p:spPr>
        <p:txBody>
          <a:bodyPr/>
          <a:lstStyle>
            <a:lvl1pPr>
              <a:defRPr/>
            </a:lvl1pPr>
          </a:lstStyle>
          <a:p>
            <a:pPr>
              <a:defRPr/>
            </a:pPr>
            <a:fld id="{761249CC-80B1-4BFA-AD71-3A3C406E9C61}" type="slidenum">
              <a:rPr lang="en-US" altLang="en-US"/>
              <a:pPr>
                <a:defRPr/>
              </a:pPr>
              <a:t>‹#›</a:t>
            </a:fld>
            <a:endParaRPr lang="en-US" altLang="en-US"/>
          </a:p>
        </p:txBody>
      </p:sp>
    </p:spTree>
    <p:extLst>
      <p:ext uri="{BB962C8B-B14F-4D97-AF65-F5344CB8AC3E}">
        <p14:creationId xmlns:p14="http://schemas.microsoft.com/office/powerpoint/2010/main" val="50530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B0BE-FFD2-41DD-940B-DB4B19B718A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A2202C-31D9-4A31-B478-D0BEEC8546E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4B7D2D-30CB-423D-ADBE-66B78BE5C7B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D28CE67D-281B-4BFD-A71D-246BE063AA1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73F23615-4C24-4991-B309-AB346CE2089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4C9E16D-28E9-4A60-B0A0-0E8C39F1D183}"/>
              </a:ext>
            </a:extLst>
          </p:cNvPr>
          <p:cNvSpPr>
            <a:spLocks noGrp="1" noChangeArrowheads="1"/>
          </p:cNvSpPr>
          <p:nvPr>
            <p:ph type="sldNum" sz="quarter" idx="12"/>
          </p:nvPr>
        </p:nvSpPr>
        <p:spPr>
          <a:ln/>
        </p:spPr>
        <p:txBody>
          <a:bodyPr/>
          <a:lstStyle>
            <a:lvl1pPr>
              <a:defRPr/>
            </a:lvl1pPr>
          </a:lstStyle>
          <a:p>
            <a:pPr>
              <a:defRPr/>
            </a:pPr>
            <a:fld id="{05FFE348-B3A4-412D-A1C9-C4B27D546FCD}" type="slidenum">
              <a:rPr lang="en-US" altLang="en-US"/>
              <a:pPr>
                <a:defRPr/>
              </a:pPr>
              <a:t>‹#›</a:t>
            </a:fld>
            <a:endParaRPr lang="en-US" altLang="en-US"/>
          </a:p>
        </p:txBody>
      </p:sp>
    </p:spTree>
    <p:extLst>
      <p:ext uri="{BB962C8B-B14F-4D97-AF65-F5344CB8AC3E}">
        <p14:creationId xmlns:p14="http://schemas.microsoft.com/office/powerpoint/2010/main" val="2201987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0BFD-B4F5-4760-9D41-9FFE55F91D8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0ABDFC-1555-467A-847F-A789AF3C9B5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AFE1945C-E6B6-4DF4-B560-D0816148F1A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EF201531-E7F0-413A-883F-55F64925F6E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F435A85B-5950-4AC0-8CDA-84884AC4D74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EA20D2D-FF7E-44B9-81EF-4B878F93C448}"/>
              </a:ext>
            </a:extLst>
          </p:cNvPr>
          <p:cNvSpPr>
            <a:spLocks noGrp="1" noChangeArrowheads="1"/>
          </p:cNvSpPr>
          <p:nvPr>
            <p:ph type="sldNum" sz="quarter" idx="12"/>
          </p:nvPr>
        </p:nvSpPr>
        <p:spPr>
          <a:ln/>
        </p:spPr>
        <p:txBody>
          <a:bodyPr/>
          <a:lstStyle>
            <a:lvl1pPr>
              <a:defRPr/>
            </a:lvl1pPr>
          </a:lstStyle>
          <a:p>
            <a:pPr>
              <a:defRPr/>
            </a:pPr>
            <a:fld id="{93966010-9C90-4F74-81E7-FAA5505E498F}" type="slidenum">
              <a:rPr lang="en-US" altLang="en-US"/>
              <a:pPr>
                <a:defRPr/>
              </a:pPr>
              <a:t>‹#›</a:t>
            </a:fld>
            <a:endParaRPr lang="en-US" altLang="en-US"/>
          </a:p>
        </p:txBody>
      </p:sp>
    </p:spTree>
    <p:extLst>
      <p:ext uri="{BB962C8B-B14F-4D97-AF65-F5344CB8AC3E}">
        <p14:creationId xmlns:p14="http://schemas.microsoft.com/office/powerpoint/2010/main" val="376173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181847"/>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7F21F7C-D99F-47B9-AEAF-5313669E93BB}"/>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B82F917-E9AB-4D01-A674-6454B77D3333}"/>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458B7CF-C253-45BE-8F3F-D00174A8E3B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862CCB12-DB77-46EF-A142-E0FDF7C5FC58}"/>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a:extLst>
              <a:ext uri="{FF2B5EF4-FFF2-40B4-BE49-F238E27FC236}">
                <a16:creationId xmlns:a16="http://schemas.microsoft.com/office/drawing/2014/main" id="{1DF35B57-97B7-44E1-A529-4638187DB3C3}"/>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DF05E1C-88FE-4BB3-AF67-79AFE5E728A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14400"/>
            <a:ext cx="8229600" cy="2133601"/>
          </a:xfrm>
        </p:spPr>
        <p:txBody>
          <a:bodyPr/>
          <a:lstStyle/>
          <a:p>
            <a:pPr marL="0" indent="0" algn="ctr" eaLnBrk="1" hangingPunct="1">
              <a:lnSpc>
                <a:spcPct val="90000"/>
              </a:lnSpc>
              <a:buNone/>
            </a:pPr>
            <a:r>
              <a:rPr lang="en-US" altLang="en-US" sz="4000" dirty="0">
                <a:solidFill>
                  <a:schemeClr val="bg1"/>
                </a:solidFill>
                <a:latin typeface="Palatino Linotype" panose="02040502050505030304" pitchFamily="18" charset="0"/>
              </a:rPr>
              <a:t>“Finding the System in Moore’s Value Pluralism”</a:t>
            </a:r>
          </a:p>
          <a:p>
            <a:pPr marL="0" indent="0" algn="ctr" eaLnBrk="1" hangingPunct="1">
              <a:lnSpc>
                <a:spcPct val="90000"/>
              </a:lnSpc>
              <a:buNone/>
            </a:pPr>
            <a:endParaRPr lang="en-US" altLang="en-US" sz="4000" dirty="0">
              <a:solidFill>
                <a:schemeClr val="bg1"/>
              </a:solidFill>
              <a:latin typeface="Palatino Linotype" panose="02040502050505030304" pitchFamily="18" charset="0"/>
            </a:endParaRPr>
          </a:p>
          <a:p>
            <a:pPr marL="0" indent="0" algn="ctr" eaLnBrk="1" hangingPunct="1">
              <a:lnSpc>
                <a:spcPct val="90000"/>
              </a:lnSpc>
              <a:buNone/>
            </a:pPr>
            <a:r>
              <a:rPr lang="en-US" altLang="en-US" sz="4000" dirty="0">
                <a:solidFill>
                  <a:schemeClr val="bg1"/>
                </a:solidFill>
                <a:latin typeface="Palatino Linotype" panose="02040502050505030304" pitchFamily="18" charset="0"/>
              </a:rPr>
              <a:t>Cole Mitchell</a:t>
            </a:r>
          </a:p>
          <a:p>
            <a:pPr marL="0" indent="0" algn="ctr" eaLnBrk="1" hangingPunct="1">
              <a:lnSpc>
                <a:spcPct val="90000"/>
              </a:lnSpc>
              <a:buNone/>
            </a:pPr>
            <a:r>
              <a:rPr lang="en-US" altLang="en-US" sz="4000">
                <a:solidFill>
                  <a:schemeClr val="bg1"/>
                </a:solidFill>
                <a:latin typeface="Palatino Linotype" panose="02040502050505030304" pitchFamily="18" charset="0"/>
              </a:rPr>
              <a:t>May </a:t>
            </a:r>
            <a:r>
              <a:rPr lang="en-US" altLang="en-US" sz="4000" dirty="0">
                <a:solidFill>
                  <a:schemeClr val="bg1"/>
                </a:solidFill>
                <a:latin typeface="Palatino Linotype" panose="02040502050505030304" pitchFamily="18" charset="0"/>
              </a:rPr>
              <a:t>3, 2019</a:t>
            </a:r>
            <a:endParaRPr lang="en-US" altLang="en-US" sz="24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2661228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1143000"/>
          </a:xfrm>
        </p:spPr>
        <p:txBody>
          <a:bodyPr/>
          <a:lstStyle/>
          <a:p>
            <a:pPr eaLnBrk="1" hangingPunct="1"/>
            <a:r>
              <a:rPr lang="en-US" altLang="en-US" sz="3800" dirty="0">
                <a:solidFill>
                  <a:schemeClr val="bg1"/>
                </a:solidFill>
                <a:latin typeface="Palatino Linotype" panose="02040502050505030304" pitchFamily="18" charset="0"/>
              </a:rPr>
              <a:t>The method of isolation</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295401"/>
            <a:ext cx="8229600" cy="5135562"/>
          </a:xfrm>
          <a:effectLst>
            <a:glow rad="228600">
              <a:srgbClr val="FFFF00">
                <a:alpha val="40000"/>
              </a:srgbClr>
            </a:glow>
          </a:effectLst>
        </p:spPr>
        <p:txBody>
          <a:bodyPr numCol="2" spcCol="457200"/>
          <a:lstStyle/>
          <a:p>
            <a:pPr marL="0" indent="0" eaLnBrk="1" hangingPunct="1">
              <a:lnSpc>
                <a:spcPct val="84000"/>
              </a:lnSpc>
              <a:buNone/>
            </a:pPr>
            <a:r>
              <a:rPr lang="en-US" altLang="en-US" sz="2100" dirty="0">
                <a:solidFill>
                  <a:schemeClr val="bg1"/>
                </a:solidFill>
                <a:latin typeface="Bembo" pitchFamily="50" charset="0"/>
              </a:rPr>
              <a:t>“The method which I employed in order to shew that pleasure itself was not the sole good, was that of considering what value we should attach to it, if it existed in absolute isolation, stripped of all its usual accompaniments.  And this is, in fact, the only method that can be safely used, when we wish to dis-cover what degree of value a thing has in itself.” (Ch. 3)</a:t>
            </a:r>
          </a:p>
          <a:p>
            <a:pPr eaLnBrk="1" hangingPunct="1">
              <a:lnSpc>
                <a:spcPct val="84000"/>
              </a:lnSpc>
            </a:pPr>
            <a:endParaRPr lang="en-US" altLang="en-US" sz="1000" dirty="0">
              <a:solidFill>
                <a:schemeClr val="bg1"/>
              </a:solidFill>
              <a:latin typeface="Bembo" pitchFamily="50" charset="0"/>
            </a:endParaRPr>
          </a:p>
          <a:p>
            <a:pPr marL="0" indent="0" eaLnBrk="1" hangingPunct="1">
              <a:lnSpc>
                <a:spcPct val="84000"/>
              </a:lnSpc>
              <a:buNone/>
            </a:pPr>
            <a:endParaRPr lang="en-US" altLang="en-US" sz="1000" dirty="0">
              <a:solidFill>
                <a:schemeClr val="bg1"/>
              </a:solidFill>
              <a:latin typeface="Bembo" pitchFamily="50" charset="0"/>
            </a:endParaRPr>
          </a:p>
          <a:p>
            <a:pPr eaLnBrk="1" hangingPunct="1">
              <a:lnSpc>
                <a:spcPct val="84000"/>
              </a:lnSpc>
            </a:pPr>
            <a:r>
              <a:rPr lang="en-US" altLang="en-US" sz="1800" dirty="0">
                <a:solidFill>
                  <a:schemeClr val="bg1"/>
                </a:solidFill>
                <a:latin typeface="Palatino Linotype" panose="02040502050505030304" pitchFamily="18" charset="0"/>
              </a:rPr>
              <a:t>Following Sidgwick, Moore appeals to our “reflective </a:t>
            </a:r>
            <a:r>
              <a:rPr lang="en-US" altLang="en-US" sz="1800" dirty="0" err="1">
                <a:solidFill>
                  <a:schemeClr val="bg1"/>
                </a:solidFill>
                <a:latin typeface="Palatino Linotype" panose="02040502050505030304" pitchFamily="18" charset="0"/>
              </a:rPr>
              <a:t>judg-ment</a:t>
            </a:r>
            <a:r>
              <a:rPr lang="en-US" altLang="en-US" sz="1800" dirty="0">
                <a:solidFill>
                  <a:schemeClr val="bg1"/>
                </a:solidFill>
                <a:latin typeface="Palatino Linotype" panose="02040502050505030304" pitchFamily="18" charset="0"/>
              </a:rPr>
              <a:t>”, “reflective intuition”, the “sober judgment of reflective persons”—the method of </a:t>
            </a:r>
            <a:r>
              <a:rPr lang="en-US" altLang="en-US" sz="1800" dirty="0" err="1">
                <a:solidFill>
                  <a:schemeClr val="bg1"/>
                </a:solidFill>
                <a:latin typeface="Palatino Linotype" panose="02040502050505030304" pitchFamily="18" charset="0"/>
              </a:rPr>
              <a:t>isola-tion</a:t>
            </a:r>
            <a:r>
              <a:rPr lang="en-US" altLang="en-US" sz="1800" dirty="0">
                <a:solidFill>
                  <a:schemeClr val="bg1"/>
                </a:solidFill>
                <a:latin typeface="Palatino Linotype" panose="02040502050505030304" pitchFamily="18" charset="0"/>
              </a:rPr>
              <a:t> is only a way of taking “due precautions” prior to reflection.</a:t>
            </a:r>
            <a:endParaRPr lang="en-US" altLang="en-US" sz="1800" dirty="0">
              <a:solidFill>
                <a:schemeClr val="bg1"/>
              </a:solidFill>
              <a:latin typeface="Bembo" pitchFamily="50" charset="0"/>
            </a:endParaRPr>
          </a:p>
          <a:p>
            <a:pPr marL="0" indent="0" eaLnBrk="1" hangingPunct="1">
              <a:lnSpc>
                <a:spcPct val="84000"/>
              </a:lnSpc>
              <a:buNone/>
            </a:pPr>
            <a:r>
              <a:rPr lang="en-US" altLang="en-US" sz="2100" dirty="0">
                <a:solidFill>
                  <a:schemeClr val="bg1"/>
                </a:solidFill>
                <a:latin typeface="Bembo" pitchFamily="50" charset="0"/>
              </a:rPr>
              <a:t>“The method which must be employed in order to decide the question ‘What things have </a:t>
            </a:r>
            <a:r>
              <a:rPr lang="en-US" altLang="en-US" sz="2100" dirty="0" err="1">
                <a:solidFill>
                  <a:schemeClr val="bg1"/>
                </a:solidFill>
                <a:latin typeface="Bembo" pitchFamily="50" charset="0"/>
              </a:rPr>
              <a:t>intrin</a:t>
            </a:r>
            <a:r>
              <a:rPr lang="en-US" altLang="en-US" sz="2100" dirty="0">
                <a:solidFill>
                  <a:schemeClr val="bg1"/>
                </a:solidFill>
                <a:latin typeface="Bembo" pitchFamily="50" charset="0"/>
              </a:rPr>
              <a:t>-sic value, and in what degrees?’ has already been explained in Chap. III. (</a:t>
            </a:r>
            <a:r>
              <a:rPr lang="en-US" altLang="en-US" sz="2100" dirty="0">
                <a:solidFill>
                  <a:schemeClr val="bg1"/>
                </a:solidFill>
                <a:latin typeface="JansonText" pitchFamily="50" charset="0"/>
                <a:cs typeface="Times New Roman" panose="02020603050405020304" pitchFamily="18" charset="0"/>
              </a:rPr>
              <a:t>§§</a:t>
            </a:r>
            <a:r>
              <a:rPr lang="en-US" altLang="en-US" sz="1000" dirty="0">
                <a:solidFill>
                  <a:schemeClr val="bg1"/>
                </a:solidFill>
                <a:latin typeface="JansonText" pitchFamily="50" charset="0"/>
                <a:cs typeface="Times New Roman" panose="02020603050405020304" pitchFamily="18" charset="0"/>
              </a:rPr>
              <a:t> </a:t>
            </a:r>
            <a:r>
              <a:rPr lang="en-US" altLang="en-US" sz="2100" dirty="0">
                <a:solidFill>
                  <a:schemeClr val="bg1"/>
                </a:solidFill>
                <a:latin typeface="Bembo" pitchFamily="50" charset="0"/>
              </a:rPr>
              <a:t>55, 57).  In order to arrive at a correct decision on the first part of this question, it is necessary to consider what things are such that, if they existed </a:t>
            </a:r>
            <a:r>
              <a:rPr lang="en-US" altLang="en-US" sz="2100" i="1" dirty="0">
                <a:solidFill>
                  <a:schemeClr val="bg1"/>
                </a:solidFill>
                <a:latin typeface="Bembo" pitchFamily="50" charset="0"/>
              </a:rPr>
              <a:t>by themselves</a:t>
            </a:r>
            <a:r>
              <a:rPr lang="en-US" altLang="en-US" sz="2100" dirty="0">
                <a:solidFill>
                  <a:schemeClr val="bg1"/>
                </a:solidFill>
                <a:latin typeface="Bembo" pitchFamily="50" charset="0"/>
              </a:rPr>
              <a:t>, in absolute isolation, we should yet judge their existence to be good; and, in order to decide upon the relative </a:t>
            </a:r>
            <a:r>
              <a:rPr lang="en-US" altLang="en-US" sz="2100" i="1" dirty="0">
                <a:solidFill>
                  <a:schemeClr val="bg1"/>
                </a:solidFill>
                <a:latin typeface="Bembo" pitchFamily="50" charset="0"/>
              </a:rPr>
              <a:t>degrees </a:t>
            </a:r>
            <a:r>
              <a:rPr lang="en-US" altLang="en-US" sz="2100" dirty="0">
                <a:solidFill>
                  <a:schemeClr val="bg1"/>
                </a:solidFill>
                <a:latin typeface="Bembo" pitchFamily="50" charset="0"/>
              </a:rPr>
              <a:t>of value of different things, we must similarly consider what comparative value seems to attach to the isolated existence of each.” (Ch. 6)</a:t>
            </a:r>
          </a:p>
        </p:txBody>
      </p:sp>
      <p:sp>
        <p:nvSpPr>
          <p:cNvPr id="3" name="Rectangle 2">
            <a:extLst>
              <a:ext uri="{FF2B5EF4-FFF2-40B4-BE49-F238E27FC236}">
                <a16:creationId xmlns:a16="http://schemas.microsoft.com/office/drawing/2014/main" id="{553C22E2-A5FF-4A7A-80BC-677667151BFC}"/>
              </a:ext>
            </a:extLst>
          </p:cNvPr>
          <p:cNvSpPr/>
          <p:nvPr/>
        </p:nvSpPr>
        <p:spPr>
          <a:xfrm>
            <a:off x="381000" y="1219200"/>
            <a:ext cx="4038600" cy="3200400"/>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503BC5E-EDF1-455E-A9FA-88041D478746}"/>
              </a:ext>
            </a:extLst>
          </p:cNvPr>
          <p:cNvSpPr/>
          <p:nvPr/>
        </p:nvSpPr>
        <p:spPr>
          <a:xfrm>
            <a:off x="4648200" y="1219200"/>
            <a:ext cx="4038600" cy="5029200"/>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36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27038"/>
            <a:ext cx="8229600" cy="411162"/>
          </a:xfrm>
        </p:spPr>
        <p:txBody>
          <a:bodyPr/>
          <a:lstStyle/>
          <a:p>
            <a:pPr eaLnBrk="1" hangingPunct="1"/>
            <a:r>
              <a:rPr lang="en-US" altLang="en-US" sz="3800" dirty="0">
                <a:solidFill>
                  <a:schemeClr val="bg1"/>
                </a:solidFill>
                <a:latin typeface="Palatino Linotype" panose="02040502050505030304" pitchFamily="18" charset="0"/>
              </a:rPr>
              <a:t>Results from previous chapters</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112837"/>
            <a:ext cx="8229600" cy="5440363"/>
          </a:xfrm>
        </p:spPr>
        <p:txBody>
          <a:bodyPr/>
          <a:lstStyle/>
          <a:p>
            <a:pPr eaLnBrk="1" hangingPunct="1">
              <a:lnSpc>
                <a:spcPct val="90000"/>
              </a:lnSpc>
            </a:pPr>
            <a:r>
              <a:rPr lang="en-US" altLang="en-US" sz="2400" dirty="0">
                <a:solidFill>
                  <a:schemeClr val="bg1"/>
                </a:solidFill>
                <a:latin typeface="Palatino Linotype" panose="02040502050505030304" pitchFamily="18" charset="0"/>
              </a:rPr>
              <a:t>Hedonism:</a:t>
            </a:r>
          </a:p>
          <a:p>
            <a:pPr lvl="1" eaLnBrk="1" hangingPunct="1">
              <a:lnSpc>
                <a:spcPct val="90000"/>
              </a:lnSpc>
            </a:pPr>
            <a:r>
              <a:rPr lang="en-US" altLang="en-US" sz="2000" dirty="0">
                <a:solidFill>
                  <a:schemeClr val="bg1"/>
                </a:solidFill>
                <a:latin typeface="Palatino Linotype" panose="02040502050505030304" pitchFamily="18" charset="0"/>
              </a:rPr>
              <a:t>Following Plato’s </a:t>
            </a:r>
            <a:r>
              <a:rPr lang="en-US" altLang="en-US" sz="2000" i="1" dirty="0" err="1">
                <a:solidFill>
                  <a:schemeClr val="bg1"/>
                </a:solidFill>
                <a:latin typeface="Palatino Linotype" panose="02040502050505030304" pitchFamily="18" charset="0"/>
              </a:rPr>
              <a:t>Philebus</a:t>
            </a:r>
            <a:r>
              <a:rPr lang="en-US" altLang="en-US" sz="2000" dirty="0">
                <a:solidFill>
                  <a:schemeClr val="bg1"/>
                </a:solidFill>
                <a:latin typeface="Palatino Linotype" panose="02040502050505030304" pitchFamily="18" charset="0"/>
              </a:rPr>
              <a:t>, Moore distinguishes between </a:t>
            </a:r>
            <a:r>
              <a:rPr lang="en-US" altLang="en-US" sz="2000" i="1" dirty="0">
                <a:solidFill>
                  <a:schemeClr val="bg1"/>
                </a:solidFill>
                <a:latin typeface="Palatino Linotype" panose="02040502050505030304" pitchFamily="18" charset="0"/>
              </a:rPr>
              <a:t>pleasure itself </a:t>
            </a:r>
            <a:r>
              <a:rPr lang="en-US" altLang="en-US" sz="2000" dirty="0">
                <a:solidFill>
                  <a:schemeClr val="bg1"/>
                </a:solidFill>
                <a:latin typeface="Palatino Linotype" panose="02040502050505030304" pitchFamily="18" charset="0"/>
              </a:rPr>
              <a:t>and </a:t>
            </a:r>
            <a:r>
              <a:rPr lang="en-US" altLang="en-US" sz="2000" i="1" dirty="0">
                <a:solidFill>
                  <a:schemeClr val="bg1"/>
                </a:solidFill>
                <a:latin typeface="Palatino Linotype" panose="02040502050505030304" pitchFamily="18" charset="0"/>
              </a:rPr>
              <a:t>consciously felt pleasure</a:t>
            </a:r>
            <a:r>
              <a:rPr lang="en-US" altLang="en-US" sz="2000" dirty="0">
                <a:solidFill>
                  <a:schemeClr val="bg1"/>
                </a:solidFill>
                <a:latin typeface="Palatino Linotype" panose="02040502050505030304" pitchFamily="18" charset="0"/>
              </a:rPr>
              <a:t>.</a:t>
            </a:r>
          </a:p>
          <a:p>
            <a:pPr lvl="1" eaLnBrk="1" hangingPunct="1">
              <a:lnSpc>
                <a:spcPct val="90000"/>
              </a:lnSpc>
            </a:pPr>
            <a:r>
              <a:rPr lang="en-US" altLang="en-US" sz="2000" i="1" dirty="0">
                <a:solidFill>
                  <a:schemeClr val="bg1"/>
                </a:solidFill>
                <a:latin typeface="Palatino Linotype" panose="02040502050505030304" pitchFamily="18" charset="0"/>
              </a:rPr>
              <a:t>Pleasure itself</a:t>
            </a:r>
            <a:r>
              <a:rPr lang="en-US" altLang="en-US" sz="2000" dirty="0">
                <a:solidFill>
                  <a:schemeClr val="bg1"/>
                </a:solidFill>
                <a:latin typeface="Palatino Linotype" panose="02040502050505030304" pitchFamily="18" charset="0"/>
              </a:rPr>
              <a:t> has no intrinsic value whatsoever.</a:t>
            </a:r>
          </a:p>
          <a:p>
            <a:pPr lvl="1" eaLnBrk="1" hangingPunct="1">
              <a:lnSpc>
                <a:spcPct val="90000"/>
              </a:lnSpc>
            </a:pPr>
            <a:r>
              <a:rPr lang="en-US" altLang="en-US" sz="2000" i="1" dirty="0">
                <a:solidFill>
                  <a:schemeClr val="bg1"/>
                </a:solidFill>
                <a:latin typeface="Palatino Linotype" panose="02040502050505030304" pitchFamily="18" charset="0"/>
              </a:rPr>
              <a:t>Consciously felt pleasure </a:t>
            </a:r>
            <a:r>
              <a:rPr lang="en-US" altLang="en-US" sz="2000" dirty="0">
                <a:solidFill>
                  <a:schemeClr val="bg1"/>
                </a:solidFill>
                <a:latin typeface="Palatino Linotype" panose="02040502050505030304" pitchFamily="18" charset="0"/>
              </a:rPr>
              <a:t>has little to no intrinsic value.</a:t>
            </a:r>
          </a:p>
          <a:p>
            <a:pPr lvl="1" eaLnBrk="1" hangingPunct="1">
              <a:lnSpc>
                <a:spcPct val="90000"/>
              </a:lnSpc>
            </a:pPr>
            <a:r>
              <a:rPr lang="en-US" altLang="en-US" sz="2000" dirty="0">
                <a:solidFill>
                  <a:schemeClr val="bg1"/>
                </a:solidFill>
                <a:latin typeface="Palatino Linotype" panose="02040502050505030304" pitchFamily="18" charset="0"/>
              </a:rPr>
              <a:t>And in any case, other things have intrinsic value: e.g., beauty.</a:t>
            </a:r>
          </a:p>
          <a:p>
            <a:pPr eaLnBrk="1" hangingPunct="1">
              <a:lnSpc>
                <a:spcPct val="90000"/>
              </a:lnSpc>
            </a:pPr>
            <a:r>
              <a:rPr lang="en-US" altLang="en-US" sz="2400" dirty="0">
                <a:solidFill>
                  <a:schemeClr val="bg1"/>
                </a:solidFill>
                <a:latin typeface="Palatino Linotype" panose="02040502050505030304" pitchFamily="18" charset="0"/>
              </a:rPr>
              <a:t>Beauty:</a:t>
            </a:r>
          </a:p>
          <a:p>
            <a:pPr lvl="1" eaLnBrk="1" hangingPunct="1">
              <a:lnSpc>
                <a:spcPct val="90000"/>
              </a:lnSpc>
            </a:pPr>
            <a:r>
              <a:rPr lang="en-US" altLang="en-US" sz="2000" dirty="0">
                <a:solidFill>
                  <a:schemeClr val="bg1"/>
                </a:solidFill>
                <a:latin typeface="Palatino Linotype" panose="02040502050505030304" pitchFamily="18" charset="0"/>
              </a:rPr>
              <a:t>Beauty itself (e.g. an unobserved world of great natural beauty) has at least a small degree of intrinsic value.</a:t>
            </a:r>
          </a:p>
          <a:p>
            <a:pPr eaLnBrk="1" hangingPunct="1">
              <a:lnSpc>
                <a:spcPct val="90000"/>
              </a:lnSpc>
            </a:pPr>
            <a:r>
              <a:rPr lang="en-US" altLang="en-US" sz="2400" dirty="0">
                <a:solidFill>
                  <a:schemeClr val="bg1"/>
                </a:solidFill>
                <a:latin typeface="Palatino Linotype" panose="02040502050505030304" pitchFamily="18" charset="0"/>
              </a:rPr>
              <a:t>Virtue:</a:t>
            </a:r>
          </a:p>
          <a:p>
            <a:pPr lvl="1" eaLnBrk="1" hangingPunct="1">
              <a:lnSpc>
                <a:spcPct val="90000"/>
              </a:lnSpc>
            </a:pPr>
            <a:r>
              <a:rPr lang="en-US" altLang="en-US" sz="2000" dirty="0">
                <a:solidFill>
                  <a:schemeClr val="bg1"/>
                </a:solidFill>
                <a:latin typeface="Palatino Linotype" panose="02040502050505030304" pitchFamily="18" charset="0"/>
              </a:rPr>
              <a:t>Thoughtless habits have no intrinsic value.</a:t>
            </a:r>
          </a:p>
          <a:p>
            <a:pPr lvl="1" eaLnBrk="1" hangingPunct="1">
              <a:lnSpc>
                <a:spcPct val="90000"/>
              </a:lnSpc>
            </a:pPr>
            <a:r>
              <a:rPr lang="en-US" altLang="en-US" sz="2000" dirty="0">
                <a:solidFill>
                  <a:schemeClr val="bg1"/>
                </a:solidFill>
                <a:latin typeface="Palatino Linotype" panose="02040502050505030304" pitchFamily="18" charset="0"/>
              </a:rPr>
              <a:t>Dispositions to act from certain emotions—love/hate of good/ evil consequences—can have various degrees of intrinsic value.</a:t>
            </a:r>
          </a:p>
          <a:p>
            <a:pPr lvl="1" eaLnBrk="1" hangingPunct="1">
              <a:lnSpc>
                <a:spcPct val="90000"/>
              </a:lnSpc>
            </a:pPr>
            <a:r>
              <a:rPr lang="en-US" altLang="en-US" sz="2000" dirty="0">
                <a:solidFill>
                  <a:schemeClr val="bg1"/>
                </a:solidFill>
                <a:latin typeface="Palatino Linotype" panose="02040502050505030304" pitchFamily="18" charset="0"/>
              </a:rPr>
              <a:t>The conscientious disposition to act according to the idea of abstract ‘rightness’  has some inferior degree of intrinsic value.</a:t>
            </a:r>
          </a:p>
        </p:txBody>
      </p:sp>
    </p:spTree>
    <p:extLst>
      <p:ext uri="{BB962C8B-B14F-4D97-AF65-F5344CB8AC3E}">
        <p14:creationId xmlns:p14="http://schemas.microsoft.com/office/powerpoint/2010/main" val="75842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1">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27038"/>
            <a:ext cx="8229600" cy="868362"/>
          </a:xfrm>
        </p:spPr>
        <p:txBody>
          <a:bodyPr/>
          <a:lstStyle/>
          <a:p>
            <a:pPr eaLnBrk="1" hangingPunct="1"/>
            <a:r>
              <a:rPr lang="en-US" altLang="en-US" sz="3800" dirty="0">
                <a:solidFill>
                  <a:schemeClr val="bg1"/>
                </a:solidFill>
                <a:latin typeface="Palatino Linotype" panose="02040502050505030304" pitchFamily="18" charset="0"/>
              </a:rPr>
              <a:t>Moore on ‘system’</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371600"/>
            <a:ext cx="8229600" cy="4830763"/>
          </a:xfrm>
        </p:spPr>
        <p:txBody>
          <a:bodyPr/>
          <a:lstStyle/>
          <a:p>
            <a:pPr marL="0" indent="0" eaLnBrk="1" hangingPunct="1">
              <a:lnSpc>
                <a:spcPct val="90000"/>
              </a:lnSpc>
              <a:buNone/>
              <a:tabLst>
                <a:tab pos="274320" algn="l"/>
              </a:tabLst>
            </a:pPr>
            <a:r>
              <a:rPr lang="en-US" altLang="en-US" sz="2000" dirty="0">
                <a:solidFill>
                  <a:schemeClr val="bg1"/>
                </a:solidFill>
                <a:latin typeface="Bembo" pitchFamily="50" charset="0"/>
              </a:rPr>
              <a:t>	“Many of the judgments, which I have made in this chapter, will, no doubt, 	seem </a:t>
            </a:r>
            <a:r>
              <a:rPr lang="en-US" altLang="en-US" sz="2000" u="sng" dirty="0">
                <a:solidFill>
                  <a:schemeClr val="bg1"/>
                </a:solidFill>
                <a:latin typeface="Bembo" pitchFamily="50" charset="0"/>
              </a:rPr>
              <a:t>unduly arbitrary</a:t>
            </a:r>
            <a:r>
              <a:rPr lang="en-US" altLang="en-US" sz="2000" dirty="0">
                <a:solidFill>
                  <a:schemeClr val="bg1"/>
                </a:solidFill>
                <a:latin typeface="Bembo" pitchFamily="50" charset="0"/>
              </a:rPr>
              <a:t>: it must be confessed that some of the attributions of 	intrinsic value, which have seemed to me to be true, do not display that 	</a:t>
            </a:r>
            <a:r>
              <a:rPr lang="en-US" altLang="en-US" sz="2000" u="sng" dirty="0">
                <a:solidFill>
                  <a:schemeClr val="bg1"/>
                </a:solidFill>
                <a:latin typeface="Bembo" pitchFamily="50" charset="0"/>
              </a:rPr>
              <a:t>symmetry and system</a:t>
            </a:r>
            <a:r>
              <a:rPr lang="en-US" altLang="en-US" sz="2000" dirty="0">
                <a:solidFill>
                  <a:schemeClr val="bg1"/>
                </a:solidFill>
                <a:latin typeface="Bembo" pitchFamily="50" charset="0"/>
              </a:rPr>
              <a:t> which is wont to be required of philosophers.  But if 	this be urged as an objection, I may respectfully point out that it is none.  We 	have no title whatever to assume that the truth on any subject-matter will 	display such symmetry as we desire to see — or (to use the common vague 	phrase) that it will possess any particular form of ‘unity.’  </a:t>
            </a:r>
            <a:r>
              <a:rPr lang="en-US" altLang="en-US" sz="2000" u="sng" dirty="0">
                <a:solidFill>
                  <a:schemeClr val="bg1"/>
                </a:solidFill>
                <a:latin typeface="Bembo" pitchFamily="50" charset="0"/>
              </a:rPr>
              <a:t>To search for ‘unity’ </a:t>
            </a:r>
            <a:r>
              <a:rPr lang="en-US" altLang="en-US" sz="2000" dirty="0">
                <a:solidFill>
                  <a:schemeClr val="bg1"/>
                </a:solidFill>
                <a:latin typeface="Bembo" pitchFamily="50" charset="0"/>
              </a:rPr>
              <a:t>	</a:t>
            </a:r>
            <a:r>
              <a:rPr lang="en-US" altLang="en-US" sz="2000" u="sng" dirty="0">
                <a:solidFill>
                  <a:schemeClr val="bg1"/>
                </a:solidFill>
                <a:latin typeface="Bembo" pitchFamily="50" charset="0"/>
              </a:rPr>
              <a:t>and ‘system,’ at the expense of truth, is not, I take it, the proper business of </a:t>
            </a:r>
            <a:r>
              <a:rPr lang="en-US" altLang="en-US" sz="2000" dirty="0">
                <a:solidFill>
                  <a:schemeClr val="bg1"/>
                </a:solidFill>
                <a:latin typeface="Bembo" pitchFamily="50" charset="0"/>
              </a:rPr>
              <a:t>	</a:t>
            </a:r>
            <a:r>
              <a:rPr lang="en-US" altLang="en-US" sz="2000" u="sng" dirty="0">
                <a:solidFill>
                  <a:schemeClr val="bg1"/>
                </a:solidFill>
                <a:latin typeface="Bembo" pitchFamily="50" charset="0"/>
              </a:rPr>
              <a:t>philosophy, however universally it may have been the practice of </a:t>
            </a:r>
            <a:r>
              <a:rPr lang="en-US" altLang="en-US" sz="2000" u="sng" dirty="0" err="1">
                <a:solidFill>
                  <a:schemeClr val="bg1"/>
                </a:solidFill>
                <a:latin typeface="Bembo" pitchFamily="50" charset="0"/>
              </a:rPr>
              <a:t>philoso</a:t>
            </a:r>
            <a:r>
              <a:rPr lang="en-US" altLang="en-US" sz="2000" u="sng" dirty="0">
                <a:solidFill>
                  <a:schemeClr val="bg1"/>
                </a:solidFill>
                <a:latin typeface="Bembo" pitchFamily="50" charset="0"/>
              </a:rPr>
              <a:t>-</a:t>
            </a:r>
            <a:r>
              <a:rPr lang="en-US" altLang="en-US" sz="2000" dirty="0">
                <a:solidFill>
                  <a:schemeClr val="bg1"/>
                </a:solidFill>
                <a:latin typeface="Bembo" pitchFamily="50" charset="0"/>
              </a:rPr>
              <a:t>	</a:t>
            </a:r>
            <a:r>
              <a:rPr lang="en-US" altLang="en-US" sz="2000" u="sng" dirty="0" err="1">
                <a:solidFill>
                  <a:schemeClr val="bg1"/>
                </a:solidFill>
                <a:latin typeface="Bembo" pitchFamily="50" charset="0"/>
              </a:rPr>
              <a:t>phers</a:t>
            </a:r>
            <a:r>
              <a:rPr lang="en-US" altLang="en-US" sz="2000" dirty="0">
                <a:solidFill>
                  <a:schemeClr val="bg1"/>
                </a:solidFill>
                <a:latin typeface="Bembo" pitchFamily="50" charset="0"/>
              </a:rPr>
              <a:t>.  And that all truths about the Universe possess to one another all the 	various relations, which may be meant by ‘unity,’ can only be legitimately 	asserted, when we have carefully distinguished those various relations and 	discovered what those truths are.  In particular, we can have no title to assert 	that ethical truths are ‘unified’ in any particular manner, except in virtue of an 	enquiry conducted by the method which I have </a:t>
            </a:r>
            <a:r>
              <a:rPr lang="en-US" altLang="en-US" sz="2000" dirty="0" err="1">
                <a:solidFill>
                  <a:schemeClr val="bg1"/>
                </a:solidFill>
                <a:latin typeface="Bembo" pitchFamily="50" charset="0"/>
              </a:rPr>
              <a:t>endeavoured</a:t>
            </a:r>
            <a:r>
              <a:rPr lang="en-US" altLang="en-US" sz="2000" dirty="0">
                <a:solidFill>
                  <a:schemeClr val="bg1"/>
                </a:solidFill>
                <a:latin typeface="Bembo" pitchFamily="50" charset="0"/>
              </a:rPr>
              <a:t> to follow and 	to illustrate.” (Ch. 6, emphasis added)</a:t>
            </a:r>
          </a:p>
        </p:txBody>
      </p:sp>
      <p:sp>
        <p:nvSpPr>
          <p:cNvPr id="4" name="Rectangle 3">
            <a:extLst>
              <a:ext uri="{FF2B5EF4-FFF2-40B4-BE49-F238E27FC236}">
                <a16:creationId xmlns:a16="http://schemas.microsoft.com/office/drawing/2014/main" id="{C4FDEA05-3441-4C48-AFF0-CE45BA6A5581}"/>
              </a:ext>
            </a:extLst>
          </p:cNvPr>
          <p:cNvSpPr/>
          <p:nvPr/>
        </p:nvSpPr>
        <p:spPr>
          <a:xfrm>
            <a:off x="609600" y="1295400"/>
            <a:ext cx="8077200" cy="4953000"/>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9981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27038"/>
            <a:ext cx="8229600" cy="868362"/>
          </a:xfrm>
        </p:spPr>
        <p:txBody>
          <a:bodyPr/>
          <a:lstStyle/>
          <a:p>
            <a:pPr eaLnBrk="1" hangingPunct="1"/>
            <a:r>
              <a:rPr lang="en-US" altLang="en-US" sz="3800" dirty="0">
                <a:solidFill>
                  <a:schemeClr val="bg1"/>
                </a:solidFill>
                <a:latin typeface="Palatino Linotype" panose="02040502050505030304" pitchFamily="18" charset="0"/>
              </a:rPr>
              <a:t>Moore and ‘system’</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371600"/>
            <a:ext cx="8229600" cy="4830763"/>
          </a:xfrm>
        </p:spPr>
        <p:txBody>
          <a:bodyPr/>
          <a:lstStyle/>
          <a:p>
            <a:pPr eaLnBrk="1" hangingPunct="1">
              <a:lnSpc>
                <a:spcPct val="90000"/>
              </a:lnSpc>
            </a:pPr>
            <a:r>
              <a:rPr lang="en-US" altLang="en-US" sz="2600" dirty="0">
                <a:solidFill>
                  <a:schemeClr val="bg1"/>
                </a:solidFill>
                <a:latin typeface="Palatino Linotype" panose="02040502050505030304" pitchFamily="18" charset="0"/>
              </a:rPr>
              <a:t>Here we should distinguish between:</a:t>
            </a:r>
          </a:p>
          <a:p>
            <a:pPr lvl="1" eaLnBrk="1" hangingPunct="1">
              <a:lnSpc>
                <a:spcPct val="90000"/>
              </a:lnSpc>
            </a:pPr>
            <a:r>
              <a:rPr lang="en-US" altLang="en-US" sz="2200" dirty="0">
                <a:solidFill>
                  <a:schemeClr val="bg1"/>
                </a:solidFill>
                <a:latin typeface="Palatino Linotype" panose="02040502050505030304" pitchFamily="18" charset="0"/>
              </a:rPr>
              <a:t>a comprehensive list of </a:t>
            </a:r>
            <a:r>
              <a:rPr lang="en-US" altLang="en-US" sz="2200" i="1" dirty="0">
                <a:solidFill>
                  <a:schemeClr val="bg1"/>
                </a:solidFill>
                <a:latin typeface="Palatino Linotype" panose="02040502050505030304" pitchFamily="18" charset="0"/>
              </a:rPr>
              <a:t>all </a:t>
            </a:r>
            <a:r>
              <a:rPr lang="en-US" altLang="en-US" sz="2200" dirty="0">
                <a:solidFill>
                  <a:schemeClr val="bg1"/>
                </a:solidFill>
                <a:latin typeface="Palatino Linotype" panose="02040502050505030304" pitchFamily="18" charset="0"/>
              </a:rPr>
              <a:t>intrinsic goods and evils</a:t>
            </a:r>
          </a:p>
          <a:p>
            <a:pPr lvl="1" eaLnBrk="1" hangingPunct="1">
              <a:lnSpc>
                <a:spcPct val="90000"/>
              </a:lnSpc>
            </a:pPr>
            <a:r>
              <a:rPr lang="en-US" altLang="en-US" sz="2200" dirty="0">
                <a:solidFill>
                  <a:schemeClr val="bg1"/>
                </a:solidFill>
                <a:latin typeface="Palatino Linotype" panose="02040502050505030304" pitchFamily="18" charset="0"/>
              </a:rPr>
              <a:t>a list of </a:t>
            </a:r>
            <a:r>
              <a:rPr lang="en-US" altLang="en-US" sz="2200" i="1" dirty="0">
                <a:solidFill>
                  <a:schemeClr val="bg1"/>
                </a:solidFill>
                <a:latin typeface="Palatino Linotype" panose="02040502050505030304" pitchFamily="18" charset="0"/>
              </a:rPr>
              <a:t>only the most important </a:t>
            </a:r>
            <a:r>
              <a:rPr lang="en-US" altLang="en-US" sz="2200" dirty="0">
                <a:solidFill>
                  <a:schemeClr val="bg1"/>
                </a:solidFill>
                <a:latin typeface="Palatino Linotype" panose="02040502050505030304" pitchFamily="18" charset="0"/>
              </a:rPr>
              <a:t>goods and evils</a:t>
            </a:r>
          </a:p>
          <a:p>
            <a:pPr eaLnBrk="1" hangingPunct="1">
              <a:lnSpc>
                <a:spcPct val="90000"/>
              </a:lnSpc>
              <a:spcBef>
                <a:spcPts val="1100"/>
              </a:spcBef>
            </a:pPr>
            <a:r>
              <a:rPr lang="en-US" altLang="en-US" sz="2600" dirty="0">
                <a:solidFill>
                  <a:schemeClr val="bg1"/>
                </a:solidFill>
                <a:latin typeface="Palatino Linotype" panose="02040502050505030304" pitchFamily="18" charset="0"/>
              </a:rPr>
              <a:t>No system in the former:</a:t>
            </a:r>
          </a:p>
          <a:p>
            <a:pPr lvl="1" eaLnBrk="1" hangingPunct="1">
              <a:lnSpc>
                <a:spcPct val="90000"/>
              </a:lnSpc>
            </a:pPr>
            <a:r>
              <a:rPr lang="en-US" altLang="en-US" sz="2200" dirty="0">
                <a:solidFill>
                  <a:schemeClr val="bg1"/>
                </a:solidFill>
                <a:latin typeface="Palatino Linotype" panose="02040502050505030304" pitchFamily="18" charset="0"/>
              </a:rPr>
              <a:t>Or at least I can find no system.</a:t>
            </a:r>
          </a:p>
          <a:p>
            <a:pPr lvl="1" eaLnBrk="1" hangingPunct="1">
              <a:lnSpc>
                <a:spcPct val="90000"/>
              </a:lnSpc>
            </a:pPr>
            <a:r>
              <a:rPr lang="en-US" altLang="en-US" sz="2200" dirty="0">
                <a:solidFill>
                  <a:schemeClr val="bg1"/>
                </a:solidFill>
                <a:latin typeface="Palatino Linotype" panose="02040502050505030304" pitchFamily="18" charset="0"/>
              </a:rPr>
              <a:t>As far as Moore indicates, </a:t>
            </a:r>
            <a:r>
              <a:rPr lang="en-US" altLang="en-US" sz="2200" i="1" dirty="0">
                <a:solidFill>
                  <a:schemeClr val="bg1"/>
                </a:solidFill>
                <a:latin typeface="Palatino Linotype" panose="02040502050505030304" pitchFamily="18" charset="0"/>
              </a:rPr>
              <a:t>all sorts of things </a:t>
            </a:r>
            <a:r>
              <a:rPr lang="en-US" altLang="en-US" sz="2200" dirty="0">
                <a:solidFill>
                  <a:schemeClr val="bg1"/>
                </a:solidFill>
                <a:latin typeface="Palatino Linotype" panose="02040502050505030304" pitchFamily="18" charset="0"/>
              </a:rPr>
              <a:t>might have at least some small degree of intrinsic value or disvalue.</a:t>
            </a:r>
          </a:p>
          <a:p>
            <a:pPr lvl="1" eaLnBrk="1" hangingPunct="1">
              <a:lnSpc>
                <a:spcPct val="90000"/>
              </a:lnSpc>
            </a:pPr>
            <a:r>
              <a:rPr lang="en-US" altLang="en-US" sz="2200" dirty="0">
                <a:solidFill>
                  <a:schemeClr val="bg1"/>
                </a:solidFill>
                <a:latin typeface="Palatino Linotype" panose="02040502050505030304" pitchFamily="18" charset="0"/>
              </a:rPr>
              <a:t>Moore doesn’t even seem to care about making such a list.</a:t>
            </a:r>
          </a:p>
          <a:p>
            <a:pPr eaLnBrk="1" hangingPunct="1">
              <a:lnSpc>
                <a:spcPct val="90000"/>
              </a:lnSpc>
              <a:spcBef>
                <a:spcPts val="1100"/>
              </a:spcBef>
            </a:pPr>
            <a:r>
              <a:rPr lang="en-US" altLang="en-US" sz="2600" dirty="0">
                <a:solidFill>
                  <a:schemeClr val="bg1"/>
                </a:solidFill>
                <a:latin typeface="Palatino Linotype" panose="02040502050505030304" pitchFamily="18" charset="0"/>
              </a:rPr>
              <a:t>System in the latter:</a:t>
            </a:r>
          </a:p>
          <a:p>
            <a:pPr lvl="1" eaLnBrk="1" hangingPunct="1">
              <a:lnSpc>
                <a:spcPct val="90000"/>
              </a:lnSpc>
            </a:pPr>
            <a:r>
              <a:rPr lang="en-US" altLang="en-US" sz="2200" dirty="0">
                <a:solidFill>
                  <a:schemeClr val="bg1"/>
                </a:solidFill>
                <a:latin typeface="Palatino Linotype" panose="02040502050505030304" pitchFamily="18" charset="0"/>
              </a:rPr>
              <a:t>In Ch. 6 of </a:t>
            </a:r>
            <a:r>
              <a:rPr lang="en-US" altLang="en-US" sz="2200" i="1" dirty="0">
                <a:solidFill>
                  <a:schemeClr val="bg1"/>
                </a:solidFill>
                <a:latin typeface="Palatino Linotype" panose="02040502050505030304" pitchFamily="18" charset="0"/>
              </a:rPr>
              <a:t>PE</a:t>
            </a:r>
            <a:r>
              <a:rPr lang="en-US" altLang="en-US" sz="2200" dirty="0">
                <a:solidFill>
                  <a:schemeClr val="bg1"/>
                </a:solidFill>
                <a:latin typeface="Palatino Linotype" panose="02040502050505030304" pitchFamily="18" charset="0"/>
              </a:rPr>
              <a:t>, Moore does make a list of what has a </a:t>
            </a:r>
            <a:r>
              <a:rPr lang="en-US" altLang="en-US" sz="2200" i="1" dirty="0">
                <a:solidFill>
                  <a:schemeClr val="bg1"/>
                </a:solidFill>
                <a:latin typeface="Palatino Linotype" panose="02040502050505030304" pitchFamily="18" charset="0"/>
              </a:rPr>
              <a:t>high degree </a:t>
            </a:r>
            <a:r>
              <a:rPr lang="en-US" altLang="en-US" sz="2200" dirty="0">
                <a:solidFill>
                  <a:schemeClr val="bg1"/>
                </a:solidFill>
                <a:latin typeface="Palatino Linotype" panose="02040502050505030304" pitchFamily="18" charset="0"/>
              </a:rPr>
              <a:t>of intrinsic value or disvalue—the </a:t>
            </a:r>
            <a:r>
              <a:rPr lang="en-US" altLang="en-US" sz="2200" i="1" dirty="0">
                <a:solidFill>
                  <a:schemeClr val="bg1"/>
                </a:solidFill>
                <a:latin typeface="Palatino Linotype" panose="02040502050505030304" pitchFamily="18" charset="0"/>
              </a:rPr>
              <a:t>big</a:t>
            </a:r>
            <a:r>
              <a:rPr lang="en-US" altLang="en-US" sz="2200" dirty="0">
                <a:solidFill>
                  <a:schemeClr val="bg1"/>
                </a:solidFill>
                <a:latin typeface="Palatino Linotype" panose="02040502050505030304" pitchFamily="18" charset="0"/>
              </a:rPr>
              <a:t> goods/evils.</a:t>
            </a:r>
          </a:p>
          <a:p>
            <a:pPr lvl="1" eaLnBrk="1" hangingPunct="1">
              <a:lnSpc>
                <a:spcPct val="90000"/>
              </a:lnSpc>
            </a:pPr>
            <a:r>
              <a:rPr lang="en-US" altLang="en-US" sz="2200" dirty="0">
                <a:solidFill>
                  <a:schemeClr val="bg1"/>
                </a:solidFill>
                <a:latin typeface="Palatino Linotype" panose="02040502050505030304" pitchFamily="18" charset="0"/>
              </a:rPr>
              <a:t>And here, I say, he does seem to have a system at work.</a:t>
            </a:r>
          </a:p>
        </p:txBody>
      </p:sp>
    </p:spTree>
    <p:extLst>
      <p:ext uri="{BB962C8B-B14F-4D97-AF65-F5344CB8AC3E}">
        <p14:creationId xmlns:p14="http://schemas.microsoft.com/office/powerpoint/2010/main" val="351376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r>
              <a:rPr lang="en-US" altLang="en-US" sz="3800" dirty="0">
                <a:solidFill>
                  <a:schemeClr val="bg1"/>
                </a:solidFill>
                <a:latin typeface="Palatino Linotype" panose="02040502050505030304" pitchFamily="18" charset="0"/>
              </a:rPr>
              <a:t>Moore and ‘system’</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36637"/>
            <a:ext cx="8534400" cy="4830763"/>
          </a:xfrm>
        </p:spPr>
        <p:txBody>
          <a:bodyPr/>
          <a:lstStyle/>
          <a:p>
            <a:pPr eaLnBrk="1" hangingPunct="1">
              <a:lnSpc>
                <a:spcPct val="90000"/>
              </a:lnSpc>
            </a:pPr>
            <a:r>
              <a:rPr lang="en-US" altLang="en-US" sz="2400" dirty="0">
                <a:solidFill>
                  <a:schemeClr val="bg1"/>
                </a:solidFill>
                <a:latin typeface="Palatino Linotype" panose="02040502050505030304" pitchFamily="18" charset="0"/>
              </a:rPr>
              <a:t>Another limitation:</a:t>
            </a:r>
          </a:p>
          <a:p>
            <a:pPr lvl="1" eaLnBrk="1" hangingPunct="1">
              <a:lnSpc>
                <a:spcPct val="90000"/>
              </a:lnSpc>
            </a:pPr>
            <a:r>
              <a:rPr lang="en-US" altLang="en-US" sz="2000" dirty="0">
                <a:solidFill>
                  <a:schemeClr val="bg1"/>
                </a:solidFill>
                <a:latin typeface="Palatino Linotype" panose="02040502050505030304" pitchFamily="18" charset="0"/>
              </a:rPr>
              <a:t>Moore allows that there might be great intrinsic goods “we cannot even imagine.”</a:t>
            </a:r>
          </a:p>
          <a:p>
            <a:pPr lvl="1" eaLnBrk="1" hangingPunct="1">
              <a:lnSpc>
                <a:spcPct val="90000"/>
              </a:lnSpc>
            </a:pPr>
            <a:r>
              <a:rPr lang="en-US" altLang="en-US" sz="2000" dirty="0">
                <a:solidFill>
                  <a:schemeClr val="bg1"/>
                </a:solidFill>
                <a:latin typeface="Palatino Linotype" panose="02040502050505030304" pitchFamily="18" charset="0"/>
              </a:rPr>
              <a:t>“The Ideal”, strictly speaking, is supposed to be the Summum </a:t>
            </a:r>
            <a:r>
              <a:rPr lang="en-US" altLang="en-US" sz="2000" dirty="0" err="1">
                <a:solidFill>
                  <a:schemeClr val="bg1"/>
                </a:solidFill>
                <a:latin typeface="Palatino Linotype" panose="02040502050505030304" pitchFamily="18" charset="0"/>
              </a:rPr>
              <a:t>Bonum</a:t>
            </a:r>
            <a:r>
              <a:rPr lang="en-US" altLang="en-US" sz="2000" dirty="0">
                <a:solidFill>
                  <a:schemeClr val="bg1"/>
                </a:solidFill>
                <a:latin typeface="Palatino Linotype" panose="02040502050505030304" pitchFamily="18" charset="0"/>
              </a:rPr>
              <a:t>, the Absolute Good, something akin to Heaven, Perfection—”the </a:t>
            </a:r>
            <a:r>
              <a:rPr lang="en-US" altLang="en-US" sz="2000" i="1" dirty="0">
                <a:solidFill>
                  <a:schemeClr val="bg1"/>
                </a:solidFill>
                <a:latin typeface="Palatino Linotype" panose="02040502050505030304" pitchFamily="18" charset="0"/>
              </a:rPr>
              <a:t>best </a:t>
            </a:r>
            <a:r>
              <a:rPr lang="en-US" altLang="en-US" sz="2000" dirty="0">
                <a:solidFill>
                  <a:schemeClr val="bg1"/>
                </a:solidFill>
                <a:latin typeface="Palatino Linotype" panose="02040502050505030304" pitchFamily="18" charset="0"/>
              </a:rPr>
              <a:t>state of things </a:t>
            </a:r>
            <a:r>
              <a:rPr lang="en-US" altLang="en-US" sz="2000" i="1" dirty="0">
                <a:solidFill>
                  <a:schemeClr val="bg1"/>
                </a:solidFill>
                <a:latin typeface="Palatino Linotype" panose="02040502050505030304" pitchFamily="18" charset="0"/>
              </a:rPr>
              <a:t>conceivable</a:t>
            </a:r>
            <a:r>
              <a:rPr lang="en-US" altLang="en-US" sz="2000" dirty="0">
                <a:solidFill>
                  <a:schemeClr val="bg1"/>
                </a:solidFill>
                <a:latin typeface="Palatino Linotype" panose="02040502050505030304" pitchFamily="18" charset="0"/>
              </a:rPr>
              <a:t>”, regardless of its being humanly achievable or even consistent with the laws of nature.</a:t>
            </a:r>
          </a:p>
          <a:p>
            <a:pPr lvl="1" eaLnBrk="1" hangingPunct="1">
              <a:lnSpc>
                <a:spcPct val="90000"/>
              </a:lnSpc>
            </a:pPr>
            <a:r>
              <a:rPr lang="en-US" altLang="en-US" sz="2000" dirty="0">
                <a:solidFill>
                  <a:schemeClr val="bg1"/>
                </a:solidFill>
                <a:latin typeface="Palatino Linotype" panose="02040502050505030304" pitchFamily="18" charset="0"/>
              </a:rPr>
              <a:t>Perhaps this Ideal is a complex organic whole made up of great positive goods we can’t imagine, and lacking any of the great positive goods we do know—because somehow they would detract from its overall value.</a:t>
            </a:r>
          </a:p>
          <a:p>
            <a:pPr eaLnBrk="1" hangingPunct="1">
              <a:lnSpc>
                <a:spcPct val="90000"/>
              </a:lnSpc>
            </a:pPr>
            <a:r>
              <a:rPr lang="en-US" altLang="en-US" sz="2400" dirty="0">
                <a:solidFill>
                  <a:schemeClr val="bg1"/>
                </a:solidFill>
                <a:latin typeface="Palatino Linotype" panose="02040502050505030304" pitchFamily="18" charset="0"/>
              </a:rPr>
              <a:t>Moore’s goal in Ch. 6:</a:t>
            </a:r>
          </a:p>
          <a:p>
            <a:pPr lvl="1" eaLnBrk="1" hangingPunct="1">
              <a:lnSpc>
                <a:spcPct val="90000"/>
              </a:lnSpc>
            </a:pPr>
            <a:r>
              <a:rPr lang="en-US" altLang="en-US" sz="2000" dirty="0">
                <a:solidFill>
                  <a:schemeClr val="bg1"/>
                </a:solidFill>
                <a:latin typeface="Palatino Linotype" panose="02040502050505030304" pitchFamily="18" charset="0"/>
              </a:rPr>
              <a:t>He says: “Its main object is to arrive at some positive answer to the fundamental question of Ethics—the question: ‘What things are goods or ends in themselves?’”</a:t>
            </a:r>
          </a:p>
          <a:p>
            <a:pPr lvl="1" eaLnBrk="1" hangingPunct="1">
              <a:lnSpc>
                <a:spcPct val="90000"/>
              </a:lnSpc>
            </a:pPr>
            <a:r>
              <a:rPr lang="en-US" altLang="en-US" sz="2000" dirty="0">
                <a:solidFill>
                  <a:schemeClr val="bg1"/>
                </a:solidFill>
                <a:latin typeface="Palatino Linotype" panose="02040502050505030304" pitchFamily="18" charset="0"/>
              </a:rPr>
              <a:t>But really: he’s only interested in the </a:t>
            </a:r>
            <a:r>
              <a:rPr lang="en-US" altLang="en-US" sz="2000" i="1" dirty="0">
                <a:solidFill>
                  <a:schemeClr val="bg1"/>
                </a:solidFill>
                <a:latin typeface="Palatino Linotype" panose="02040502050505030304" pitchFamily="18" charset="0"/>
              </a:rPr>
              <a:t>great</a:t>
            </a:r>
            <a:r>
              <a:rPr lang="en-US" altLang="en-US" sz="2000" dirty="0">
                <a:solidFill>
                  <a:schemeClr val="bg1"/>
                </a:solidFill>
                <a:latin typeface="Palatino Linotype" panose="02040502050505030304" pitchFamily="18" charset="0"/>
              </a:rPr>
              <a:t> intrinsic goods or evils </a:t>
            </a:r>
            <a:r>
              <a:rPr lang="en-US" altLang="en-US" sz="2000" i="1" dirty="0">
                <a:solidFill>
                  <a:schemeClr val="bg1"/>
                </a:solidFill>
                <a:latin typeface="Palatino Linotype" panose="02040502050505030304" pitchFamily="18" charset="0"/>
              </a:rPr>
              <a:t>known to us</a:t>
            </a:r>
            <a:r>
              <a:rPr lang="en-US" altLang="en-US" sz="2000" dirty="0">
                <a:solidFill>
                  <a:schemeClr val="bg1"/>
                </a:solidFill>
                <a:latin typeface="Palatino Linotype" panose="02040502050505030304" pitchFamily="18" charset="0"/>
              </a:rPr>
              <a:t> (or at least in illustrating his method of investigation).</a:t>
            </a:r>
          </a:p>
        </p:txBody>
      </p:sp>
    </p:spTree>
    <p:extLst>
      <p:ext uri="{BB962C8B-B14F-4D97-AF65-F5344CB8AC3E}">
        <p14:creationId xmlns:p14="http://schemas.microsoft.com/office/powerpoint/2010/main" val="16855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83058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83058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83058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5181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Tree>
    <p:extLst>
      <p:ext uri="{BB962C8B-B14F-4D97-AF65-F5344CB8AC3E}">
        <p14:creationId xmlns:p14="http://schemas.microsoft.com/office/powerpoint/2010/main" val="4081699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143000"/>
            <a:ext cx="8229600" cy="4830763"/>
          </a:xfrm>
        </p:spPr>
        <p:txBody>
          <a:bodyPr/>
          <a:lstStyle/>
          <a:p>
            <a:pPr marL="0" indent="0" eaLnBrk="1" hangingPunct="1">
              <a:lnSpc>
                <a:spcPct val="90000"/>
              </a:lnSpc>
              <a:spcBef>
                <a:spcPts val="0"/>
              </a:spcBef>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0"/>
              </a:spcBef>
              <a:buNone/>
              <a:tabLst>
                <a:tab pos="1463040" algn="l"/>
                <a:tab pos="1920240" algn="l"/>
                <a:tab pos="2377440" algn="l"/>
              </a:tabLst>
            </a:pPr>
            <a:r>
              <a:rPr lang="en-US" altLang="en-US" sz="2800" dirty="0">
                <a:noFill/>
                <a:latin typeface="Palatino Linotype" panose="02040502050505030304" pitchFamily="18" charset="0"/>
              </a:rPr>
              <a:t>    </a:t>
            </a:r>
            <a:r>
              <a:rPr lang="en-US" altLang="en-US" sz="2800" dirty="0">
                <a:noFill/>
                <a:latin typeface="Wingdings" panose="05000000000000000000" pitchFamily="2" charset="2"/>
              </a:rPr>
              <a:t>J</a:t>
            </a:r>
            <a:r>
              <a:rPr lang="en-US" altLang="en-US" sz="2800" dirty="0">
                <a:noFill/>
                <a:latin typeface="Palatino Linotype" panose="02040502050505030304" pitchFamily="18" charset="0"/>
              </a:rPr>
              <a:t> </a:t>
            </a:r>
            <a:r>
              <a:rPr lang="en-US" sz="2800" dirty="0">
                <a:noFill/>
                <a:latin typeface="+mj-lt"/>
                <a:cs typeface="Times New Roman" panose="02020603050405020304" pitchFamily="18" charset="0"/>
              </a:rPr>
              <a:t>(+)</a:t>
            </a:r>
            <a:r>
              <a:rPr lang="en-US" altLang="en-US" sz="2800" dirty="0">
                <a:noFill/>
                <a:latin typeface="Palatino Linotype" panose="02040502050505030304" pitchFamily="18" charset="0"/>
              </a:rPr>
              <a:t>:</a:t>
            </a:r>
            <a:r>
              <a:rPr lang="en-US" altLang="en-US" sz="2800" dirty="0">
                <a:solidFill>
                  <a:schemeClr val="bg1"/>
                </a:solidFill>
                <a:latin typeface="Palatino Linotype" panose="02040502050505030304" pitchFamily="18" charset="0"/>
              </a:rPr>
              <a:t> 	Appreciation of </a:t>
            </a:r>
            <a:r>
              <a:rPr lang="en-US" altLang="en-US" sz="2800" i="1" dirty="0">
                <a:solidFill>
                  <a:schemeClr val="bg1"/>
                </a:solidFill>
                <a:latin typeface="Palatino Linotype" panose="02040502050505030304" pitchFamily="18" charset="0"/>
              </a:rPr>
              <a:t>something beautiful</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Appreciation of </a:t>
            </a:r>
            <a:r>
              <a:rPr lang="en-US" altLang="en-US" sz="2800" i="1" dirty="0">
                <a:solidFill>
                  <a:schemeClr val="bg1"/>
                </a:solidFill>
                <a:latin typeface="Palatino Linotype" panose="02040502050505030304" pitchFamily="18" charset="0"/>
                <a:cs typeface="Times New Roman" panose="02020603050405020304" pitchFamily="18" charset="0"/>
              </a:rPr>
              <a:t>someone admirable</a:t>
            </a:r>
          </a:p>
          <a:p>
            <a:pPr marL="0" indent="0" eaLnBrk="1" hangingPunct="1">
              <a:lnSpc>
                <a:spcPct val="90000"/>
              </a:lnSpc>
              <a:spcBef>
                <a:spcPts val="1100"/>
              </a:spcBef>
              <a:buNone/>
              <a:tabLst>
                <a:tab pos="1463040" algn="l"/>
                <a:tab pos="1920240" algn="l"/>
                <a:tab pos="2377440" algn="l"/>
              </a:tabLst>
            </a:pPr>
            <a:endParaRPr lang="en-US" altLang="en-US" sz="2000"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None/>
              <a:tabLst>
                <a:tab pos="1463040" algn="l"/>
                <a:tab pos="1920240" algn="l"/>
                <a:tab pos="2377440" algn="l"/>
              </a:tabLst>
            </a:pPr>
            <a:r>
              <a:rPr lang="en-US" altLang="en-US" sz="2800" dirty="0">
                <a:noFill/>
                <a:latin typeface="Palatino Linotype" panose="02040502050505030304" pitchFamily="18" charset="0"/>
              </a:rPr>
              <a:t>    </a:t>
            </a:r>
            <a:r>
              <a:rPr lang="en-US" altLang="en-US" sz="2800" dirty="0">
                <a:noFill/>
                <a:latin typeface="Wingdings" panose="05000000000000000000" pitchFamily="2" charset="2"/>
              </a:rPr>
              <a:t>J</a:t>
            </a:r>
            <a:r>
              <a:rPr lang="en-US" altLang="en-US" sz="2800" dirty="0">
                <a:noFill/>
                <a:latin typeface="Palatino Linotype" panose="02040502050505030304" pitchFamily="18" charset="0"/>
              </a:rPr>
              <a:t> </a:t>
            </a:r>
            <a:r>
              <a:rPr lang="en-US" sz="2800" dirty="0">
                <a:noFill/>
                <a:cs typeface="Times New Roman" panose="02020603050405020304" pitchFamily="18" charset="0"/>
              </a:rPr>
              <a:t>(–)</a:t>
            </a:r>
            <a:r>
              <a:rPr lang="en-US" altLang="en-US" sz="2800" dirty="0">
                <a:noFill/>
                <a:latin typeface="Palatino Linotype" panose="02040502050505030304" pitchFamily="18" charset="0"/>
              </a:rPr>
              <a:t>:</a:t>
            </a:r>
            <a:r>
              <a:rPr lang="en-US" altLang="en-US" sz="2800" dirty="0">
                <a:solidFill>
                  <a:schemeClr val="bg1"/>
                </a:solidFill>
                <a:latin typeface="Palatino Linotype" panose="02040502050505030304" pitchFamily="18" charset="0"/>
              </a:rPr>
              <a:t> 	Appreciation of ugly/evil</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None/>
              <a:tabLst>
                <a:tab pos="1463040" algn="l"/>
                <a:tab pos="1920240" algn="l"/>
                <a:tab pos="2377440" algn="l"/>
              </a:tabLst>
            </a:pPr>
            <a:r>
              <a:rPr lang="en-US" altLang="en-US" sz="2800" dirty="0">
                <a:noFill/>
                <a:latin typeface="Palatino Linotype" panose="02040502050505030304" pitchFamily="18" charset="0"/>
              </a:rPr>
              <a:t>    </a:t>
            </a:r>
            <a:r>
              <a:rPr lang="en-US" altLang="en-US" sz="2800" dirty="0">
                <a:noFill/>
                <a:latin typeface="Wingdings" panose="05000000000000000000" pitchFamily="2" charset="2"/>
              </a:rPr>
              <a:t>L</a:t>
            </a:r>
            <a:r>
              <a:rPr lang="en-US" altLang="en-US" sz="2800" dirty="0">
                <a:noFill/>
                <a:latin typeface="Palatino Linotype" panose="02040502050505030304" pitchFamily="18" charset="0"/>
              </a:rPr>
              <a:t> </a:t>
            </a:r>
            <a:r>
              <a:rPr lang="en-US" sz="2800" dirty="0">
                <a:noFill/>
                <a:cs typeface="Times New Roman" panose="02020603050405020304" pitchFamily="18" charset="0"/>
              </a:rPr>
              <a:t>(+)</a:t>
            </a:r>
            <a:r>
              <a:rPr lang="en-US" altLang="en-US" sz="2800" dirty="0">
                <a:noFill/>
                <a:latin typeface="Palatino Linotype" panose="02040502050505030304" pitchFamily="18" charset="0"/>
              </a:rPr>
              <a:t>:</a:t>
            </a:r>
            <a:r>
              <a:rPr lang="en-US" altLang="en-US" sz="2800" dirty="0">
                <a:solidFill>
                  <a:schemeClr val="bg1"/>
                </a:solidFill>
                <a:latin typeface="Palatino Linotype" panose="02040502050505030304" pitchFamily="18" charset="0"/>
              </a:rPr>
              <a:t> 	</a:t>
            </a:r>
            <a:r>
              <a:rPr lang="en-US" altLang="en-US" sz="2800" dirty="0" err="1">
                <a:solidFill>
                  <a:schemeClr val="bg1"/>
                </a:solidFill>
                <a:latin typeface="Palatino Linotype" panose="02040502050505030304" pitchFamily="18" charset="0"/>
              </a:rPr>
              <a:t>Disappreciation</a:t>
            </a:r>
            <a:r>
              <a:rPr lang="en-US" altLang="en-US" sz="2800" dirty="0">
                <a:solidFill>
                  <a:schemeClr val="bg1"/>
                </a:solidFill>
                <a:latin typeface="Palatino Linotype" panose="02040502050505030304" pitchFamily="18" charset="0"/>
              </a:rPr>
              <a:t> of beautiful/good</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None/>
              <a:tabLst>
                <a:tab pos="1463040" algn="l"/>
                <a:tab pos="1920240" algn="l"/>
                <a:tab pos="2377440" algn="l"/>
              </a:tabLst>
            </a:pPr>
            <a:r>
              <a:rPr lang="en-US" altLang="en-US" sz="2800" dirty="0">
                <a:noFill/>
                <a:latin typeface="Palatino Linotype" panose="02040502050505030304" pitchFamily="18" charset="0"/>
              </a:rPr>
              <a:t>    </a:t>
            </a:r>
            <a:r>
              <a:rPr lang="en-US" altLang="en-US" sz="2800" dirty="0">
                <a:noFill/>
                <a:latin typeface="Wingdings" panose="05000000000000000000" pitchFamily="2" charset="2"/>
              </a:rPr>
              <a:t>L</a:t>
            </a:r>
            <a:r>
              <a:rPr lang="en-US" altLang="en-US" sz="2800" dirty="0">
                <a:noFill/>
                <a:latin typeface="Palatino Linotype" panose="02040502050505030304" pitchFamily="18" charset="0"/>
              </a:rPr>
              <a:t> </a:t>
            </a:r>
            <a:r>
              <a:rPr lang="en-US" sz="2800" dirty="0">
                <a:noFill/>
                <a:cs typeface="Times New Roman" panose="02020603050405020304" pitchFamily="18" charset="0"/>
              </a:rPr>
              <a:t>(–)</a:t>
            </a:r>
            <a:r>
              <a:rPr lang="en-US" altLang="en-US" sz="2800" dirty="0">
                <a:noFill/>
                <a:latin typeface="Palatino Linotype" panose="02040502050505030304" pitchFamily="18" charset="0"/>
              </a:rPr>
              <a:t>:</a:t>
            </a:r>
            <a:r>
              <a:rPr lang="en-US" altLang="en-US" sz="2800" dirty="0">
                <a:solidFill>
                  <a:schemeClr val="bg1"/>
                </a:solidFill>
                <a:latin typeface="Palatino Linotype" panose="02040502050505030304" pitchFamily="18" charset="0"/>
              </a:rPr>
              <a:t> 	</a:t>
            </a:r>
            <a:r>
              <a:rPr lang="en-US" altLang="en-US" sz="2800" dirty="0" err="1">
                <a:solidFill>
                  <a:schemeClr val="bg1"/>
                </a:solidFill>
                <a:latin typeface="Palatino Linotype" panose="02040502050505030304" pitchFamily="18" charset="0"/>
              </a:rPr>
              <a:t>Disappreciation</a:t>
            </a:r>
            <a:r>
              <a:rPr lang="en-US" altLang="en-US" sz="2800" dirty="0">
                <a:solidFill>
                  <a:schemeClr val="bg1"/>
                </a:solidFill>
                <a:latin typeface="Palatino Linotype" panose="02040502050505030304" pitchFamily="18" charset="0"/>
              </a:rPr>
              <a:t> of ugly/evil</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83058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83058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8"/>
            <a:ext cx="83058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3">
            <a:extLst>
              <a:ext uri="{FF2B5EF4-FFF2-40B4-BE49-F238E27FC236}">
                <a16:creationId xmlns:a16="http://schemas.microsoft.com/office/drawing/2014/main" id="{33F07730-75E7-467D-A76A-A1A13ACEAE7F}"/>
              </a:ext>
            </a:extLst>
          </p:cNvPr>
          <p:cNvSpPr txBox="1">
            <a:spLocks noChangeArrowheads="1"/>
          </p:cNvSpPr>
          <p:nvPr/>
        </p:nvSpPr>
        <p:spPr bwMode="auto">
          <a:xfrm>
            <a:off x="457200" y="1143000"/>
            <a:ext cx="5181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Tree>
    <p:extLst>
      <p:ext uri="{BB962C8B-B14F-4D97-AF65-F5344CB8AC3E}">
        <p14:creationId xmlns:p14="http://schemas.microsoft.com/office/powerpoint/2010/main" val="292339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143000"/>
            <a:ext cx="8229600" cy="4830763"/>
          </a:xfrm>
        </p:spPr>
        <p:txBody>
          <a:bodyPr/>
          <a:lstStyle/>
          <a:p>
            <a:pPr marL="0" indent="0" eaLnBrk="1" hangingPunct="1">
              <a:lnSpc>
                <a:spcPct val="90000"/>
              </a:lnSpc>
              <a:spcBef>
                <a:spcPts val="1100"/>
              </a:spcBef>
              <a:buNone/>
              <a:tabLst>
                <a:tab pos="1463040" algn="l"/>
                <a:tab pos="1920240" algn="l"/>
                <a:tab pos="2377440" algn="l"/>
              </a:tabLst>
            </a:pPr>
            <a:r>
              <a:rPr lang="en-US" altLang="en-US" sz="2800" dirty="0">
                <a:noFill/>
                <a:latin typeface="Palatino Linotype" panose="02040502050505030304" pitchFamily="18" charset="0"/>
              </a:rPr>
              <a:t>    </a:t>
            </a:r>
            <a:r>
              <a:rPr lang="en-US" altLang="en-US" sz="2800" dirty="0">
                <a:noFill/>
                <a:latin typeface="Wingdings" panose="05000000000000000000" pitchFamily="2" charset="2"/>
              </a:rPr>
              <a:t>J</a:t>
            </a:r>
            <a:r>
              <a:rPr lang="en-US" altLang="en-US" sz="2800" dirty="0">
                <a:noFill/>
                <a:latin typeface="Palatino Linotype" panose="02040502050505030304" pitchFamily="18" charset="0"/>
              </a:rPr>
              <a:t> </a:t>
            </a:r>
            <a:r>
              <a:rPr lang="en-US" sz="2800" dirty="0">
                <a:noFill/>
                <a:latin typeface="+mj-lt"/>
                <a:cs typeface="Times New Roman" panose="02020603050405020304" pitchFamily="18" charset="0"/>
              </a:rPr>
              <a:t>(+)</a:t>
            </a:r>
            <a:r>
              <a:rPr lang="en-US" altLang="en-US" sz="2800" dirty="0">
                <a:noFill/>
                <a:latin typeface="Palatino Linotype" panose="02040502050505030304" pitchFamily="18" charset="0"/>
              </a:rPr>
              <a:t>:</a:t>
            </a:r>
            <a:r>
              <a:rPr lang="en-US" altLang="en-US" sz="2800" dirty="0">
                <a:solidFill>
                  <a:schemeClr val="bg1"/>
                </a:solidFill>
                <a:latin typeface="Palatino Linotype" panose="02040502050505030304" pitchFamily="18" charset="0"/>
              </a:rPr>
              <a:t> 	</a:t>
            </a:r>
            <a:r>
              <a:rPr lang="en-US" altLang="en-US" sz="2800" u="sng" dirty="0">
                <a:solidFill>
                  <a:schemeClr val="bg1"/>
                </a:solidFill>
                <a:latin typeface="Palatino Linotype" panose="02040502050505030304" pitchFamily="18" charset="0"/>
              </a:rPr>
              <a:t>Appreciation of </a:t>
            </a:r>
            <a:r>
              <a:rPr lang="en-US" altLang="en-US" sz="2800" i="1" u="sng" dirty="0">
                <a:solidFill>
                  <a:schemeClr val="bg1"/>
                </a:solidFill>
                <a:latin typeface="Palatino Linotype" panose="02040502050505030304" pitchFamily="18" charset="0"/>
              </a:rPr>
              <a:t>something beautiful</a:t>
            </a:r>
          </a:p>
          <a:p>
            <a:pPr marL="0" indent="0" eaLnBrk="1" hangingPunct="1">
              <a:lnSpc>
                <a:spcPct val="90000"/>
              </a:lnSpc>
              <a:spcBef>
                <a:spcPts val="300"/>
              </a:spcBef>
              <a:buNone/>
              <a:tabLst>
                <a:tab pos="1463040" algn="l"/>
                <a:tab pos="1920240" algn="l"/>
                <a:tab pos="2377440" algn="l"/>
              </a:tabLst>
            </a:pPr>
            <a:endParaRPr lang="en-US" altLang="en-US" sz="2300" dirty="0">
              <a:solidFill>
                <a:schemeClr val="bg1"/>
              </a:solidFill>
              <a:latin typeface="Palatino Linotype" panose="02040502050505030304" pitchFamily="18" charset="0"/>
            </a:endParaRPr>
          </a:p>
          <a:p>
            <a:pPr marL="0" indent="0" eaLnBrk="1" hangingPunct="1">
              <a:lnSpc>
                <a:spcPct val="90000"/>
              </a:lnSpc>
              <a:spcBef>
                <a:spcPts val="400"/>
              </a:spcBef>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r>
              <a:rPr lang="en-US" altLang="en-US" sz="2800" u="sng" dirty="0">
                <a:solidFill>
                  <a:schemeClr val="bg1"/>
                </a:solidFill>
                <a:latin typeface="Palatino Linotype" panose="02040502050505030304" pitchFamily="18" charset="0"/>
                <a:cs typeface="Times New Roman" panose="02020603050405020304" pitchFamily="18" charset="0"/>
              </a:rPr>
              <a:t>Appreciation of </a:t>
            </a:r>
            <a:r>
              <a:rPr lang="en-US" altLang="en-US" sz="2800" i="1" u="sng" dirty="0">
                <a:solidFill>
                  <a:schemeClr val="bg1"/>
                </a:solidFill>
                <a:latin typeface="Palatino Linotype" panose="02040502050505030304" pitchFamily="18" charset="0"/>
                <a:cs typeface="Times New Roman" panose="02020603050405020304" pitchFamily="18" charset="0"/>
              </a:rPr>
              <a:t>someone admirable</a:t>
            </a:r>
          </a:p>
          <a:p>
            <a:pPr marL="0" indent="0" eaLnBrk="1" hangingPunct="1">
              <a:lnSpc>
                <a:spcPct val="90000"/>
              </a:lnSpc>
              <a:spcBef>
                <a:spcPts val="300"/>
              </a:spcBef>
              <a:buNone/>
              <a:tabLst>
                <a:tab pos="1463040" algn="l"/>
                <a:tab pos="1920240" algn="l"/>
                <a:tab pos="2377440" algn="l"/>
              </a:tabLst>
            </a:pPr>
            <a:endParaRPr lang="en-US" altLang="en-US" sz="2300"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300"/>
              </a:spcBef>
              <a:buNone/>
              <a:tabLst>
                <a:tab pos="1463040" algn="l"/>
                <a:tab pos="1920240" algn="l"/>
                <a:tab pos="2377440" algn="l"/>
              </a:tabLst>
            </a:pPr>
            <a:endParaRPr lang="en-US" altLang="en-US" sz="600"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noFill/>
                <a:latin typeface="Palatino Linotype" panose="02040502050505030304" pitchFamily="18" charset="0"/>
              </a:rPr>
              <a:t>  </a:t>
            </a:r>
            <a:r>
              <a:rPr lang="en-US" altLang="en-US" sz="2800" dirty="0">
                <a:noFill/>
                <a:latin typeface="Wingdings" panose="05000000000000000000" pitchFamily="2" charset="2"/>
              </a:rPr>
              <a:t>J</a:t>
            </a:r>
            <a:r>
              <a:rPr lang="en-US" altLang="en-US" sz="2800" dirty="0">
                <a:noFill/>
                <a:latin typeface="Palatino Linotype" panose="02040502050505030304" pitchFamily="18" charset="0"/>
              </a:rPr>
              <a:t> </a:t>
            </a:r>
            <a:r>
              <a:rPr lang="en-US" sz="2800" dirty="0">
                <a:noFill/>
                <a:cs typeface="Times New Roman" panose="02020603050405020304" pitchFamily="18" charset="0"/>
              </a:rPr>
              <a:t>(–)</a:t>
            </a:r>
            <a:r>
              <a:rPr lang="en-US" altLang="en-US" sz="2800" dirty="0">
                <a:noFill/>
                <a:latin typeface="Palatino Linotype" panose="02040502050505030304" pitchFamily="18" charset="0"/>
              </a:rPr>
              <a:t>:</a:t>
            </a:r>
            <a:r>
              <a:rPr lang="en-US" altLang="en-US" sz="2800" dirty="0">
                <a:solidFill>
                  <a:schemeClr val="bg1"/>
                </a:solidFill>
                <a:latin typeface="Palatino Linotype" panose="02040502050505030304" pitchFamily="18" charset="0"/>
              </a:rPr>
              <a:t> 	</a:t>
            </a:r>
            <a:r>
              <a:rPr lang="en-US" altLang="en-US" sz="2800" u="sng" dirty="0">
                <a:solidFill>
                  <a:schemeClr val="bg1"/>
                </a:solidFill>
                <a:latin typeface="Palatino Linotype" panose="02040502050505030304" pitchFamily="18" charset="0"/>
              </a:rPr>
              <a:t>Appreciation of ugly/evil</a:t>
            </a:r>
          </a:p>
          <a:p>
            <a:pPr marL="0" indent="0" eaLnBrk="1" hangingPunct="1">
              <a:lnSpc>
                <a:spcPct val="90000"/>
              </a:lnSpc>
              <a:spcBef>
                <a:spcPts val="300"/>
              </a:spcBef>
              <a:buNone/>
              <a:tabLst>
                <a:tab pos="1463040" algn="l"/>
                <a:tab pos="1920240" algn="l"/>
                <a:tab pos="2377440" algn="l"/>
              </a:tabLst>
            </a:pPr>
            <a:endParaRPr lang="en-US" altLang="en-US" sz="2300" dirty="0">
              <a:solidFill>
                <a:schemeClr val="bg1"/>
              </a:solidFill>
              <a:latin typeface="Palatino Linotype" panose="02040502050505030304" pitchFamily="18" charset="0"/>
            </a:endParaRPr>
          </a:p>
          <a:p>
            <a:pPr marL="0" indent="0" eaLnBrk="1" hangingPunct="1">
              <a:lnSpc>
                <a:spcPct val="90000"/>
              </a:lnSpc>
              <a:spcBef>
                <a:spcPts val="1100"/>
              </a:spcBef>
              <a:buNone/>
              <a:tabLst>
                <a:tab pos="1463040" algn="l"/>
                <a:tab pos="1920240" algn="l"/>
                <a:tab pos="2377440" algn="l"/>
              </a:tabLst>
            </a:pPr>
            <a:r>
              <a:rPr lang="en-US" altLang="en-US" sz="2800" dirty="0">
                <a:noFill/>
                <a:latin typeface="Palatino Linotype" panose="02040502050505030304" pitchFamily="18" charset="0"/>
              </a:rPr>
              <a:t>    </a:t>
            </a:r>
            <a:r>
              <a:rPr lang="en-US" altLang="en-US" sz="2800" dirty="0">
                <a:noFill/>
                <a:latin typeface="Wingdings" panose="05000000000000000000" pitchFamily="2" charset="2"/>
              </a:rPr>
              <a:t>L</a:t>
            </a:r>
            <a:r>
              <a:rPr lang="en-US" altLang="en-US" sz="2800" dirty="0">
                <a:noFill/>
                <a:latin typeface="Palatino Linotype" panose="02040502050505030304" pitchFamily="18" charset="0"/>
              </a:rPr>
              <a:t> </a:t>
            </a:r>
            <a:r>
              <a:rPr lang="en-US" sz="2800" dirty="0">
                <a:noFill/>
                <a:cs typeface="Times New Roman" panose="02020603050405020304" pitchFamily="18" charset="0"/>
              </a:rPr>
              <a:t>(+)</a:t>
            </a:r>
            <a:r>
              <a:rPr lang="en-US" altLang="en-US" sz="2800" dirty="0">
                <a:noFill/>
                <a:latin typeface="Palatino Linotype" panose="02040502050505030304" pitchFamily="18" charset="0"/>
              </a:rPr>
              <a:t>:</a:t>
            </a:r>
            <a:r>
              <a:rPr lang="en-US" altLang="en-US" sz="2800" dirty="0">
                <a:solidFill>
                  <a:schemeClr val="bg1"/>
                </a:solidFill>
                <a:latin typeface="Palatino Linotype" panose="02040502050505030304" pitchFamily="18" charset="0"/>
              </a:rPr>
              <a:t> 	</a:t>
            </a:r>
            <a:r>
              <a:rPr lang="en-US" altLang="en-US" sz="2800" u="sng" dirty="0" err="1">
                <a:solidFill>
                  <a:schemeClr val="bg1"/>
                </a:solidFill>
                <a:latin typeface="Palatino Linotype" panose="02040502050505030304" pitchFamily="18" charset="0"/>
              </a:rPr>
              <a:t>Disappreciation</a:t>
            </a:r>
            <a:r>
              <a:rPr lang="en-US" altLang="en-US" sz="2800" u="sng" dirty="0">
                <a:solidFill>
                  <a:schemeClr val="bg1"/>
                </a:solidFill>
                <a:latin typeface="Palatino Linotype" panose="02040502050505030304" pitchFamily="18" charset="0"/>
              </a:rPr>
              <a:t> of beautiful/good</a:t>
            </a:r>
          </a:p>
          <a:p>
            <a:pPr marL="0" indent="0" eaLnBrk="1" hangingPunct="1">
              <a:lnSpc>
                <a:spcPct val="90000"/>
              </a:lnSpc>
              <a:spcBef>
                <a:spcPts val="300"/>
              </a:spcBef>
              <a:buNone/>
              <a:tabLst>
                <a:tab pos="1463040" algn="l"/>
                <a:tab pos="1920240" algn="l"/>
                <a:tab pos="2377440" algn="l"/>
              </a:tabLst>
            </a:pPr>
            <a:endParaRPr lang="en-US" altLang="en-US" sz="2300" dirty="0">
              <a:solidFill>
                <a:schemeClr val="bg1"/>
              </a:solidFill>
              <a:latin typeface="Palatino Linotype" panose="02040502050505030304" pitchFamily="18" charset="0"/>
            </a:endParaRPr>
          </a:p>
          <a:p>
            <a:pPr marL="0" indent="0" eaLnBrk="1" hangingPunct="1">
              <a:lnSpc>
                <a:spcPct val="90000"/>
              </a:lnSpc>
              <a:spcBef>
                <a:spcPts val="300"/>
              </a:spcBef>
              <a:buNone/>
              <a:tabLst>
                <a:tab pos="1463040" algn="l"/>
                <a:tab pos="1920240" algn="l"/>
                <a:tab pos="2377440" algn="l"/>
              </a:tabLst>
            </a:pPr>
            <a:endParaRPr lang="en-US" altLang="en-US" sz="600" dirty="0">
              <a:solidFill>
                <a:schemeClr val="bg1"/>
              </a:solidFill>
              <a:latin typeface="Palatino Linotype" panose="02040502050505030304" pitchFamily="18" charset="0"/>
            </a:endParaRPr>
          </a:p>
          <a:p>
            <a:pPr marL="0" indent="0" eaLnBrk="1" hangingPunct="1">
              <a:lnSpc>
                <a:spcPct val="90000"/>
              </a:lnSpc>
              <a:spcBef>
                <a:spcPts val="1100"/>
              </a:spcBef>
              <a:buNone/>
              <a:tabLst>
                <a:tab pos="1463040" algn="l"/>
                <a:tab pos="1920240" algn="l"/>
                <a:tab pos="2377440" algn="l"/>
              </a:tabLst>
            </a:pPr>
            <a:r>
              <a:rPr lang="en-US" altLang="en-US" sz="2800" dirty="0">
                <a:noFill/>
                <a:latin typeface="Palatino Linotype" panose="02040502050505030304" pitchFamily="18" charset="0"/>
              </a:rPr>
              <a:t>    </a:t>
            </a:r>
            <a:r>
              <a:rPr lang="en-US" altLang="en-US" sz="2800" dirty="0">
                <a:noFill/>
                <a:latin typeface="Wingdings" panose="05000000000000000000" pitchFamily="2" charset="2"/>
              </a:rPr>
              <a:t>L</a:t>
            </a:r>
            <a:r>
              <a:rPr lang="en-US" altLang="en-US" sz="2800" dirty="0">
                <a:noFill/>
                <a:latin typeface="Palatino Linotype" panose="02040502050505030304" pitchFamily="18" charset="0"/>
              </a:rPr>
              <a:t> </a:t>
            </a:r>
            <a:r>
              <a:rPr lang="en-US" sz="2800" dirty="0">
                <a:noFill/>
                <a:cs typeface="Times New Roman" panose="02020603050405020304" pitchFamily="18" charset="0"/>
              </a:rPr>
              <a:t>(–)</a:t>
            </a:r>
            <a:r>
              <a:rPr lang="en-US" altLang="en-US" sz="2800" dirty="0">
                <a:noFill/>
                <a:latin typeface="Palatino Linotype" panose="02040502050505030304" pitchFamily="18" charset="0"/>
              </a:rPr>
              <a:t>:</a:t>
            </a:r>
            <a:r>
              <a:rPr lang="en-US" altLang="en-US" sz="2800" dirty="0">
                <a:solidFill>
                  <a:schemeClr val="bg1"/>
                </a:solidFill>
                <a:latin typeface="Palatino Linotype" panose="02040502050505030304" pitchFamily="18" charset="0"/>
              </a:rPr>
              <a:t> 	</a:t>
            </a:r>
            <a:r>
              <a:rPr lang="en-US" altLang="en-US" sz="2800" u="sng" dirty="0" err="1">
                <a:solidFill>
                  <a:schemeClr val="bg1"/>
                </a:solidFill>
                <a:latin typeface="Palatino Linotype" panose="02040502050505030304" pitchFamily="18" charset="0"/>
              </a:rPr>
              <a:t>Disappreciation</a:t>
            </a:r>
            <a:r>
              <a:rPr lang="en-US" altLang="en-US" sz="2800" u="sng" dirty="0">
                <a:solidFill>
                  <a:schemeClr val="bg1"/>
                </a:solidFill>
                <a:latin typeface="Palatino Linotype" panose="02040502050505030304" pitchFamily="18" charset="0"/>
              </a:rPr>
              <a:t> of ugly/evil</a:t>
            </a:r>
          </a:p>
          <a:p>
            <a:pPr marL="0" indent="0" eaLnBrk="1" hangingPunct="1">
              <a:lnSpc>
                <a:spcPct val="90000"/>
              </a:lnSpc>
              <a:spcBef>
                <a:spcPts val="300"/>
              </a:spcBef>
              <a:buNone/>
              <a:tabLst>
                <a:tab pos="1463040" algn="l"/>
                <a:tab pos="1920240" algn="l"/>
                <a:tab pos="2377440" algn="l"/>
              </a:tabLst>
            </a:pPr>
            <a:endParaRPr lang="en-US" altLang="en-US" sz="2300" dirty="0">
              <a:solidFill>
                <a:schemeClr val="bg1"/>
              </a:solidFill>
              <a:latin typeface="Palatino Linotype" panose="02040502050505030304" pitchFamily="18" charset="0"/>
            </a:endParaRPr>
          </a:p>
        </p:txBody>
      </p:sp>
      <p:sp>
        <p:nvSpPr>
          <p:cNvPr id="7" name="Rectangle 6">
            <a:extLst>
              <a:ext uri="{FF2B5EF4-FFF2-40B4-BE49-F238E27FC236}">
                <a16:creationId xmlns:a16="http://schemas.microsoft.com/office/drawing/2014/main" id="{4FFD9133-9889-4A1F-BA74-7E3DE84F7535}"/>
              </a:ext>
            </a:extLst>
          </p:cNvPr>
          <p:cNvSpPr/>
          <p:nvPr/>
        </p:nvSpPr>
        <p:spPr>
          <a:xfrm>
            <a:off x="228600" y="1066799"/>
            <a:ext cx="228600" cy="1752601"/>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4DAFD0E-246F-4522-8E29-524EE9548606}"/>
              </a:ext>
            </a:extLst>
          </p:cNvPr>
          <p:cNvSpPr/>
          <p:nvPr/>
        </p:nvSpPr>
        <p:spPr>
          <a:xfrm>
            <a:off x="228600" y="2819401"/>
            <a:ext cx="228600" cy="1951036"/>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89401DB-201F-4CE0-B83E-2A99B657C718}"/>
              </a:ext>
            </a:extLst>
          </p:cNvPr>
          <p:cNvSpPr/>
          <p:nvPr/>
        </p:nvSpPr>
        <p:spPr>
          <a:xfrm>
            <a:off x="228600" y="4770437"/>
            <a:ext cx="228600" cy="1325563"/>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8824316-2F25-4E72-B341-EA311955733F}"/>
              </a:ext>
            </a:extLst>
          </p:cNvPr>
          <p:cNvSpPr/>
          <p:nvPr/>
        </p:nvSpPr>
        <p:spPr>
          <a:xfrm>
            <a:off x="457200" y="1066800"/>
            <a:ext cx="8305800" cy="1752601"/>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1A2B4B0-F0BA-485E-870C-14DE20BAEDF7}"/>
              </a:ext>
            </a:extLst>
          </p:cNvPr>
          <p:cNvSpPr/>
          <p:nvPr/>
        </p:nvSpPr>
        <p:spPr>
          <a:xfrm>
            <a:off x="457200" y="2819400"/>
            <a:ext cx="8305800" cy="1951036"/>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5BD85C5-DFD0-4DA9-B0E7-7536790BB0D7}"/>
              </a:ext>
            </a:extLst>
          </p:cNvPr>
          <p:cNvSpPr/>
          <p:nvPr/>
        </p:nvSpPr>
        <p:spPr>
          <a:xfrm>
            <a:off x="457200" y="4770435"/>
            <a:ext cx="8305800" cy="1335024"/>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3">
            <a:extLst>
              <a:ext uri="{FF2B5EF4-FFF2-40B4-BE49-F238E27FC236}">
                <a16:creationId xmlns:a16="http://schemas.microsoft.com/office/drawing/2014/main" id="{621F6C83-9C5B-452A-9CB3-DD98657D5C53}"/>
              </a:ext>
            </a:extLst>
          </p:cNvPr>
          <p:cNvSpPr txBox="1">
            <a:spLocks noChangeArrowheads="1"/>
          </p:cNvSpPr>
          <p:nvPr/>
        </p:nvSpPr>
        <p:spPr bwMode="auto">
          <a:xfrm>
            <a:off x="457200" y="1088136"/>
            <a:ext cx="5181600" cy="4788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endParaRPr lang="en-US" altLang="en-US" sz="2000"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spcAft>
                <a:spcPts val="38"/>
              </a:spcAft>
              <a:buFontTx/>
              <a:buNone/>
              <a:tabLst>
                <a:tab pos="1463040" algn="l"/>
                <a:tab pos="1920240" algn="l"/>
                <a:tab pos="2377440" algn="l"/>
              </a:tabLst>
            </a:pPr>
            <a:endParaRPr lang="en-US" altLang="en-US" sz="13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marL="0" indent="0" eaLnBrk="1" hangingPunct="1">
              <a:lnSpc>
                <a:spcPct val="90000"/>
              </a:lnSpc>
              <a:spcBef>
                <a:spcPts val="1100"/>
              </a:spcBef>
              <a:buNone/>
              <a:tabLst>
                <a:tab pos="1463040" algn="l"/>
                <a:tab pos="1920240" algn="l"/>
                <a:tab pos="2377440" algn="l"/>
              </a:tabLst>
            </a:pPr>
            <a:endParaRPr lang="en-US" altLang="en-US" sz="16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None/>
              <a:tabLst>
                <a:tab pos="1463040" algn="l"/>
                <a:tab pos="1920240" algn="l"/>
                <a:tab pos="2377440" algn="l"/>
              </a:tabLst>
            </a:pPr>
            <a:endParaRPr lang="en-US" altLang="en-US" sz="11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14" name="Rectangle 3">
            <a:extLst>
              <a:ext uri="{FF2B5EF4-FFF2-40B4-BE49-F238E27FC236}">
                <a16:creationId xmlns:a16="http://schemas.microsoft.com/office/drawing/2014/main" id="{04079ACF-ECC0-4D48-BF16-717B4F687322}"/>
              </a:ext>
            </a:extLst>
          </p:cNvPr>
          <p:cNvSpPr txBox="1">
            <a:spLocks noChangeArrowheads="1"/>
          </p:cNvSpPr>
          <p:nvPr/>
        </p:nvSpPr>
        <p:spPr bwMode="auto">
          <a:xfrm>
            <a:off x="457200" y="1143000"/>
            <a:ext cx="8305800" cy="483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1100"/>
              </a:spcBef>
              <a:buFontTx/>
              <a:buNone/>
              <a:tabLst>
                <a:tab pos="1463040" algn="l"/>
                <a:tab pos="1920240" algn="l"/>
                <a:tab pos="2377440" algn="l"/>
              </a:tabLst>
            </a:pPr>
            <a:endParaRPr lang="en-US" altLang="en-US" sz="2800" i="1" u="sng" dirty="0">
              <a:solidFill>
                <a:schemeClr val="bg1"/>
              </a:solidFill>
              <a:effectLst>
                <a:glow rad="127000">
                  <a:schemeClr val="tx1">
                    <a:lumMod val="95000"/>
                    <a:lumOff val="5000"/>
                    <a:alpha val="26000"/>
                  </a:schemeClr>
                </a:glow>
              </a:effectLst>
              <a:latin typeface="Palatino Linotype" panose="02040502050505030304" pitchFamily="18" charset="0"/>
            </a:endParaRPr>
          </a:p>
          <a:p>
            <a:pPr marL="0" indent="0" eaLnBrk="1" hangingPunct="1">
              <a:lnSpc>
                <a:spcPct val="90000"/>
              </a:lnSpc>
              <a:spcBef>
                <a:spcPts val="300"/>
              </a:spcBef>
              <a:buFontTx/>
              <a:buNone/>
              <a:tabLst>
                <a:tab pos="1463040" algn="l"/>
                <a:tab pos="1920240" algn="l"/>
                <a:tab pos="2377440" algn="l"/>
              </a:tabLst>
            </a:pPr>
            <a:r>
              <a:rPr lang="en-US" altLang="en-US" sz="2300" dirty="0">
                <a:solidFill>
                  <a:schemeClr val="bg1"/>
                </a:solidFill>
                <a:effectLst>
                  <a:glow rad="127000">
                    <a:schemeClr val="tx1">
                      <a:lumMod val="95000"/>
                      <a:lumOff val="5000"/>
                      <a:alpha val="26000"/>
                    </a:schemeClr>
                  </a:glow>
                </a:effectLst>
                <a:latin typeface="Palatino Linotype" panose="02040502050505030304" pitchFamily="18" charset="0"/>
              </a:rPr>
              <a:t>		- ‘Aesthetic Enjoyment’</a:t>
            </a:r>
          </a:p>
          <a:p>
            <a:pPr marL="0" indent="0" eaLnBrk="1" hangingPunct="1">
              <a:lnSpc>
                <a:spcPct val="90000"/>
              </a:lnSpc>
              <a:spcBef>
                <a:spcPts val="400"/>
              </a:spcBef>
              <a:buFontTx/>
              <a:buNone/>
              <a:tabLst>
                <a:tab pos="1463040" algn="l"/>
                <a:tab pos="1920240" algn="l"/>
                <a:tab pos="2377440" algn="l"/>
              </a:tabLst>
            </a:pPr>
            <a:endParaRPr lang="en-US" altLang="en-US" sz="2800" i="1" u="sng" dirty="0">
              <a:solidFill>
                <a:schemeClr val="bg1"/>
              </a:solidFill>
              <a:effectLst>
                <a:glow rad="127000">
                  <a:schemeClr val="tx1">
                    <a:lumMod val="95000"/>
                    <a:lumOff val="5000"/>
                    <a:alpha val="26000"/>
                  </a:schemeClr>
                </a:glow>
              </a:effectLst>
              <a:latin typeface="Palatino Linotype" panose="02040502050505030304" pitchFamily="18" charset="0"/>
              <a:cs typeface="Times New Roman" panose="02020603050405020304" pitchFamily="18" charset="0"/>
            </a:endParaRPr>
          </a:p>
          <a:p>
            <a:pPr marL="0" indent="0" eaLnBrk="1" hangingPunct="1">
              <a:lnSpc>
                <a:spcPct val="90000"/>
              </a:lnSpc>
              <a:spcBef>
                <a:spcPts val="300"/>
              </a:spcBef>
              <a:buFontTx/>
              <a:buNone/>
              <a:tabLst>
                <a:tab pos="1463040" algn="l"/>
                <a:tab pos="1920240" algn="l"/>
                <a:tab pos="2377440" algn="l"/>
              </a:tabLst>
            </a:pPr>
            <a:r>
              <a:rPr lang="en-US" altLang="en-US" sz="2300" dirty="0">
                <a:solidFill>
                  <a:schemeClr val="bg1"/>
                </a:solidFill>
                <a:effectLst>
                  <a:glow rad="127000">
                    <a:schemeClr val="tx1">
                      <a:lumMod val="95000"/>
                      <a:lumOff val="5000"/>
                      <a:alpha val="26000"/>
                    </a:schemeClr>
                  </a:glow>
                </a:effectLst>
                <a:latin typeface="Palatino Linotype" panose="02040502050505030304" pitchFamily="18" charset="0"/>
                <a:cs typeface="Times New Roman" panose="02020603050405020304" pitchFamily="18" charset="0"/>
              </a:rPr>
              <a:t>		- ‘Personal Affection’</a:t>
            </a:r>
          </a:p>
          <a:p>
            <a:pPr marL="0" indent="0" eaLnBrk="1" hangingPunct="1">
              <a:lnSpc>
                <a:spcPct val="90000"/>
              </a:lnSpc>
              <a:spcBef>
                <a:spcPts val="300"/>
              </a:spcBef>
              <a:buFontTx/>
              <a:buNone/>
              <a:tabLst>
                <a:tab pos="1463040" algn="l"/>
                <a:tab pos="1920240" algn="l"/>
                <a:tab pos="2377440" algn="l"/>
              </a:tabLst>
            </a:pPr>
            <a:endParaRPr lang="en-US" altLang="en-US" sz="600" dirty="0">
              <a:solidFill>
                <a:schemeClr val="bg1"/>
              </a:solidFill>
              <a:effectLst>
                <a:glow rad="127000">
                  <a:schemeClr val="tx1">
                    <a:lumMod val="95000"/>
                    <a:lumOff val="5000"/>
                    <a:alpha val="26000"/>
                  </a:schemeClr>
                </a:glow>
              </a:effectLst>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endParaRPr lang="en-US" altLang="en-US" sz="2800" u="sng" dirty="0">
              <a:solidFill>
                <a:schemeClr val="bg1"/>
              </a:solidFill>
              <a:effectLst>
                <a:glow rad="127000">
                  <a:schemeClr val="tx1">
                    <a:lumMod val="95000"/>
                    <a:lumOff val="5000"/>
                    <a:alpha val="26000"/>
                  </a:schemeClr>
                </a:glow>
              </a:effectLst>
              <a:latin typeface="Palatino Linotype" panose="02040502050505030304" pitchFamily="18" charset="0"/>
            </a:endParaRPr>
          </a:p>
          <a:p>
            <a:pPr marL="0" indent="0" eaLnBrk="1" hangingPunct="1">
              <a:lnSpc>
                <a:spcPct val="90000"/>
              </a:lnSpc>
              <a:spcBef>
                <a:spcPts val="300"/>
              </a:spcBef>
              <a:buFontTx/>
              <a:buNone/>
              <a:tabLst>
                <a:tab pos="1463040" algn="l"/>
                <a:tab pos="1920240" algn="l"/>
                <a:tab pos="2377440" algn="l"/>
              </a:tabLst>
            </a:pPr>
            <a:r>
              <a:rPr lang="en-US" altLang="en-US" sz="2300" dirty="0">
                <a:solidFill>
                  <a:schemeClr val="bg1"/>
                </a:solidFill>
                <a:effectLst>
                  <a:glow rad="127000">
                    <a:schemeClr val="tx1">
                      <a:lumMod val="95000"/>
                      <a:lumOff val="5000"/>
                      <a:alpha val="26000"/>
                    </a:schemeClr>
                  </a:glow>
                </a:effectLst>
                <a:latin typeface="Palatino Linotype" panose="02040502050505030304" pitchFamily="18" charset="0"/>
              </a:rPr>
              <a:t>		- e.g., passions (lust, cruelty)</a:t>
            </a:r>
          </a:p>
          <a:p>
            <a:pPr marL="0" indent="0" eaLnBrk="1" hangingPunct="1">
              <a:lnSpc>
                <a:spcPct val="90000"/>
              </a:lnSpc>
              <a:spcBef>
                <a:spcPts val="1100"/>
              </a:spcBef>
              <a:buFontTx/>
              <a:buNone/>
              <a:tabLst>
                <a:tab pos="1463040" algn="l"/>
                <a:tab pos="1920240" algn="l"/>
                <a:tab pos="2377440" algn="l"/>
              </a:tabLst>
            </a:pPr>
            <a:endParaRPr lang="en-US" altLang="en-US" sz="2800" u="sng" dirty="0">
              <a:solidFill>
                <a:schemeClr val="bg1"/>
              </a:solidFill>
              <a:effectLst>
                <a:glow rad="127000">
                  <a:schemeClr val="tx1">
                    <a:lumMod val="95000"/>
                    <a:lumOff val="5000"/>
                    <a:alpha val="26000"/>
                  </a:schemeClr>
                </a:glow>
              </a:effectLst>
              <a:latin typeface="Palatino Linotype" panose="02040502050505030304" pitchFamily="18" charset="0"/>
            </a:endParaRPr>
          </a:p>
          <a:p>
            <a:pPr marL="0" indent="0" eaLnBrk="1" hangingPunct="1">
              <a:lnSpc>
                <a:spcPct val="90000"/>
              </a:lnSpc>
              <a:spcBef>
                <a:spcPts val="300"/>
              </a:spcBef>
              <a:buFontTx/>
              <a:buNone/>
              <a:tabLst>
                <a:tab pos="1463040" algn="l"/>
                <a:tab pos="1920240" algn="l"/>
                <a:tab pos="2377440" algn="l"/>
              </a:tabLst>
            </a:pPr>
            <a:r>
              <a:rPr lang="en-US" altLang="en-US" sz="2300" dirty="0">
                <a:solidFill>
                  <a:schemeClr val="bg1"/>
                </a:solidFill>
                <a:effectLst>
                  <a:glow rad="127000">
                    <a:schemeClr val="tx1">
                      <a:lumMod val="95000"/>
                      <a:lumOff val="5000"/>
                      <a:alpha val="26000"/>
                    </a:schemeClr>
                  </a:glow>
                </a:effectLst>
                <a:latin typeface="Palatino Linotype" panose="02040502050505030304" pitchFamily="18" charset="0"/>
              </a:rPr>
              <a:t>		- e.g., vices (hatred, envy, contempt)</a:t>
            </a:r>
          </a:p>
          <a:p>
            <a:pPr marL="0" indent="0" eaLnBrk="1" hangingPunct="1">
              <a:lnSpc>
                <a:spcPct val="90000"/>
              </a:lnSpc>
              <a:spcBef>
                <a:spcPts val="300"/>
              </a:spcBef>
              <a:buFontTx/>
              <a:buNone/>
              <a:tabLst>
                <a:tab pos="1463040" algn="l"/>
                <a:tab pos="1920240" algn="l"/>
                <a:tab pos="2377440" algn="l"/>
              </a:tabLst>
            </a:pPr>
            <a:endParaRPr lang="en-US" altLang="en-US" sz="600" dirty="0">
              <a:solidFill>
                <a:schemeClr val="bg1"/>
              </a:solidFill>
              <a:effectLst>
                <a:glow rad="127000">
                  <a:schemeClr val="tx1">
                    <a:lumMod val="95000"/>
                    <a:lumOff val="5000"/>
                    <a:alpha val="26000"/>
                  </a:schemeClr>
                </a:glow>
              </a:effectLst>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endParaRPr lang="en-US" altLang="en-US" sz="2800" u="sng" dirty="0">
              <a:solidFill>
                <a:schemeClr val="bg1"/>
              </a:solidFill>
              <a:effectLst>
                <a:glow rad="127000">
                  <a:schemeClr val="tx1">
                    <a:lumMod val="95000"/>
                    <a:lumOff val="5000"/>
                    <a:alpha val="26000"/>
                  </a:schemeClr>
                </a:glow>
              </a:effectLst>
              <a:latin typeface="Palatino Linotype" panose="02040502050505030304" pitchFamily="18" charset="0"/>
            </a:endParaRPr>
          </a:p>
          <a:p>
            <a:pPr marL="0" indent="0" eaLnBrk="1" hangingPunct="1">
              <a:lnSpc>
                <a:spcPct val="90000"/>
              </a:lnSpc>
              <a:spcBef>
                <a:spcPts val="300"/>
              </a:spcBef>
              <a:buFontTx/>
              <a:buNone/>
              <a:tabLst>
                <a:tab pos="1463040" algn="l"/>
                <a:tab pos="1920240" algn="l"/>
                <a:tab pos="2377440" algn="l"/>
              </a:tabLst>
            </a:pPr>
            <a:r>
              <a:rPr lang="en-US" altLang="en-US" sz="2300" dirty="0">
                <a:solidFill>
                  <a:schemeClr val="bg1"/>
                </a:solidFill>
                <a:effectLst>
                  <a:glow rad="127000">
                    <a:schemeClr val="tx1">
                      <a:lumMod val="95000"/>
                      <a:lumOff val="5000"/>
                      <a:alpha val="26000"/>
                    </a:schemeClr>
                  </a:glow>
                </a:effectLst>
                <a:latin typeface="Palatino Linotype" panose="02040502050505030304" pitchFamily="18" charset="0"/>
              </a:rPr>
              <a:t>		- e.g., virtues (courage, compassion;			</a:t>
            </a:r>
            <a:r>
              <a:rPr lang="en-US" altLang="en-US" sz="2300" dirty="0">
                <a:noFill/>
                <a:effectLst>
                  <a:glow rad="127000">
                    <a:schemeClr val="tx1">
                      <a:lumMod val="95000"/>
                      <a:lumOff val="5000"/>
                      <a:alpha val="26000"/>
                    </a:schemeClr>
                  </a:glow>
                </a:effectLst>
                <a:latin typeface="Palatino Linotype" panose="02040502050505030304" pitchFamily="18" charset="0"/>
              </a:rPr>
              <a:t>-</a:t>
            </a:r>
            <a:r>
              <a:rPr lang="en-US" altLang="en-US" sz="2300" dirty="0">
                <a:solidFill>
                  <a:schemeClr val="bg1"/>
                </a:solidFill>
                <a:effectLst>
                  <a:glow rad="127000">
                    <a:schemeClr val="tx1">
                      <a:lumMod val="95000"/>
                      <a:lumOff val="5000"/>
                      <a:alpha val="26000"/>
                    </a:schemeClr>
                  </a:glow>
                </a:effectLst>
                <a:latin typeface="Palatino Linotype" panose="02040502050505030304" pitchFamily="18" charset="0"/>
              </a:rPr>
              <a:t> Kantian self-control); [retributive punishment]</a:t>
            </a:r>
          </a:p>
        </p:txBody>
      </p:sp>
    </p:spTree>
    <p:extLst>
      <p:ext uri="{BB962C8B-B14F-4D97-AF65-F5344CB8AC3E}">
        <p14:creationId xmlns:p14="http://schemas.microsoft.com/office/powerpoint/2010/main" val="365026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731837"/>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90600"/>
            <a:ext cx="8229600" cy="4830763"/>
          </a:xfrm>
        </p:spPr>
        <p:txBody>
          <a:bodyPr/>
          <a:lstStyle/>
          <a:p>
            <a:pPr eaLnBrk="1" hangingPunct="1">
              <a:lnSpc>
                <a:spcPct val="85000"/>
              </a:lnSpc>
              <a:spcBef>
                <a:spcPts val="700"/>
              </a:spcBef>
              <a:tabLst>
                <a:tab pos="1463040" algn="l"/>
                <a:tab pos="1920240" algn="l"/>
                <a:tab pos="2377440" algn="l"/>
              </a:tabLst>
            </a:pPr>
            <a:r>
              <a:rPr lang="en-US" altLang="en-US" sz="2400" dirty="0">
                <a:solidFill>
                  <a:schemeClr val="bg1"/>
                </a:solidFill>
                <a:latin typeface="Palatino Linotype" panose="02040502050505030304" pitchFamily="18" charset="0"/>
              </a:rPr>
              <a:t>All of these great goods and great evils are of “exactly the same nature”:</a:t>
            </a:r>
          </a:p>
          <a:p>
            <a:pPr lvl="1" eaLnBrk="1" hangingPunct="1">
              <a:lnSpc>
                <a:spcPct val="85000"/>
              </a:lnSpc>
              <a:spcBef>
                <a:spcPts val="700"/>
              </a:spcBef>
              <a:tabLst>
                <a:tab pos="1463040" algn="l"/>
                <a:tab pos="1920240" algn="l"/>
                <a:tab pos="2377440" algn="l"/>
              </a:tabLst>
            </a:pPr>
            <a:r>
              <a:rPr lang="en-US" altLang="en-US" sz="2000" dirty="0">
                <a:solidFill>
                  <a:schemeClr val="bg1"/>
                </a:solidFill>
                <a:latin typeface="Palatino Linotype" panose="02040502050505030304" pitchFamily="18" charset="0"/>
              </a:rPr>
              <a:t>“[T]hey are all organic unities to which both a cognition of an object and an emotion directed towards that object are essential.”</a:t>
            </a:r>
          </a:p>
          <a:p>
            <a:pPr lvl="1" eaLnBrk="1" hangingPunct="1">
              <a:lnSpc>
                <a:spcPct val="85000"/>
              </a:lnSpc>
              <a:spcBef>
                <a:spcPts val="700"/>
              </a:spcBef>
              <a:tabLst>
                <a:tab pos="1463040" algn="l"/>
                <a:tab pos="1920240" algn="l"/>
                <a:tab pos="2377440" algn="l"/>
              </a:tabLst>
            </a:pPr>
            <a:r>
              <a:rPr lang="en-US" altLang="en-US" sz="2000" dirty="0">
                <a:solidFill>
                  <a:schemeClr val="bg1"/>
                </a:solidFill>
                <a:latin typeface="Palatino Linotype" panose="02040502050505030304" pitchFamily="18" charset="0"/>
              </a:rPr>
              <a:t>They are all “highly complex wholes, composed of parts which have little or no value in themselves. All of them involve consciousness of an object, which is itself usually highly complex, and … all involve also an emotional attitude towards this object.”</a:t>
            </a:r>
          </a:p>
          <a:p>
            <a:pPr lvl="1" eaLnBrk="1" hangingPunct="1">
              <a:lnSpc>
                <a:spcPct val="85000"/>
              </a:lnSpc>
              <a:spcBef>
                <a:spcPts val="700"/>
              </a:spcBef>
              <a:tabLst>
                <a:tab pos="1463040" algn="l"/>
                <a:tab pos="1920240" algn="l"/>
                <a:tab pos="2377440" algn="l"/>
              </a:tabLst>
            </a:pPr>
            <a:r>
              <a:rPr lang="en-US" altLang="en-US" sz="2000" dirty="0">
                <a:solidFill>
                  <a:schemeClr val="bg1"/>
                </a:solidFill>
                <a:latin typeface="Palatino Linotype" panose="02040502050505030304" pitchFamily="18" charset="0"/>
              </a:rPr>
              <a:t>They are all “states of consciousness.”</a:t>
            </a:r>
          </a:p>
          <a:p>
            <a:pPr lvl="1" eaLnBrk="1" hangingPunct="1">
              <a:lnSpc>
                <a:spcPct val="85000"/>
              </a:lnSpc>
              <a:spcBef>
                <a:spcPts val="700"/>
              </a:spcBef>
              <a:tabLst>
                <a:tab pos="1463040" algn="l"/>
                <a:tab pos="1920240" algn="l"/>
                <a:tab pos="2377440" algn="l"/>
              </a:tabLst>
            </a:pPr>
            <a:r>
              <a:rPr lang="en-US" altLang="en-US" sz="2000" i="1" dirty="0">
                <a:solidFill>
                  <a:schemeClr val="bg1"/>
                </a:solidFill>
                <a:latin typeface="Palatino Linotype" panose="02040502050505030304" pitchFamily="18" charset="0"/>
              </a:rPr>
              <a:t>Common phrases</a:t>
            </a:r>
            <a:r>
              <a:rPr lang="en-US" altLang="en-US" sz="2000" dirty="0">
                <a:solidFill>
                  <a:schemeClr val="bg1"/>
                </a:solidFill>
                <a:latin typeface="Palatino Linotype" panose="02040502050505030304" pitchFamily="18" charset="0"/>
              </a:rPr>
              <a:t>: “emotional contemplation”, “feeling </a:t>
            </a:r>
            <a:r>
              <a:rPr lang="en-US" altLang="en-US" sz="2000" dirty="0" err="1">
                <a:solidFill>
                  <a:schemeClr val="bg1"/>
                </a:solidFill>
                <a:latin typeface="Palatino Linotype" panose="02040502050505030304" pitchFamily="18" charset="0"/>
              </a:rPr>
              <a:t>contemp-lation</a:t>
            </a:r>
            <a:r>
              <a:rPr lang="en-US" altLang="en-US" sz="2000" dirty="0">
                <a:solidFill>
                  <a:schemeClr val="bg1"/>
                </a:solidFill>
                <a:latin typeface="Palatino Linotype" panose="02040502050505030304" pitchFamily="18" charset="0"/>
              </a:rPr>
              <a:t>”, “admiring contemplation”</a:t>
            </a:r>
          </a:p>
          <a:p>
            <a:pPr eaLnBrk="1" hangingPunct="1">
              <a:lnSpc>
                <a:spcPct val="85000"/>
              </a:lnSpc>
              <a:spcBef>
                <a:spcPts val="700"/>
              </a:spcBef>
              <a:tabLst>
                <a:tab pos="1463040" algn="l"/>
                <a:tab pos="1920240" algn="l"/>
                <a:tab pos="2377440" algn="l"/>
              </a:tabLst>
            </a:pPr>
            <a:r>
              <a:rPr lang="en-US" altLang="en-US" sz="2400" dirty="0">
                <a:solidFill>
                  <a:schemeClr val="bg1"/>
                </a:solidFill>
                <a:latin typeface="Palatino Linotype" panose="02040502050505030304" pitchFamily="18" charset="0"/>
              </a:rPr>
              <a:t>The main elements:</a:t>
            </a:r>
          </a:p>
          <a:p>
            <a:pPr lvl="1" eaLnBrk="1" hangingPunct="1">
              <a:lnSpc>
                <a:spcPct val="85000"/>
              </a:lnSpc>
              <a:spcBef>
                <a:spcPts val="700"/>
              </a:spcBef>
              <a:tabLst>
                <a:tab pos="1463040" algn="l"/>
                <a:tab pos="1920240" algn="l"/>
                <a:tab pos="2377440" algn="l"/>
              </a:tabLst>
            </a:pPr>
            <a:r>
              <a:rPr lang="en-US" altLang="en-US" sz="2000" i="1" dirty="0">
                <a:solidFill>
                  <a:schemeClr val="bg1"/>
                </a:solidFill>
                <a:latin typeface="Palatino Linotype" panose="02040502050505030304" pitchFamily="18" charset="0"/>
              </a:rPr>
              <a:t>Object</a:t>
            </a:r>
            <a:r>
              <a:rPr lang="en-US" altLang="en-US" sz="2000" dirty="0">
                <a:solidFill>
                  <a:schemeClr val="bg1"/>
                </a:solidFill>
                <a:latin typeface="Palatino Linotype" panose="02040502050505030304" pitchFamily="18" charset="0"/>
              </a:rPr>
              <a:t>: Something beautiful/ugly or good/evil.</a:t>
            </a:r>
          </a:p>
          <a:p>
            <a:pPr lvl="1" eaLnBrk="1" hangingPunct="1">
              <a:lnSpc>
                <a:spcPct val="85000"/>
              </a:lnSpc>
              <a:spcBef>
                <a:spcPts val="700"/>
              </a:spcBef>
              <a:tabLst>
                <a:tab pos="1463040" algn="l"/>
                <a:tab pos="1920240" algn="l"/>
                <a:tab pos="2377440" algn="l"/>
              </a:tabLst>
            </a:pPr>
            <a:r>
              <a:rPr lang="en-US" altLang="en-US" sz="2000" i="1" dirty="0">
                <a:solidFill>
                  <a:schemeClr val="bg1"/>
                </a:solidFill>
                <a:latin typeface="Palatino Linotype" panose="02040502050505030304" pitchFamily="18" charset="0"/>
              </a:rPr>
              <a:t>Cognition</a:t>
            </a:r>
            <a:r>
              <a:rPr lang="en-US" altLang="en-US" sz="2000" dirty="0">
                <a:solidFill>
                  <a:schemeClr val="bg1"/>
                </a:solidFill>
                <a:latin typeface="Palatino Linotype" panose="02040502050505030304" pitchFamily="18" charset="0"/>
              </a:rPr>
              <a:t>: consciousness, awareness, contemplation</a:t>
            </a:r>
          </a:p>
          <a:p>
            <a:pPr lvl="1" eaLnBrk="1" hangingPunct="1">
              <a:lnSpc>
                <a:spcPct val="85000"/>
              </a:lnSpc>
              <a:spcBef>
                <a:spcPts val="700"/>
              </a:spcBef>
              <a:tabLst>
                <a:tab pos="1463040" algn="l"/>
                <a:tab pos="1920240" algn="l"/>
                <a:tab pos="2377440" algn="l"/>
              </a:tabLst>
            </a:pPr>
            <a:r>
              <a:rPr lang="en-US" altLang="en-US" sz="2000" i="1" dirty="0">
                <a:solidFill>
                  <a:schemeClr val="bg1"/>
                </a:solidFill>
                <a:latin typeface="Palatino Linotype" panose="02040502050505030304" pitchFamily="18" charset="0"/>
              </a:rPr>
              <a:t>Emotion</a:t>
            </a:r>
            <a:r>
              <a:rPr lang="en-US" altLang="en-US" sz="2000" dirty="0">
                <a:solidFill>
                  <a:schemeClr val="bg1"/>
                </a:solidFill>
                <a:latin typeface="Palatino Linotype" panose="02040502050505030304" pitchFamily="18" charset="0"/>
              </a:rPr>
              <a:t>: appreciation, love/hatred, enjoyment, admiration, affection, delight, …</a:t>
            </a:r>
            <a:endParaRPr lang="en-US" altLang="en-US" sz="24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11227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4800"/>
            <a:ext cx="8229600" cy="639762"/>
          </a:xfrm>
        </p:spPr>
        <p:txBody>
          <a:bodyPr/>
          <a:lstStyle/>
          <a:p>
            <a:pPr eaLnBrk="1" hangingPunct="1"/>
            <a:r>
              <a:rPr lang="en-US" altLang="en-US" sz="3500" dirty="0">
                <a:solidFill>
                  <a:schemeClr val="bg1"/>
                </a:solidFill>
                <a:latin typeface="Palatino Linotype" panose="02040502050505030304" pitchFamily="18" charset="0"/>
              </a:rPr>
              <a:t>Quasi-hedonism?</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229600" cy="5135562"/>
          </a:xfrm>
        </p:spPr>
        <p:txBody>
          <a:bodyPr/>
          <a:lstStyle/>
          <a:p>
            <a:pPr eaLnBrk="1" hangingPunct="1">
              <a:lnSpc>
                <a:spcPct val="90000"/>
              </a:lnSpc>
            </a:pPr>
            <a:r>
              <a:rPr lang="en-US" altLang="en-US" sz="2400" dirty="0">
                <a:solidFill>
                  <a:schemeClr val="bg1"/>
                </a:solidFill>
                <a:latin typeface="Palatino Linotype" panose="02040502050505030304" pitchFamily="18" charset="0"/>
              </a:rPr>
              <a:t>Pleasure and pain:</a:t>
            </a:r>
          </a:p>
          <a:p>
            <a:pPr lvl="1" eaLnBrk="1" hangingPunct="1">
              <a:lnSpc>
                <a:spcPct val="83000"/>
              </a:lnSpc>
              <a:spcBef>
                <a:spcPts val="600"/>
              </a:spcBef>
            </a:pPr>
            <a:r>
              <a:rPr lang="en-US" altLang="en-US" sz="2100" dirty="0">
                <a:solidFill>
                  <a:schemeClr val="bg1"/>
                </a:solidFill>
                <a:latin typeface="Palatino Linotype" panose="02040502050505030304" pitchFamily="18" charset="0"/>
              </a:rPr>
              <a:t>All of these states of consciousness involve pleasant love-like or painful hate-like emotional attitudes.</a:t>
            </a:r>
          </a:p>
          <a:p>
            <a:pPr lvl="1" eaLnBrk="1" hangingPunct="1">
              <a:lnSpc>
                <a:spcPct val="83000"/>
              </a:lnSpc>
              <a:spcBef>
                <a:spcPts val="600"/>
              </a:spcBef>
            </a:pPr>
            <a:r>
              <a:rPr lang="en-US" altLang="en-US" sz="2100" dirty="0">
                <a:solidFill>
                  <a:schemeClr val="bg1"/>
                </a:solidFill>
                <a:latin typeface="Palatino Linotype" panose="02040502050505030304" pitchFamily="18" charset="0"/>
              </a:rPr>
              <a:t>That sounds pretty close to pleasure and pain.</a:t>
            </a:r>
          </a:p>
          <a:p>
            <a:pPr lvl="1" eaLnBrk="1" hangingPunct="1">
              <a:lnSpc>
                <a:spcPct val="83000"/>
              </a:lnSpc>
              <a:spcBef>
                <a:spcPts val="600"/>
              </a:spcBef>
            </a:pPr>
            <a:r>
              <a:rPr lang="en-US" altLang="en-US" sz="2100" dirty="0">
                <a:solidFill>
                  <a:schemeClr val="bg1"/>
                </a:solidFill>
                <a:latin typeface="Palatino Linotype" panose="02040502050505030304" pitchFamily="18" charset="0"/>
              </a:rPr>
              <a:t>Moore is even happy to talk about ‘pleasures’ and ‘enjoyments’:</a:t>
            </a:r>
          </a:p>
          <a:p>
            <a:pPr lvl="2" eaLnBrk="1" hangingPunct="1">
              <a:lnSpc>
                <a:spcPct val="90000"/>
              </a:lnSpc>
            </a:pPr>
            <a:r>
              <a:rPr lang="en-US" altLang="en-US" sz="1900" dirty="0">
                <a:solidFill>
                  <a:schemeClr val="bg1"/>
                </a:solidFill>
                <a:latin typeface="Palatino Linotype" panose="02040502050505030304" pitchFamily="18" charset="0"/>
              </a:rPr>
              <a:t>“the pleasures of human intercourse or of personal affection”</a:t>
            </a:r>
          </a:p>
          <a:p>
            <a:pPr lvl="2" eaLnBrk="1" hangingPunct="1">
              <a:lnSpc>
                <a:spcPct val="90000"/>
              </a:lnSpc>
              <a:spcBef>
                <a:spcPts val="300"/>
              </a:spcBef>
            </a:pPr>
            <a:r>
              <a:rPr lang="en-US" altLang="en-US" sz="1900" dirty="0">
                <a:solidFill>
                  <a:schemeClr val="bg1"/>
                </a:solidFill>
                <a:latin typeface="Palatino Linotype" panose="02040502050505030304" pitchFamily="18" charset="0"/>
              </a:rPr>
              <a:t>“the pleasures of imagination”</a:t>
            </a:r>
          </a:p>
          <a:p>
            <a:pPr lvl="2" eaLnBrk="1" hangingPunct="1">
              <a:lnSpc>
                <a:spcPct val="90000"/>
              </a:lnSpc>
              <a:spcBef>
                <a:spcPts val="300"/>
              </a:spcBef>
            </a:pPr>
            <a:r>
              <a:rPr lang="en-US" altLang="en-US" sz="1900" dirty="0">
                <a:solidFill>
                  <a:schemeClr val="bg1"/>
                </a:solidFill>
                <a:latin typeface="Palatino Linotype" panose="02040502050505030304" pitchFamily="18" charset="0"/>
              </a:rPr>
              <a:t>“aesthetic enjoyments”, “the enjoyment of beautiful objects”</a:t>
            </a:r>
          </a:p>
          <a:p>
            <a:pPr lvl="1" eaLnBrk="1" hangingPunct="1">
              <a:lnSpc>
                <a:spcPct val="83000"/>
              </a:lnSpc>
              <a:spcBef>
                <a:spcPts val="600"/>
              </a:spcBef>
            </a:pPr>
            <a:r>
              <a:rPr lang="en-US" altLang="en-US" sz="2100" dirty="0">
                <a:solidFill>
                  <a:schemeClr val="bg1"/>
                </a:solidFill>
                <a:latin typeface="Palatino Linotype" panose="02040502050505030304" pitchFamily="18" charset="0"/>
              </a:rPr>
              <a:t>If all the great intrinsic goods and evils are like this, then perhaps the old term “ideal utilitarianism” is not much worse than “value-pluralist consequentialism”?</a:t>
            </a:r>
          </a:p>
          <a:p>
            <a:pPr eaLnBrk="1" hangingPunct="1">
              <a:lnSpc>
                <a:spcPct val="90000"/>
              </a:lnSpc>
            </a:pPr>
            <a:r>
              <a:rPr lang="en-US" altLang="en-US" sz="2400" dirty="0">
                <a:solidFill>
                  <a:schemeClr val="bg1"/>
                </a:solidFill>
                <a:latin typeface="Palatino Linotype" panose="02040502050505030304" pitchFamily="18" charset="0"/>
              </a:rPr>
              <a:t>Not quite:</a:t>
            </a:r>
          </a:p>
          <a:p>
            <a:pPr lvl="1" eaLnBrk="1" hangingPunct="1">
              <a:lnSpc>
                <a:spcPct val="83000"/>
              </a:lnSpc>
              <a:spcBef>
                <a:spcPts val="600"/>
              </a:spcBef>
            </a:pPr>
            <a:r>
              <a:rPr lang="en-US" altLang="en-US" sz="2100" dirty="0">
                <a:solidFill>
                  <a:schemeClr val="bg1"/>
                </a:solidFill>
                <a:latin typeface="Palatino Linotype" panose="02040502050505030304" pitchFamily="18" charset="0"/>
              </a:rPr>
              <a:t>Unlike hedonists and utilitarians, Moore doesn’t think that these pleasures are always good or these pains always bad.</a:t>
            </a:r>
          </a:p>
          <a:p>
            <a:pPr lvl="1" eaLnBrk="1" hangingPunct="1">
              <a:lnSpc>
                <a:spcPct val="83000"/>
              </a:lnSpc>
              <a:spcBef>
                <a:spcPts val="600"/>
              </a:spcBef>
            </a:pPr>
            <a:r>
              <a:rPr lang="en-US" altLang="en-US" sz="2100" dirty="0">
                <a:solidFill>
                  <a:schemeClr val="bg1"/>
                </a:solidFill>
                <a:latin typeface="Palatino Linotype" panose="02040502050505030304" pitchFamily="18" charset="0"/>
              </a:rPr>
              <a:t>E.g., “the pleasures of lust” are supposed to be great intrinsic evils—the more pleasure involved, the more intrinsic evil</a:t>
            </a:r>
            <a:r>
              <a:rPr lang="en-US" altLang="en-US" sz="500" dirty="0">
                <a:solidFill>
                  <a:schemeClr val="bg1"/>
                </a:solidFill>
                <a:latin typeface="Palatino Linotype" panose="02040502050505030304" pitchFamily="18" charset="0"/>
              </a:rPr>
              <a:t> </a:t>
            </a:r>
            <a:r>
              <a:rPr lang="en-US" altLang="en-US" sz="2100" dirty="0">
                <a:solidFill>
                  <a:schemeClr val="bg1"/>
                </a:solidFill>
                <a:latin typeface="Palatino Linotype" panose="02040502050505030304" pitchFamily="18" charset="0"/>
              </a:rPr>
              <a:t>!</a:t>
            </a:r>
          </a:p>
        </p:txBody>
      </p:sp>
    </p:spTree>
    <p:extLst>
      <p:ext uri="{BB962C8B-B14F-4D97-AF65-F5344CB8AC3E}">
        <p14:creationId xmlns:p14="http://schemas.microsoft.com/office/powerpoint/2010/main" val="15493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27038"/>
            <a:ext cx="8229600" cy="868362"/>
          </a:xfrm>
        </p:spPr>
        <p:txBody>
          <a:bodyPr/>
          <a:lstStyle/>
          <a:p>
            <a:pPr eaLnBrk="1" hangingPunct="1">
              <a:lnSpc>
                <a:spcPct val="90000"/>
              </a:lnSpc>
            </a:pPr>
            <a:r>
              <a:rPr lang="en-US" altLang="en-US" sz="3800" dirty="0">
                <a:solidFill>
                  <a:schemeClr val="bg1"/>
                </a:solidFill>
                <a:latin typeface="Palatino Linotype" panose="02040502050505030304" pitchFamily="18" charset="0"/>
              </a:rPr>
              <a:t>The </a:t>
            </a:r>
            <a:r>
              <a:rPr lang="en-US" altLang="en-US" sz="3800" i="1" dirty="0">
                <a:solidFill>
                  <a:schemeClr val="bg1"/>
                </a:solidFill>
                <a:latin typeface="Palatino Linotype" panose="02040502050505030304" pitchFamily="18" charset="0"/>
              </a:rPr>
              <a:t>beauty and friendship</a:t>
            </a:r>
            <a:r>
              <a:rPr lang="en-US" altLang="en-US" sz="3800" dirty="0">
                <a:solidFill>
                  <a:schemeClr val="bg1"/>
                </a:solidFill>
                <a:latin typeface="Palatino Linotype" panose="02040502050505030304" pitchFamily="18" charset="0"/>
              </a:rPr>
              <a:t> misconception</a:t>
            </a:r>
            <a:endParaRPr lang="en-US" altLang="en-US" sz="38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646237"/>
            <a:ext cx="8229600" cy="4830763"/>
          </a:xfrm>
        </p:spPr>
        <p:txBody>
          <a:bodyPr numCol="2" spcCol="457200"/>
          <a:lstStyle/>
          <a:p>
            <a:pPr marL="0" indent="0" eaLnBrk="1" hangingPunct="1">
              <a:lnSpc>
                <a:spcPct val="86000"/>
              </a:lnSpc>
              <a:buNone/>
            </a:pPr>
            <a:r>
              <a:rPr lang="en-US" altLang="en-US" sz="1800" dirty="0">
                <a:solidFill>
                  <a:schemeClr val="bg1"/>
                </a:solidFill>
                <a:latin typeface="Bembo" pitchFamily="50" charset="0"/>
              </a:rPr>
              <a:t>“[The members of the Bloomsbury Group] were inspired by G. E. Moore's view in </a:t>
            </a:r>
            <a:r>
              <a:rPr lang="en-US" altLang="en-US" sz="1800" i="1" dirty="0">
                <a:solidFill>
                  <a:schemeClr val="bg1"/>
                </a:solidFill>
                <a:latin typeface="Bembo" pitchFamily="50" charset="0"/>
              </a:rPr>
              <a:t>Principia Ethica </a:t>
            </a:r>
            <a:r>
              <a:rPr lang="en-US" altLang="en-US" sz="1800" dirty="0">
                <a:solidFill>
                  <a:schemeClr val="bg1"/>
                </a:solidFill>
                <a:latin typeface="Bembo" pitchFamily="50" charset="0"/>
              </a:rPr>
              <a:t>that the highest values, the ones chiefly worth pursuing and </a:t>
            </a:r>
            <a:r>
              <a:rPr lang="en-US" altLang="en-US" sz="1800" dirty="0" err="1">
                <a:solidFill>
                  <a:schemeClr val="bg1"/>
                </a:solidFill>
                <a:latin typeface="Bembo" pitchFamily="50" charset="0"/>
              </a:rPr>
              <a:t>realising</a:t>
            </a:r>
            <a:r>
              <a:rPr lang="en-US" altLang="en-US" sz="1800" dirty="0">
                <a:solidFill>
                  <a:schemeClr val="bg1"/>
                </a:solidFill>
                <a:latin typeface="Bembo" pitchFamily="50" charset="0"/>
              </a:rPr>
              <a:t> in life, are </a:t>
            </a:r>
            <a:r>
              <a:rPr lang="en-US" altLang="en-US" sz="1800" u="sng" dirty="0">
                <a:solidFill>
                  <a:schemeClr val="bg1"/>
                </a:solidFill>
                <a:latin typeface="Bembo" pitchFamily="50" charset="0"/>
              </a:rPr>
              <a:t>beauty and friendship</a:t>
            </a:r>
            <a:r>
              <a:rPr lang="en-US" altLang="en-US" sz="1800" dirty="0">
                <a:solidFill>
                  <a:schemeClr val="bg1"/>
                </a:solidFill>
                <a:latin typeface="Bembo" pitchFamily="50" charset="0"/>
              </a:rPr>
              <a:t>; so they </a:t>
            </a:r>
            <a:r>
              <a:rPr lang="en-US" altLang="en-US" sz="1800" dirty="0" err="1">
                <a:solidFill>
                  <a:schemeClr val="bg1"/>
                </a:solidFill>
                <a:latin typeface="Bembo" pitchFamily="50" charset="0"/>
              </a:rPr>
              <a:t>economised</a:t>
            </a:r>
            <a:r>
              <a:rPr lang="en-US" altLang="en-US" sz="1800" dirty="0">
                <a:solidFill>
                  <a:schemeClr val="bg1"/>
                </a:solidFill>
                <a:latin typeface="Bembo" pitchFamily="50" charset="0"/>
              </a:rPr>
              <a:t> by having beautiful friends.”</a:t>
            </a:r>
          </a:p>
          <a:p>
            <a:pPr marL="0" indent="0" eaLnBrk="1" hangingPunct="1">
              <a:lnSpc>
                <a:spcPct val="86000"/>
              </a:lnSpc>
              <a:buNone/>
            </a:pPr>
            <a:endParaRPr lang="en-US" altLang="en-US" sz="900" dirty="0">
              <a:solidFill>
                <a:schemeClr val="bg1"/>
              </a:solidFill>
              <a:latin typeface="Bembo" pitchFamily="50" charset="0"/>
            </a:endParaRPr>
          </a:p>
          <a:p>
            <a:pPr marL="0" indent="0" eaLnBrk="1" hangingPunct="1">
              <a:lnSpc>
                <a:spcPct val="86000"/>
              </a:lnSpc>
              <a:buNone/>
            </a:pPr>
            <a:r>
              <a:rPr lang="en-US" altLang="en-US" sz="1800" dirty="0">
                <a:solidFill>
                  <a:schemeClr val="bg1"/>
                </a:solidFill>
                <a:latin typeface="Bembo" pitchFamily="50" charset="0"/>
              </a:rPr>
              <a:t>“The consequentialism of G. E. Moore, known as ‘ideal utilitarianism,’ recognizes </a:t>
            </a:r>
            <a:r>
              <a:rPr lang="en-US" altLang="en-US" sz="1800" u="sng" dirty="0">
                <a:solidFill>
                  <a:schemeClr val="bg1"/>
                </a:solidFill>
                <a:latin typeface="Bembo" pitchFamily="50" charset="0"/>
              </a:rPr>
              <a:t>beauty and friendship, as well as pleasure,</a:t>
            </a:r>
            <a:r>
              <a:rPr lang="en-US" altLang="en-US" sz="1800" dirty="0">
                <a:solidFill>
                  <a:schemeClr val="bg1"/>
                </a:solidFill>
                <a:latin typeface="Bembo" pitchFamily="50" charset="0"/>
              </a:rPr>
              <a:t> as intrinsic goods that one’s actions should aim to maximize.”</a:t>
            </a:r>
          </a:p>
          <a:p>
            <a:pPr marL="0" indent="0" eaLnBrk="1" hangingPunct="1">
              <a:lnSpc>
                <a:spcPct val="86000"/>
              </a:lnSpc>
              <a:buNone/>
            </a:pPr>
            <a:endParaRPr lang="en-US" altLang="en-US" sz="900" dirty="0">
              <a:solidFill>
                <a:schemeClr val="bg1"/>
              </a:solidFill>
              <a:latin typeface="Bembo" pitchFamily="50" charset="0"/>
            </a:endParaRPr>
          </a:p>
          <a:p>
            <a:pPr marL="0" indent="0" eaLnBrk="1" hangingPunct="1">
              <a:lnSpc>
                <a:spcPct val="86000"/>
              </a:lnSpc>
              <a:buNone/>
            </a:pPr>
            <a:r>
              <a:rPr lang="en-US" altLang="en-US" sz="1800" dirty="0">
                <a:solidFill>
                  <a:schemeClr val="bg1"/>
                </a:solidFill>
                <a:latin typeface="Bembo" pitchFamily="50" charset="0"/>
              </a:rPr>
              <a:t>“[T]he mentor of the Bloomsbury Group, G. E. Moore, maintained that other things, such as </a:t>
            </a:r>
            <a:r>
              <a:rPr lang="en-US" altLang="en-US" sz="1800" u="sng" dirty="0">
                <a:solidFill>
                  <a:schemeClr val="bg1"/>
                </a:solidFill>
                <a:latin typeface="Bembo" pitchFamily="50" charset="0"/>
              </a:rPr>
              <a:t>beauty and friendship, as well as pleasure and/or happiness</a:t>
            </a:r>
            <a:r>
              <a:rPr lang="en-US" altLang="en-US" sz="1800" dirty="0">
                <a:solidFill>
                  <a:schemeClr val="bg1"/>
                </a:solidFill>
                <a:latin typeface="Bembo" pitchFamily="50" charset="0"/>
              </a:rPr>
              <a:t>, were good in themselves.”</a:t>
            </a:r>
          </a:p>
          <a:p>
            <a:pPr marL="0" indent="0" eaLnBrk="1" hangingPunct="1">
              <a:lnSpc>
                <a:spcPct val="86000"/>
              </a:lnSpc>
              <a:buNone/>
            </a:pPr>
            <a:endParaRPr lang="en-US" altLang="en-US" sz="1800" dirty="0">
              <a:solidFill>
                <a:schemeClr val="bg1"/>
              </a:solidFill>
              <a:latin typeface="Bembo" pitchFamily="50" charset="0"/>
            </a:endParaRPr>
          </a:p>
          <a:p>
            <a:pPr marL="0" indent="0" eaLnBrk="1" hangingPunct="1">
              <a:lnSpc>
                <a:spcPct val="86000"/>
              </a:lnSpc>
              <a:buNone/>
            </a:pPr>
            <a:r>
              <a:rPr lang="en-US" altLang="en-US" sz="1800" dirty="0">
                <a:solidFill>
                  <a:schemeClr val="bg1"/>
                </a:solidFill>
                <a:latin typeface="Bembo" pitchFamily="50" charset="0"/>
              </a:rPr>
              <a:t>“For the men, it had its roots at Cambridge University and with the society there called the Apostles, and in the adoration the young men had for the Cambridge philosopher G. E. Moore, as he preached the virtues of </a:t>
            </a:r>
            <a:r>
              <a:rPr lang="en-US" altLang="en-US" sz="1800" u="sng" dirty="0">
                <a:solidFill>
                  <a:schemeClr val="bg1"/>
                </a:solidFill>
                <a:latin typeface="Bembo" pitchFamily="50" charset="0"/>
              </a:rPr>
              <a:t>friendship and beauty</a:t>
            </a:r>
            <a:r>
              <a:rPr lang="en-US" altLang="en-US" sz="1800" dirty="0">
                <a:solidFill>
                  <a:schemeClr val="bg1"/>
                </a:solidFill>
                <a:latin typeface="Bembo" pitchFamily="50" charset="0"/>
              </a:rPr>
              <a:t>.”</a:t>
            </a:r>
          </a:p>
          <a:p>
            <a:pPr marL="0" indent="0" eaLnBrk="1" hangingPunct="1">
              <a:lnSpc>
                <a:spcPct val="86000"/>
              </a:lnSpc>
              <a:buNone/>
            </a:pPr>
            <a:endParaRPr lang="en-US" altLang="en-US" sz="900" dirty="0">
              <a:solidFill>
                <a:schemeClr val="bg1"/>
              </a:solidFill>
              <a:latin typeface="Bembo" pitchFamily="50" charset="0"/>
            </a:endParaRPr>
          </a:p>
          <a:p>
            <a:pPr marL="0" indent="0" eaLnBrk="1" hangingPunct="1">
              <a:lnSpc>
                <a:spcPct val="86000"/>
              </a:lnSpc>
              <a:buNone/>
            </a:pPr>
            <a:r>
              <a:rPr lang="en-US" altLang="en-US" sz="1800" dirty="0">
                <a:solidFill>
                  <a:schemeClr val="bg1"/>
                </a:solidFill>
                <a:latin typeface="Bembo" pitchFamily="50" charset="0"/>
              </a:rPr>
              <a:t>“Regan recounts Moore’s pilgrimage from the melancholy of religious unbelief to the sense of meaningfulness gained through belief in the intrinsic value of </a:t>
            </a:r>
            <a:r>
              <a:rPr lang="en-US" altLang="en-US" sz="1800" u="sng" dirty="0">
                <a:solidFill>
                  <a:schemeClr val="bg1"/>
                </a:solidFill>
                <a:latin typeface="Bembo" pitchFamily="50" charset="0"/>
              </a:rPr>
              <a:t>beauty and friendship</a:t>
            </a:r>
            <a:r>
              <a:rPr lang="en-US" altLang="en-US" sz="1800" dirty="0">
                <a:solidFill>
                  <a:schemeClr val="bg1"/>
                </a:solidFill>
                <a:latin typeface="Bembo" pitchFamily="50" charset="0"/>
              </a:rPr>
              <a:t>.”</a:t>
            </a:r>
          </a:p>
          <a:p>
            <a:pPr marL="0" indent="0" eaLnBrk="1" hangingPunct="1">
              <a:lnSpc>
                <a:spcPct val="86000"/>
              </a:lnSpc>
              <a:buNone/>
            </a:pPr>
            <a:endParaRPr lang="en-US" altLang="en-US" sz="900" dirty="0">
              <a:solidFill>
                <a:schemeClr val="bg1"/>
              </a:solidFill>
              <a:latin typeface="Bembo" pitchFamily="50" charset="0"/>
            </a:endParaRPr>
          </a:p>
          <a:p>
            <a:pPr marL="0" indent="0" eaLnBrk="1" hangingPunct="1">
              <a:lnSpc>
                <a:spcPct val="86000"/>
              </a:lnSpc>
              <a:buNone/>
            </a:pPr>
            <a:r>
              <a:rPr lang="en-US" altLang="en-US" sz="1800" dirty="0">
                <a:solidFill>
                  <a:schemeClr val="bg1"/>
                </a:solidFill>
                <a:latin typeface="Bembo" pitchFamily="50" charset="0"/>
              </a:rPr>
              <a:t>“Keynes never lost his reverence for the arts, part of his commitment to the moral philosophy of G. E. Moore which had so influenced him as an undergraduate, with its ideals of </a:t>
            </a:r>
            <a:r>
              <a:rPr lang="en-US" altLang="en-US" sz="1800" u="sng" dirty="0">
                <a:solidFill>
                  <a:schemeClr val="bg1"/>
                </a:solidFill>
                <a:latin typeface="Bembo" pitchFamily="50" charset="0"/>
              </a:rPr>
              <a:t>beauty and friendship</a:t>
            </a:r>
            <a:r>
              <a:rPr lang="en-US" altLang="en-US" sz="1800" dirty="0">
                <a:solidFill>
                  <a:schemeClr val="bg1"/>
                </a:solidFill>
                <a:latin typeface="Bembo" pitchFamily="50" charset="0"/>
              </a:rPr>
              <a:t>.”</a:t>
            </a:r>
          </a:p>
        </p:txBody>
      </p:sp>
    </p:spTree>
    <p:extLst>
      <p:ext uri="{BB962C8B-B14F-4D97-AF65-F5344CB8AC3E}">
        <p14:creationId xmlns:p14="http://schemas.microsoft.com/office/powerpoint/2010/main" val="1494710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143000"/>
            <a:ext cx="8229600" cy="4830763"/>
          </a:xfrm>
        </p:spPr>
        <p:txBody>
          <a:bodyPr/>
          <a:lstStyle/>
          <a:p>
            <a:pPr marL="0" indent="0" eaLnBrk="1" hangingPunct="1">
              <a:lnSpc>
                <a:spcPct val="90000"/>
              </a:lnSpc>
              <a:spcBef>
                <a:spcPts val="0"/>
              </a:spcBef>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0"/>
              </a:spcBef>
              <a:buNone/>
              <a:tabLst>
                <a:tab pos="1463040" algn="l"/>
                <a:tab pos="1920240" algn="l"/>
                <a:tab pos="2377440" algn="l"/>
              </a:tabLst>
            </a:pPr>
            <a:r>
              <a:rPr lang="en-US" altLang="en-US" sz="2800" dirty="0">
                <a:noFill/>
                <a:latin typeface="Palatino Linotype" panose="02040502050505030304" pitchFamily="18" charset="0"/>
              </a:rPr>
              <a:t>    </a:t>
            </a:r>
            <a:r>
              <a:rPr lang="en-US" altLang="en-US" sz="2800" dirty="0">
                <a:noFill/>
                <a:latin typeface="Wingdings" panose="05000000000000000000" pitchFamily="2" charset="2"/>
              </a:rPr>
              <a:t>J</a:t>
            </a:r>
            <a:r>
              <a:rPr lang="en-US" altLang="en-US" sz="2800" dirty="0">
                <a:noFill/>
                <a:latin typeface="Palatino Linotype" panose="02040502050505030304" pitchFamily="18" charset="0"/>
              </a:rPr>
              <a:t> </a:t>
            </a:r>
            <a:r>
              <a:rPr lang="en-US" sz="2800" dirty="0">
                <a:noFill/>
                <a:latin typeface="+mj-lt"/>
                <a:cs typeface="Times New Roman" panose="02020603050405020304" pitchFamily="18" charset="0"/>
              </a:rPr>
              <a:t>(+)</a:t>
            </a:r>
            <a:r>
              <a:rPr lang="en-US" altLang="en-US" sz="2800" dirty="0">
                <a:noFill/>
                <a:latin typeface="Palatino Linotype" panose="02040502050505030304" pitchFamily="18" charset="0"/>
              </a:rPr>
              <a:t>:</a:t>
            </a:r>
            <a:r>
              <a:rPr lang="en-US" altLang="en-US" sz="2800" dirty="0">
                <a:solidFill>
                  <a:schemeClr val="bg1"/>
                </a:solidFill>
                <a:latin typeface="Palatino Linotype" panose="02040502050505030304" pitchFamily="18" charset="0"/>
              </a:rPr>
              <a:t> 	Appreciation of </a:t>
            </a:r>
            <a:r>
              <a:rPr lang="en-US" altLang="en-US" sz="2800" i="1" dirty="0">
                <a:solidFill>
                  <a:schemeClr val="bg1"/>
                </a:solidFill>
                <a:latin typeface="Palatino Linotype" panose="02040502050505030304" pitchFamily="18" charset="0"/>
              </a:rPr>
              <a:t>something beautiful</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Appreciation of </a:t>
            </a:r>
            <a:r>
              <a:rPr lang="en-US" altLang="en-US" sz="2800" i="1" dirty="0">
                <a:solidFill>
                  <a:schemeClr val="bg1"/>
                </a:solidFill>
                <a:latin typeface="Palatino Linotype" panose="02040502050505030304" pitchFamily="18" charset="0"/>
                <a:cs typeface="Times New Roman" panose="02020603050405020304" pitchFamily="18" charset="0"/>
              </a:rPr>
              <a:t>someone admirable</a:t>
            </a:r>
          </a:p>
          <a:p>
            <a:pPr marL="0" indent="0" eaLnBrk="1" hangingPunct="1">
              <a:lnSpc>
                <a:spcPct val="90000"/>
              </a:lnSpc>
              <a:spcBef>
                <a:spcPts val="1100"/>
              </a:spcBef>
              <a:buNone/>
              <a:tabLst>
                <a:tab pos="1463040" algn="l"/>
                <a:tab pos="1920240" algn="l"/>
                <a:tab pos="2377440" algn="l"/>
              </a:tabLst>
            </a:pPr>
            <a:endParaRPr lang="en-US" altLang="en-US" sz="2000"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None/>
              <a:tabLst>
                <a:tab pos="1463040" algn="l"/>
                <a:tab pos="1920240" algn="l"/>
                <a:tab pos="2377440" algn="l"/>
              </a:tabLst>
            </a:pPr>
            <a:r>
              <a:rPr lang="en-US" altLang="en-US" sz="2800" dirty="0">
                <a:noFill/>
                <a:latin typeface="Palatino Linotype" panose="02040502050505030304" pitchFamily="18" charset="0"/>
              </a:rPr>
              <a:t>    </a:t>
            </a:r>
            <a:r>
              <a:rPr lang="en-US" altLang="en-US" sz="2800" dirty="0">
                <a:noFill/>
                <a:latin typeface="Wingdings" panose="05000000000000000000" pitchFamily="2" charset="2"/>
              </a:rPr>
              <a:t>J</a:t>
            </a:r>
            <a:r>
              <a:rPr lang="en-US" altLang="en-US" sz="2800" dirty="0">
                <a:noFill/>
                <a:latin typeface="Palatino Linotype" panose="02040502050505030304" pitchFamily="18" charset="0"/>
              </a:rPr>
              <a:t> </a:t>
            </a:r>
            <a:r>
              <a:rPr lang="en-US" sz="2800" dirty="0">
                <a:noFill/>
                <a:cs typeface="Times New Roman" panose="02020603050405020304" pitchFamily="18" charset="0"/>
              </a:rPr>
              <a:t>(–)</a:t>
            </a:r>
            <a:r>
              <a:rPr lang="en-US" altLang="en-US" sz="2800" dirty="0">
                <a:noFill/>
                <a:latin typeface="Palatino Linotype" panose="02040502050505030304" pitchFamily="18" charset="0"/>
              </a:rPr>
              <a:t>:</a:t>
            </a:r>
            <a:r>
              <a:rPr lang="en-US" altLang="en-US" sz="2800" dirty="0">
                <a:solidFill>
                  <a:schemeClr val="bg1"/>
                </a:solidFill>
                <a:latin typeface="Palatino Linotype" panose="02040502050505030304" pitchFamily="18" charset="0"/>
              </a:rPr>
              <a:t> 	Appreciation of ugly/evil</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None/>
              <a:tabLst>
                <a:tab pos="1463040" algn="l"/>
                <a:tab pos="1920240" algn="l"/>
                <a:tab pos="2377440" algn="l"/>
              </a:tabLst>
            </a:pPr>
            <a:r>
              <a:rPr lang="en-US" altLang="en-US" sz="2800" dirty="0">
                <a:noFill/>
                <a:latin typeface="Palatino Linotype" panose="02040502050505030304" pitchFamily="18" charset="0"/>
              </a:rPr>
              <a:t>    </a:t>
            </a:r>
            <a:r>
              <a:rPr lang="en-US" altLang="en-US" sz="2800" dirty="0">
                <a:noFill/>
                <a:latin typeface="Wingdings" panose="05000000000000000000" pitchFamily="2" charset="2"/>
              </a:rPr>
              <a:t>L</a:t>
            </a:r>
            <a:r>
              <a:rPr lang="en-US" altLang="en-US" sz="2800" dirty="0">
                <a:noFill/>
                <a:latin typeface="Palatino Linotype" panose="02040502050505030304" pitchFamily="18" charset="0"/>
              </a:rPr>
              <a:t> </a:t>
            </a:r>
            <a:r>
              <a:rPr lang="en-US" sz="2800" dirty="0">
                <a:noFill/>
                <a:cs typeface="Times New Roman" panose="02020603050405020304" pitchFamily="18" charset="0"/>
              </a:rPr>
              <a:t>(+)</a:t>
            </a:r>
            <a:r>
              <a:rPr lang="en-US" altLang="en-US" sz="2800" dirty="0">
                <a:noFill/>
                <a:latin typeface="Palatino Linotype" panose="02040502050505030304" pitchFamily="18" charset="0"/>
              </a:rPr>
              <a:t>:</a:t>
            </a:r>
            <a:r>
              <a:rPr lang="en-US" altLang="en-US" sz="2800" dirty="0">
                <a:solidFill>
                  <a:schemeClr val="bg1"/>
                </a:solidFill>
                <a:latin typeface="Palatino Linotype" panose="02040502050505030304" pitchFamily="18" charset="0"/>
              </a:rPr>
              <a:t> 	</a:t>
            </a:r>
            <a:r>
              <a:rPr lang="en-US" altLang="en-US" sz="2800" dirty="0" err="1">
                <a:solidFill>
                  <a:schemeClr val="bg1"/>
                </a:solidFill>
                <a:latin typeface="Palatino Linotype" panose="02040502050505030304" pitchFamily="18" charset="0"/>
              </a:rPr>
              <a:t>Disappreciation</a:t>
            </a:r>
            <a:r>
              <a:rPr lang="en-US" altLang="en-US" sz="2800" dirty="0">
                <a:solidFill>
                  <a:schemeClr val="bg1"/>
                </a:solidFill>
                <a:latin typeface="Palatino Linotype" panose="02040502050505030304" pitchFamily="18" charset="0"/>
              </a:rPr>
              <a:t> of beautiful/good</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None/>
              <a:tabLst>
                <a:tab pos="1463040" algn="l"/>
                <a:tab pos="1920240" algn="l"/>
                <a:tab pos="2377440" algn="l"/>
              </a:tabLst>
            </a:pPr>
            <a:r>
              <a:rPr lang="en-US" altLang="en-US" sz="2800" dirty="0">
                <a:noFill/>
                <a:latin typeface="Palatino Linotype" panose="02040502050505030304" pitchFamily="18" charset="0"/>
              </a:rPr>
              <a:t>    </a:t>
            </a:r>
            <a:r>
              <a:rPr lang="en-US" altLang="en-US" sz="2800" dirty="0">
                <a:noFill/>
                <a:latin typeface="Wingdings" panose="05000000000000000000" pitchFamily="2" charset="2"/>
              </a:rPr>
              <a:t>L</a:t>
            </a:r>
            <a:r>
              <a:rPr lang="en-US" altLang="en-US" sz="2800" dirty="0">
                <a:noFill/>
                <a:latin typeface="Palatino Linotype" panose="02040502050505030304" pitchFamily="18" charset="0"/>
              </a:rPr>
              <a:t> </a:t>
            </a:r>
            <a:r>
              <a:rPr lang="en-US" sz="2800" dirty="0">
                <a:noFill/>
                <a:cs typeface="Times New Roman" panose="02020603050405020304" pitchFamily="18" charset="0"/>
              </a:rPr>
              <a:t>(–)</a:t>
            </a:r>
            <a:r>
              <a:rPr lang="en-US" altLang="en-US" sz="2800" dirty="0">
                <a:noFill/>
                <a:latin typeface="Palatino Linotype" panose="02040502050505030304" pitchFamily="18" charset="0"/>
              </a:rPr>
              <a:t>:</a:t>
            </a:r>
            <a:r>
              <a:rPr lang="en-US" altLang="en-US" sz="2800" dirty="0">
                <a:solidFill>
                  <a:schemeClr val="bg1"/>
                </a:solidFill>
                <a:latin typeface="Palatino Linotype" panose="02040502050505030304" pitchFamily="18" charset="0"/>
              </a:rPr>
              <a:t> 	</a:t>
            </a:r>
            <a:r>
              <a:rPr lang="en-US" altLang="en-US" sz="2800" dirty="0" err="1">
                <a:solidFill>
                  <a:schemeClr val="bg1"/>
                </a:solidFill>
                <a:latin typeface="Palatino Linotype" panose="02040502050505030304" pitchFamily="18" charset="0"/>
              </a:rPr>
              <a:t>Disappreciation</a:t>
            </a:r>
            <a:r>
              <a:rPr lang="en-US" altLang="en-US" sz="2800" dirty="0">
                <a:solidFill>
                  <a:schemeClr val="bg1"/>
                </a:solidFill>
                <a:latin typeface="Palatino Linotype" panose="02040502050505030304" pitchFamily="18" charset="0"/>
              </a:rPr>
              <a:t> of ugly/evil</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83058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83058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8"/>
            <a:ext cx="83058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3">
            <a:extLst>
              <a:ext uri="{FF2B5EF4-FFF2-40B4-BE49-F238E27FC236}">
                <a16:creationId xmlns:a16="http://schemas.microsoft.com/office/drawing/2014/main" id="{33F07730-75E7-467D-A76A-A1A13ACEAE7F}"/>
              </a:ext>
            </a:extLst>
          </p:cNvPr>
          <p:cNvSpPr txBox="1">
            <a:spLocks noChangeArrowheads="1"/>
          </p:cNvSpPr>
          <p:nvPr/>
        </p:nvSpPr>
        <p:spPr bwMode="auto">
          <a:xfrm>
            <a:off x="457200" y="1143000"/>
            <a:ext cx="5181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Tree>
    <p:extLst>
      <p:ext uri="{BB962C8B-B14F-4D97-AF65-F5344CB8AC3E}">
        <p14:creationId xmlns:p14="http://schemas.microsoft.com/office/powerpoint/2010/main" val="1440152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362200" y="1066800"/>
            <a:ext cx="6781800" cy="5465022"/>
          </a:xfrm>
          <a:prstGeom prst="rect">
            <a:avLst/>
          </a:prstGeom>
          <a:noFill/>
        </p:spPr>
        <p:txBody>
          <a:bodyPr wrap="square" rtlCol="0">
            <a:spAutoFit/>
          </a:bodyPr>
          <a:lstStyle/>
          <a:p>
            <a:pPr marL="0" lvl="1">
              <a:lnSpc>
                <a:spcPct val="83000"/>
              </a:lnSpc>
            </a:pPr>
            <a:r>
              <a:rPr lang="en-US" sz="2500" dirty="0">
                <a:solidFill>
                  <a:schemeClr val="bg1"/>
                </a:solidFill>
                <a:latin typeface="Palatino Linotype" panose="02040502050505030304" pitchFamily="18" charset="0"/>
              </a:rPr>
              <a:t>Appreciation of something beautiful:</a:t>
            </a:r>
          </a:p>
          <a:p>
            <a:pPr marL="800100" lvl="2" indent="-342900">
              <a:lnSpc>
                <a:spcPct val="83000"/>
              </a:lnSpc>
              <a:spcBef>
                <a:spcPts val="730"/>
              </a:spcBef>
              <a:buFont typeface="Arial" panose="020B0604020202020204" pitchFamily="34" charset="0"/>
              <a:buChar char="•"/>
            </a:pPr>
            <a:r>
              <a:rPr lang="en-US" sz="2300" i="1" dirty="0">
                <a:solidFill>
                  <a:schemeClr val="bg1"/>
                </a:solidFill>
                <a:latin typeface="Palatino Linotype" panose="02040502050505030304" pitchFamily="18" charset="0"/>
              </a:rPr>
              <a:t>Emotion:</a:t>
            </a:r>
            <a:r>
              <a:rPr lang="en-US" sz="2300" dirty="0">
                <a:solidFill>
                  <a:schemeClr val="bg1"/>
                </a:solidFill>
                <a:latin typeface="Palatino Linotype" panose="02040502050505030304" pitchFamily="18" charset="0"/>
              </a:rPr>
              <a:t> appreciation/love/enjoyment</a:t>
            </a:r>
          </a:p>
          <a:p>
            <a:pPr marL="1257300" lvl="3" indent="-342900">
              <a:lnSpc>
                <a:spcPct val="83000"/>
              </a:lnSpc>
              <a:spcBef>
                <a:spcPts val="730"/>
              </a:spcBef>
              <a:buFont typeface="Arial" panose="020B0604020202020204" pitchFamily="34" charset="0"/>
              <a:buChar char="•"/>
            </a:pPr>
            <a:r>
              <a:rPr lang="en-US" sz="2000" dirty="0">
                <a:solidFill>
                  <a:schemeClr val="bg1"/>
                </a:solidFill>
                <a:latin typeface="Palatino Linotype" panose="02040502050505030304" pitchFamily="18" charset="0"/>
              </a:rPr>
              <a:t>Many different emotions, many different kinds of beauty.</a:t>
            </a:r>
          </a:p>
          <a:p>
            <a:pPr marL="1257300" lvl="3" indent="-342900">
              <a:lnSpc>
                <a:spcPct val="83000"/>
              </a:lnSpc>
              <a:spcBef>
                <a:spcPts val="730"/>
              </a:spcBef>
              <a:buFont typeface="Arial" panose="020B0604020202020204" pitchFamily="34" charset="0"/>
              <a:buChar char="•"/>
            </a:pPr>
            <a:r>
              <a:rPr lang="en-US" sz="2000" dirty="0">
                <a:solidFill>
                  <a:schemeClr val="bg1"/>
                </a:solidFill>
                <a:latin typeface="Palatino Linotype" panose="02040502050505030304" pitchFamily="18" charset="0"/>
              </a:rPr>
              <a:t>Little to no value in this alone.</a:t>
            </a: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Cognition:</a:t>
            </a:r>
            <a:r>
              <a:rPr lang="en-US" sz="2300" dirty="0">
                <a:solidFill>
                  <a:schemeClr val="bg1"/>
                </a:solidFill>
                <a:latin typeface="Palatino Linotype" panose="02040502050505030304" pitchFamily="18" charset="0"/>
              </a:rPr>
              <a:t> consciousness, awareness</a:t>
            </a:r>
          </a:p>
          <a:p>
            <a:pPr marL="1257300" lvl="3" indent="-342900">
              <a:lnSpc>
                <a:spcPct val="83000"/>
              </a:lnSpc>
              <a:spcBef>
                <a:spcPts val="730"/>
              </a:spcBef>
              <a:buFont typeface="Arial" panose="020B0604020202020204" pitchFamily="34" charset="0"/>
              <a:buChar char="•"/>
            </a:pPr>
            <a:r>
              <a:rPr lang="en-US" sz="2000" dirty="0">
                <a:solidFill>
                  <a:schemeClr val="bg1"/>
                </a:solidFill>
                <a:latin typeface="Palatino Linotype" panose="02040502050505030304" pitchFamily="18" charset="0"/>
              </a:rPr>
              <a:t>Awareness of the beautiful object, as well as of its beautiful qualities.</a:t>
            </a:r>
          </a:p>
          <a:p>
            <a:pPr marL="1257300" lvl="3" indent="-342900">
              <a:lnSpc>
                <a:spcPct val="83000"/>
              </a:lnSpc>
              <a:spcBef>
                <a:spcPts val="730"/>
              </a:spcBef>
              <a:buFont typeface="Arial" panose="020B0604020202020204" pitchFamily="34" charset="0"/>
              <a:buChar char="•"/>
            </a:pPr>
            <a:r>
              <a:rPr lang="en-US" sz="2000" dirty="0">
                <a:solidFill>
                  <a:schemeClr val="bg1"/>
                </a:solidFill>
                <a:latin typeface="Palatino Linotype" panose="02040502050505030304" pitchFamily="18" charset="0"/>
              </a:rPr>
              <a:t>Again, little to no value in this alone.</a:t>
            </a: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Epistemic:</a:t>
            </a:r>
            <a:r>
              <a:rPr lang="en-US" sz="2300" dirty="0">
                <a:solidFill>
                  <a:schemeClr val="bg1"/>
                </a:solidFill>
                <a:latin typeface="Palatino Linotype" panose="02040502050505030304" pitchFamily="18" charset="0"/>
              </a:rPr>
              <a:t> true/false belief/nonbelief</a:t>
            </a:r>
          </a:p>
          <a:p>
            <a:pPr marL="1257300" lvl="3" indent="-342900">
              <a:lnSpc>
                <a:spcPct val="83000"/>
              </a:lnSpc>
              <a:spcBef>
                <a:spcPts val="730"/>
              </a:spcBef>
              <a:buFont typeface="Arial" panose="020B0604020202020204" pitchFamily="34" charset="0"/>
              <a:buChar char="•"/>
            </a:pPr>
            <a:r>
              <a:rPr lang="en-US" sz="2000" dirty="0">
                <a:solidFill>
                  <a:schemeClr val="bg1"/>
                </a:solidFill>
                <a:latin typeface="Palatino Linotype" panose="02040502050505030304" pitchFamily="18" charset="0"/>
              </a:rPr>
              <a:t>So far, we have an appreciation of something beautiful without any </a:t>
            </a:r>
            <a:r>
              <a:rPr lang="en-US" sz="2000" i="1" dirty="0">
                <a:solidFill>
                  <a:schemeClr val="bg1"/>
                </a:solidFill>
                <a:latin typeface="Palatino Linotype" panose="02040502050505030304" pitchFamily="18" charset="0"/>
              </a:rPr>
              <a:t>belief </a:t>
            </a:r>
            <a:r>
              <a:rPr lang="en-US" sz="2000" dirty="0">
                <a:solidFill>
                  <a:schemeClr val="bg1"/>
                </a:solidFill>
                <a:latin typeface="Palatino Linotype" panose="02040502050505030304" pitchFamily="18" charset="0"/>
              </a:rPr>
              <a:t>in its </a:t>
            </a:r>
            <a:r>
              <a:rPr lang="en-US" sz="2000" i="1" dirty="0">
                <a:solidFill>
                  <a:schemeClr val="bg1"/>
                </a:solidFill>
                <a:latin typeface="Palatino Linotype" panose="02040502050505030304" pitchFamily="18" charset="0"/>
              </a:rPr>
              <a:t>reality</a:t>
            </a:r>
            <a:r>
              <a:rPr lang="en-US" sz="2000" dirty="0">
                <a:solidFill>
                  <a:schemeClr val="bg1"/>
                </a:solidFill>
                <a:latin typeface="Palatino Linotype" panose="02040502050505030304" pitchFamily="18" charset="0"/>
              </a:rPr>
              <a:t>—purely imaginative appreciation.</a:t>
            </a:r>
          </a:p>
          <a:p>
            <a:pPr marL="1257300" lvl="3" indent="-342900">
              <a:lnSpc>
                <a:spcPct val="83000"/>
              </a:lnSpc>
              <a:spcBef>
                <a:spcPts val="730"/>
              </a:spcBef>
              <a:buFont typeface="Arial" panose="020B0604020202020204" pitchFamily="34" charset="0"/>
              <a:buChar char="•"/>
            </a:pPr>
            <a:r>
              <a:rPr lang="en-US" sz="2000" dirty="0">
                <a:solidFill>
                  <a:schemeClr val="bg1"/>
                </a:solidFill>
                <a:latin typeface="Palatino Linotype" panose="02040502050505030304" pitchFamily="18" charset="0"/>
              </a:rPr>
              <a:t>This complex whole has great intrinsic value.</a:t>
            </a:r>
          </a:p>
          <a:p>
            <a:pPr marL="1257300" lvl="3" indent="-342900">
              <a:lnSpc>
                <a:spcPct val="83000"/>
              </a:lnSpc>
              <a:spcBef>
                <a:spcPts val="730"/>
              </a:spcBef>
              <a:buFont typeface="Arial" panose="020B0604020202020204" pitchFamily="34" charset="0"/>
              <a:buChar char="•"/>
            </a:pPr>
            <a:r>
              <a:rPr lang="en-US" sz="2000" dirty="0">
                <a:solidFill>
                  <a:schemeClr val="bg1"/>
                </a:solidFill>
                <a:latin typeface="Palatino Linotype" panose="02040502050505030304" pitchFamily="18" charset="0"/>
              </a:rPr>
              <a:t>But adding a true or false belief greatly increases/decreases its intrinsic value.</a:t>
            </a:r>
          </a:p>
        </p:txBody>
      </p:sp>
    </p:spTree>
    <p:extLst>
      <p:ext uri="{BB962C8B-B14F-4D97-AF65-F5344CB8AC3E}">
        <p14:creationId xmlns:p14="http://schemas.microsoft.com/office/powerpoint/2010/main" val="25145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362200" y="1066800"/>
            <a:ext cx="6781800" cy="4787144"/>
          </a:xfrm>
          <a:prstGeom prst="rect">
            <a:avLst/>
          </a:prstGeom>
          <a:noFill/>
        </p:spPr>
        <p:txBody>
          <a:bodyPr wrap="square" rtlCol="0">
            <a:spAutoFit/>
          </a:bodyPr>
          <a:lstStyle/>
          <a:p>
            <a:pPr marL="0" lvl="1">
              <a:lnSpc>
                <a:spcPct val="83000"/>
              </a:lnSpc>
            </a:pPr>
            <a:r>
              <a:rPr lang="en-US" sz="2500" dirty="0">
                <a:solidFill>
                  <a:schemeClr val="bg1"/>
                </a:solidFill>
                <a:latin typeface="Palatino Linotype" panose="02040502050505030304" pitchFamily="18" charset="0"/>
              </a:rPr>
              <a:t>Epistemic factors in aesthetic enjoyment (AE):</a:t>
            </a:r>
          </a:p>
          <a:p>
            <a:pPr marL="800100" lvl="2" indent="-342900">
              <a:lnSpc>
                <a:spcPct val="83000"/>
              </a:lnSpc>
              <a:spcBef>
                <a:spcPts val="730"/>
              </a:spcBef>
              <a:buFont typeface="Arial" panose="020B0604020202020204" pitchFamily="34" charset="0"/>
              <a:buChar char="•"/>
            </a:pPr>
            <a:r>
              <a:rPr lang="en-US" sz="2300" dirty="0">
                <a:solidFill>
                  <a:schemeClr val="bg1"/>
                </a:solidFill>
                <a:latin typeface="Palatino Linotype" panose="02040502050505030304" pitchFamily="18" charset="0"/>
              </a:rPr>
              <a:t>True beliefs add value:</a:t>
            </a:r>
          </a:p>
          <a:p>
            <a:pPr marL="1257300" lvl="3" indent="-342900">
              <a:lnSpc>
                <a:spcPct val="83000"/>
              </a:lnSpc>
              <a:spcBef>
                <a:spcPts val="730"/>
              </a:spcBef>
              <a:buFont typeface="Arial" panose="020B0604020202020204" pitchFamily="34" charset="0"/>
              <a:buChar char="•"/>
            </a:pPr>
            <a:r>
              <a:rPr lang="en-US" sz="2000" dirty="0">
                <a:solidFill>
                  <a:schemeClr val="bg1"/>
                </a:solidFill>
                <a:latin typeface="Palatino Linotype" panose="02040502050505030304" pitchFamily="18" charset="0"/>
              </a:rPr>
              <a:t>Imaginative AE of a </a:t>
            </a:r>
            <a:r>
              <a:rPr lang="en-US" sz="2000" i="1" dirty="0">
                <a:solidFill>
                  <a:schemeClr val="bg1"/>
                </a:solidFill>
                <a:latin typeface="Palatino Linotype" panose="02040502050505030304" pitchFamily="18" charset="0"/>
              </a:rPr>
              <a:t>painted landscape  </a:t>
            </a:r>
            <a:r>
              <a:rPr lang="en-US" sz="2000" dirty="0">
                <a:solidFill>
                  <a:schemeClr val="bg1"/>
                </a:solidFill>
                <a:latin typeface="Palatino Linotype" panose="02040502050505030304" pitchFamily="18" charset="0"/>
              </a:rPr>
              <a:t>&lt;           AE of a </a:t>
            </a:r>
            <a:r>
              <a:rPr lang="en-US" sz="2000" i="1" dirty="0">
                <a:solidFill>
                  <a:schemeClr val="bg1"/>
                </a:solidFill>
                <a:latin typeface="Palatino Linotype" panose="02040502050505030304" pitchFamily="18" charset="0"/>
              </a:rPr>
              <a:t>real landscape in nature </a:t>
            </a:r>
            <a:r>
              <a:rPr lang="en-US" sz="2000" dirty="0">
                <a:solidFill>
                  <a:schemeClr val="bg1"/>
                </a:solidFill>
                <a:latin typeface="Palatino Linotype" panose="02040502050505030304" pitchFamily="18" charset="0"/>
              </a:rPr>
              <a:t>with a true belief in its reality.</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False beliefs subtract value:</a:t>
            </a:r>
          </a:p>
          <a:p>
            <a:pPr marL="1257300" lvl="3" indent="-342900">
              <a:lnSpc>
                <a:spcPct val="83000"/>
              </a:lnSpc>
              <a:spcBef>
                <a:spcPts val="730"/>
              </a:spcBef>
              <a:buFont typeface="Arial" panose="020B0604020202020204" pitchFamily="34" charset="0"/>
              <a:buChar char="•"/>
            </a:pPr>
            <a:r>
              <a:rPr lang="en-US" sz="2000" dirty="0">
                <a:solidFill>
                  <a:schemeClr val="bg1"/>
                </a:solidFill>
                <a:latin typeface="Palatino Linotype" panose="02040502050505030304" pitchFamily="18" charset="0"/>
              </a:rPr>
              <a:t>Poetic AE of the Kingdom of Heaven  &lt;  Devout AE of the Kingdom of Heaven with a false belief in its reality.</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This can even overcome inferior beauty:</a:t>
            </a:r>
          </a:p>
          <a:p>
            <a:pPr marL="1257300" lvl="3" indent="-342900">
              <a:lnSpc>
                <a:spcPct val="83000"/>
              </a:lnSpc>
              <a:spcBef>
                <a:spcPts val="730"/>
              </a:spcBef>
              <a:buFont typeface="Arial" panose="020B0604020202020204" pitchFamily="34" charset="0"/>
              <a:buChar char="•"/>
            </a:pPr>
            <a:r>
              <a:rPr lang="en-US" sz="2000" dirty="0">
                <a:solidFill>
                  <a:schemeClr val="bg1"/>
                </a:solidFill>
                <a:latin typeface="Palatino Linotype" panose="02040502050505030304" pitchFamily="18" charset="0"/>
              </a:rPr>
              <a:t>The real landscape AE can beat the painted landscape AE </a:t>
            </a:r>
            <a:r>
              <a:rPr lang="en-US" sz="2000" i="1" dirty="0">
                <a:solidFill>
                  <a:schemeClr val="bg1"/>
                </a:solidFill>
                <a:latin typeface="Palatino Linotype" panose="02040502050505030304" pitchFamily="18" charset="0"/>
              </a:rPr>
              <a:t>even if the former is not as beautiful</a:t>
            </a:r>
            <a:r>
              <a:rPr lang="en-US" sz="2000" dirty="0">
                <a:solidFill>
                  <a:schemeClr val="bg1"/>
                </a:solidFill>
                <a:latin typeface="Palatino Linotype" panose="02040502050505030304" pitchFamily="18" charset="0"/>
              </a:rPr>
              <a:t>.</a:t>
            </a:r>
          </a:p>
          <a:p>
            <a:pPr marL="1257300" lvl="3" indent="-342900">
              <a:lnSpc>
                <a:spcPct val="83000"/>
              </a:lnSpc>
              <a:spcBef>
                <a:spcPts val="730"/>
              </a:spcBef>
              <a:buFont typeface="Arial" panose="020B0604020202020204" pitchFamily="34" charset="0"/>
              <a:buChar char="•"/>
            </a:pPr>
            <a:r>
              <a:rPr lang="en-US" sz="2000" i="1" dirty="0">
                <a:solidFill>
                  <a:schemeClr val="bg1"/>
                </a:solidFill>
                <a:latin typeface="Palatino Linotype" panose="02040502050505030304" pitchFamily="18" charset="0"/>
              </a:rPr>
              <a:t>Cf</a:t>
            </a:r>
            <a:r>
              <a:rPr lang="en-US" sz="2000" dirty="0">
                <a:solidFill>
                  <a:schemeClr val="bg1"/>
                </a:solidFill>
                <a:latin typeface="Palatino Linotype" panose="02040502050505030304" pitchFamily="18" charset="0"/>
              </a:rPr>
              <a:t>. Assuming atheism, love of a real person can beat love of God </a:t>
            </a:r>
            <a:r>
              <a:rPr lang="en-US" sz="2000" i="1" dirty="0">
                <a:solidFill>
                  <a:schemeClr val="bg1"/>
                </a:solidFill>
                <a:latin typeface="Palatino Linotype" panose="02040502050505030304" pitchFamily="18" charset="0"/>
              </a:rPr>
              <a:t>even if the former is not as perfect an object of love</a:t>
            </a:r>
            <a:r>
              <a:rPr lang="en-US" sz="2000" dirty="0">
                <a:solidFill>
                  <a:schemeClr val="bg1"/>
                </a:solidFill>
                <a:latin typeface="Palatino Linotype" panose="02040502050505030304" pitchFamily="18" charset="0"/>
              </a:rPr>
              <a:t>.</a:t>
            </a:r>
          </a:p>
        </p:txBody>
      </p:sp>
    </p:spTree>
    <p:extLst>
      <p:ext uri="{BB962C8B-B14F-4D97-AF65-F5344CB8AC3E}">
        <p14:creationId xmlns:p14="http://schemas.microsoft.com/office/powerpoint/2010/main" val="3484958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362200" y="1066800"/>
            <a:ext cx="6781800" cy="5374100"/>
          </a:xfrm>
          <a:prstGeom prst="rect">
            <a:avLst/>
          </a:prstGeom>
          <a:noFill/>
        </p:spPr>
        <p:txBody>
          <a:bodyPr wrap="square" rtlCol="0">
            <a:spAutoFit/>
          </a:bodyPr>
          <a:lstStyle/>
          <a:p>
            <a:pPr marL="0" lvl="1">
              <a:lnSpc>
                <a:spcPct val="83000"/>
              </a:lnSpc>
            </a:pPr>
            <a:r>
              <a:rPr lang="en-US" sz="2500" dirty="0">
                <a:solidFill>
                  <a:schemeClr val="bg1"/>
                </a:solidFill>
                <a:latin typeface="Palatino Linotype" panose="02040502050505030304" pitchFamily="18" charset="0"/>
              </a:rPr>
              <a:t>Epistemic factors in aesthetic enjoyment (AE):</a:t>
            </a:r>
          </a:p>
          <a:p>
            <a:pPr marL="800100" lvl="2" indent="-342900">
              <a:lnSpc>
                <a:spcPct val="83000"/>
              </a:lnSpc>
              <a:spcBef>
                <a:spcPts val="730"/>
              </a:spcBef>
              <a:buFont typeface="Arial" panose="020B0604020202020204" pitchFamily="34" charset="0"/>
              <a:buChar char="•"/>
            </a:pPr>
            <a:r>
              <a:rPr lang="en-US" sz="2300" dirty="0">
                <a:solidFill>
                  <a:schemeClr val="bg1"/>
                </a:solidFill>
                <a:latin typeface="Palatino Linotype" panose="02040502050505030304" pitchFamily="18" charset="0"/>
              </a:rPr>
              <a:t>Not due to practical consequences:</a:t>
            </a:r>
          </a:p>
          <a:p>
            <a:pPr marL="1257300" lvl="3" indent="-342900">
              <a:lnSpc>
                <a:spcPct val="83000"/>
              </a:lnSpc>
              <a:spcBef>
                <a:spcPts val="730"/>
              </a:spcBef>
              <a:buFont typeface="Arial" panose="020B0604020202020204" pitchFamily="34" charset="0"/>
              <a:buChar char="•"/>
            </a:pPr>
            <a:r>
              <a:rPr lang="en-US" sz="2000" dirty="0">
                <a:solidFill>
                  <a:schemeClr val="bg1"/>
                </a:solidFill>
                <a:latin typeface="Palatino Linotype" panose="02040502050505030304" pitchFamily="18" charset="0"/>
              </a:rPr>
              <a:t>Admittedly, acting on false beliefs can lead to disappointment and less useful behavior; and real objects are more permanent than imagined objects.</a:t>
            </a:r>
          </a:p>
          <a:p>
            <a:pPr marL="1257300" lvl="3" indent="-342900">
              <a:lnSpc>
                <a:spcPct val="83000"/>
              </a:lnSpc>
              <a:spcBef>
                <a:spcPts val="730"/>
              </a:spcBef>
              <a:buFont typeface="Arial" panose="020B0604020202020204" pitchFamily="34" charset="0"/>
              <a:buChar char="•"/>
            </a:pPr>
            <a:r>
              <a:rPr lang="en-US" sz="2000" dirty="0">
                <a:solidFill>
                  <a:schemeClr val="bg1"/>
                </a:solidFill>
                <a:latin typeface="Palatino Linotype" panose="02040502050505030304" pitchFamily="18" charset="0"/>
              </a:rPr>
              <a:t>But, leaving aside the practical, someone’s eternal AE-contemplation of </a:t>
            </a:r>
            <a:r>
              <a:rPr lang="en-US" sz="2000" i="1" dirty="0">
                <a:solidFill>
                  <a:schemeClr val="bg1"/>
                </a:solidFill>
                <a:latin typeface="Palatino Linotype" panose="02040502050505030304" pitchFamily="18" charset="0"/>
              </a:rPr>
              <a:t>a beautiful permanent illusion</a:t>
            </a:r>
            <a:r>
              <a:rPr lang="en-US" sz="2000" dirty="0">
                <a:solidFill>
                  <a:schemeClr val="bg1"/>
                </a:solidFill>
                <a:latin typeface="Palatino Linotype" panose="02040502050505030304" pitchFamily="18" charset="0"/>
              </a:rPr>
              <a:t> would be better if the beautiful objects were real and believed to be real—even if there were nothing else in the universe.</a:t>
            </a:r>
          </a:p>
          <a:p>
            <a:pPr marL="800100" lvl="2" indent="-342900">
              <a:lnSpc>
                <a:spcPct val="83000"/>
              </a:lnSpc>
              <a:spcBef>
                <a:spcPts val="730"/>
              </a:spcBef>
              <a:buFont typeface="Arial" panose="020B0604020202020204" pitchFamily="34" charset="0"/>
              <a:buChar char="•"/>
            </a:pPr>
            <a:r>
              <a:rPr lang="en-US" sz="2300" dirty="0">
                <a:solidFill>
                  <a:schemeClr val="bg1"/>
                </a:solidFill>
                <a:latin typeface="Palatino Linotype" panose="02040502050505030304" pitchFamily="18" charset="0"/>
              </a:rPr>
              <a:t>Not due to the object’s own value:</a:t>
            </a:r>
          </a:p>
          <a:p>
            <a:pPr marL="1257300" lvl="3" indent="-342900">
              <a:lnSpc>
                <a:spcPct val="83000"/>
              </a:lnSpc>
              <a:spcBef>
                <a:spcPts val="730"/>
              </a:spcBef>
              <a:buFont typeface="Arial" panose="020B0604020202020204" pitchFamily="34" charset="0"/>
              <a:buChar char="•"/>
            </a:pPr>
            <a:r>
              <a:rPr lang="en-US" sz="2000" dirty="0">
                <a:solidFill>
                  <a:schemeClr val="bg1"/>
                </a:solidFill>
                <a:latin typeface="Palatino Linotype" panose="02040502050505030304" pitchFamily="18" charset="0"/>
              </a:rPr>
              <a:t>Admittedly, a beautiful object has some   degree of intrinsic value.</a:t>
            </a:r>
          </a:p>
          <a:p>
            <a:pPr marL="1257300" lvl="3" indent="-342900">
              <a:lnSpc>
                <a:spcPct val="83000"/>
              </a:lnSpc>
              <a:spcBef>
                <a:spcPts val="730"/>
              </a:spcBef>
              <a:buFont typeface="Arial" panose="020B0604020202020204" pitchFamily="34" charset="0"/>
              <a:buChar char="•"/>
            </a:pPr>
            <a:r>
              <a:rPr lang="en-US" sz="2000" dirty="0">
                <a:solidFill>
                  <a:schemeClr val="bg1"/>
                </a:solidFill>
                <a:latin typeface="Palatino Linotype" panose="02040502050505030304" pitchFamily="18" charset="0"/>
              </a:rPr>
              <a:t>But an AE with true belief is better than a merely imaginative AE where the beautiful object coincidentally happens to be real.</a:t>
            </a:r>
          </a:p>
        </p:txBody>
      </p:sp>
    </p:spTree>
    <p:extLst>
      <p:ext uri="{BB962C8B-B14F-4D97-AF65-F5344CB8AC3E}">
        <p14:creationId xmlns:p14="http://schemas.microsoft.com/office/powerpoint/2010/main" val="208704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362200" y="1066800"/>
            <a:ext cx="6781800" cy="4711226"/>
          </a:xfrm>
          <a:prstGeom prst="rect">
            <a:avLst/>
          </a:prstGeom>
          <a:noFill/>
        </p:spPr>
        <p:txBody>
          <a:bodyPr wrap="square" rtlCol="0">
            <a:spAutoFit/>
          </a:bodyPr>
          <a:lstStyle/>
          <a:p>
            <a:pPr marL="0" lvl="1">
              <a:lnSpc>
                <a:spcPct val="83000"/>
              </a:lnSpc>
            </a:pPr>
            <a:r>
              <a:rPr lang="en-US" sz="2500" dirty="0">
                <a:solidFill>
                  <a:schemeClr val="bg1"/>
                </a:solidFill>
                <a:latin typeface="Palatino Linotype" panose="02040502050505030304" pitchFamily="18" charset="0"/>
              </a:rPr>
              <a:t>Appreciation of something beautiful:</a:t>
            </a:r>
          </a:p>
          <a:p>
            <a:pPr marL="800100" lvl="2" indent="-342900">
              <a:lnSpc>
                <a:spcPct val="83000"/>
              </a:lnSpc>
              <a:spcBef>
                <a:spcPts val="730"/>
              </a:spcBef>
              <a:buFont typeface="Arial" panose="020B0604020202020204" pitchFamily="34" charset="0"/>
              <a:buChar char="•"/>
            </a:pPr>
            <a:r>
              <a:rPr lang="en-US" sz="2300" i="1" dirty="0">
                <a:solidFill>
                  <a:schemeClr val="bg1"/>
                </a:solidFill>
                <a:latin typeface="Palatino Linotype" panose="02040502050505030304" pitchFamily="18" charset="0"/>
              </a:rPr>
              <a:t>Emotion:</a:t>
            </a:r>
            <a:r>
              <a:rPr lang="en-US" sz="2300" dirty="0">
                <a:solidFill>
                  <a:schemeClr val="bg1"/>
                </a:solidFill>
                <a:latin typeface="Palatino Linotype" panose="02040502050505030304" pitchFamily="18" charset="0"/>
              </a:rPr>
              <a:t> appreciation/love/enjoyment</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Cognition:</a:t>
            </a:r>
            <a:r>
              <a:rPr lang="en-US" sz="2300" dirty="0">
                <a:solidFill>
                  <a:schemeClr val="bg1"/>
                </a:solidFill>
                <a:latin typeface="Palatino Linotype" panose="02040502050505030304" pitchFamily="18" charset="0"/>
              </a:rPr>
              <a:t> consciousness, awareness</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Epistemic:</a:t>
            </a:r>
            <a:r>
              <a:rPr lang="en-US" sz="2300" dirty="0">
                <a:solidFill>
                  <a:schemeClr val="bg1"/>
                </a:solidFill>
                <a:latin typeface="Palatino Linotype" panose="02040502050505030304" pitchFamily="18" charset="0"/>
              </a:rPr>
              <a:t> true/false belief/nonbelief</a:t>
            </a:r>
          </a:p>
          <a:p>
            <a:pPr marL="1257300" lvl="3" indent="-342900">
              <a:lnSpc>
                <a:spcPct val="83000"/>
              </a:lnSpc>
              <a:spcBef>
                <a:spcPts val="730"/>
              </a:spcBef>
              <a:buFont typeface="Arial" panose="020B0604020202020204" pitchFamily="34" charset="0"/>
              <a:buChar char="•"/>
            </a:pPr>
            <a:r>
              <a:rPr lang="en-US" sz="2000" dirty="0">
                <a:solidFill>
                  <a:schemeClr val="bg1"/>
                </a:solidFill>
                <a:latin typeface="Palatino Linotype" panose="02040502050505030304" pitchFamily="18" charset="0"/>
              </a:rPr>
              <a:t>Beliefs about the object’s </a:t>
            </a:r>
            <a:r>
              <a:rPr lang="en-US" sz="2000" i="1" dirty="0">
                <a:solidFill>
                  <a:schemeClr val="bg1"/>
                </a:solidFill>
                <a:latin typeface="Palatino Linotype" panose="02040502050505030304" pitchFamily="18" charset="0"/>
              </a:rPr>
              <a:t>reality</a:t>
            </a:r>
            <a:r>
              <a:rPr lang="en-US" sz="2000" dirty="0">
                <a:solidFill>
                  <a:schemeClr val="bg1"/>
                </a:solidFill>
                <a:latin typeface="Palatino Linotype" panose="02040502050505030304" pitchFamily="18" charset="0"/>
              </a:rPr>
              <a:t>.</a:t>
            </a:r>
          </a:p>
          <a:p>
            <a:pPr marL="1257300" lvl="3" indent="-342900">
              <a:lnSpc>
                <a:spcPct val="83000"/>
              </a:lnSpc>
              <a:spcBef>
                <a:spcPts val="730"/>
              </a:spcBef>
              <a:buFont typeface="Arial" panose="020B0604020202020204" pitchFamily="34" charset="0"/>
              <a:buChar char="•"/>
            </a:pPr>
            <a:r>
              <a:rPr lang="en-US" sz="2000" dirty="0">
                <a:solidFill>
                  <a:schemeClr val="bg1"/>
                </a:solidFill>
                <a:latin typeface="Palatino Linotype" panose="02040502050505030304" pitchFamily="18" charset="0"/>
              </a:rPr>
              <a:t>Beliefs about the object’s </a:t>
            </a:r>
            <a:r>
              <a:rPr lang="en-US" sz="2000" i="1" dirty="0">
                <a:solidFill>
                  <a:schemeClr val="bg1"/>
                </a:solidFill>
                <a:latin typeface="Palatino Linotype" panose="02040502050505030304" pitchFamily="18" charset="0"/>
              </a:rPr>
              <a:t>value/beauty</a:t>
            </a:r>
            <a:r>
              <a:rPr lang="en-US" sz="2000" dirty="0">
                <a:solidFill>
                  <a:schemeClr val="bg1"/>
                </a:solidFill>
                <a:latin typeface="Palatino Linotype" panose="02040502050505030304" pitchFamily="18" charset="0"/>
              </a:rPr>
              <a:t>.</a:t>
            </a:r>
          </a:p>
          <a:p>
            <a:pPr marL="1714500" lvl="4" indent="-342900">
              <a:lnSpc>
                <a:spcPct val="83000"/>
              </a:lnSpc>
              <a:spcBef>
                <a:spcPts val="730"/>
              </a:spcBef>
              <a:buFont typeface="Arial" panose="020B0604020202020204" pitchFamily="34" charset="0"/>
              <a:buChar char="•"/>
            </a:pPr>
            <a:r>
              <a:rPr lang="en-US" sz="2000" dirty="0">
                <a:solidFill>
                  <a:schemeClr val="bg1"/>
                </a:solidFill>
                <a:latin typeface="Palatino Linotype" panose="02040502050505030304" pitchFamily="18" charset="0"/>
              </a:rPr>
              <a:t>AE of something ugly while falsely believing it beautiful is typically “a considerable positive evil”.</a:t>
            </a:r>
          </a:p>
          <a:p>
            <a:pPr marL="1257300" lvl="3" indent="-342900">
              <a:lnSpc>
                <a:spcPct val="83000"/>
              </a:lnSpc>
              <a:spcBef>
                <a:spcPts val="730"/>
              </a:spcBef>
              <a:buFont typeface="Arial" panose="020B0604020202020204" pitchFamily="34" charset="0"/>
              <a:buChar char="•"/>
            </a:pPr>
            <a:r>
              <a:rPr lang="en-US" sz="2000" dirty="0">
                <a:solidFill>
                  <a:schemeClr val="bg1"/>
                </a:solidFill>
                <a:latin typeface="Palatino Linotype" panose="02040502050505030304" pitchFamily="18" charset="0"/>
              </a:rPr>
              <a:t>Beliefs about the object’s </a:t>
            </a:r>
            <a:r>
              <a:rPr lang="en-US" sz="2000" i="1" dirty="0">
                <a:solidFill>
                  <a:schemeClr val="bg1"/>
                </a:solidFill>
                <a:latin typeface="Palatino Linotype" panose="02040502050505030304" pitchFamily="18" charset="0"/>
              </a:rPr>
              <a:t>numerical identity</a:t>
            </a:r>
            <a:r>
              <a:rPr lang="en-US" sz="2000" dirty="0">
                <a:solidFill>
                  <a:schemeClr val="bg1"/>
                </a:solidFill>
                <a:latin typeface="Palatino Linotype" panose="02040502050505030304" pitchFamily="18" charset="0"/>
              </a:rPr>
              <a:t>.</a:t>
            </a:r>
          </a:p>
          <a:p>
            <a:pPr marL="1714500" lvl="4" indent="-342900">
              <a:lnSpc>
                <a:spcPct val="83000"/>
              </a:lnSpc>
              <a:spcBef>
                <a:spcPts val="730"/>
              </a:spcBef>
              <a:buFont typeface="Arial" panose="020B0604020202020204" pitchFamily="34" charset="0"/>
              <a:buChar char="•"/>
            </a:pPr>
            <a:r>
              <a:rPr lang="en-US" sz="2000" dirty="0">
                <a:solidFill>
                  <a:schemeClr val="bg1"/>
                </a:solidFill>
                <a:latin typeface="Palatino Linotype" panose="02040502050505030304" pitchFamily="18" charset="0"/>
              </a:rPr>
              <a:t>Moore considers a case in which I love someone for qualities </a:t>
            </a:r>
            <a:r>
              <a:rPr lang="en-US" sz="2000" i="1" dirty="0">
                <a:solidFill>
                  <a:schemeClr val="bg1"/>
                </a:solidFill>
                <a:latin typeface="Palatino Linotype" panose="02040502050505030304" pitchFamily="18" charset="0"/>
              </a:rPr>
              <a:t>exactly like but not   the same as </a:t>
            </a:r>
            <a:r>
              <a:rPr lang="en-US" sz="2000" dirty="0">
                <a:solidFill>
                  <a:schemeClr val="bg1"/>
                </a:solidFill>
                <a:latin typeface="Palatino Linotype" panose="02040502050505030304" pitchFamily="18" charset="0"/>
              </a:rPr>
              <a:t>those really existing—this mistake detracts from the value.</a:t>
            </a:r>
          </a:p>
        </p:txBody>
      </p:sp>
    </p:spTree>
    <p:extLst>
      <p:ext uri="{BB962C8B-B14F-4D97-AF65-F5344CB8AC3E}">
        <p14:creationId xmlns:p14="http://schemas.microsoft.com/office/powerpoint/2010/main" val="341305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362200" y="1066800"/>
            <a:ext cx="6553200" cy="5221494"/>
          </a:xfrm>
          <a:prstGeom prst="rect">
            <a:avLst/>
          </a:prstGeom>
          <a:noFill/>
        </p:spPr>
        <p:txBody>
          <a:bodyPr wrap="square" rtlCol="0">
            <a:spAutoFit/>
          </a:bodyPr>
          <a:lstStyle/>
          <a:p>
            <a:pPr marL="0" lvl="1">
              <a:lnSpc>
                <a:spcPct val="83000"/>
              </a:lnSpc>
            </a:pPr>
            <a:r>
              <a:rPr lang="en-US" sz="2500" dirty="0">
                <a:solidFill>
                  <a:schemeClr val="bg1"/>
                </a:solidFill>
                <a:latin typeface="Palatino Linotype" panose="02040502050505030304" pitchFamily="18" charset="0"/>
              </a:rPr>
              <a:t>Appreciation of something beautiful:</a:t>
            </a:r>
          </a:p>
          <a:p>
            <a:pPr marL="800100" lvl="2" indent="-342900">
              <a:lnSpc>
                <a:spcPct val="83000"/>
              </a:lnSpc>
              <a:spcBef>
                <a:spcPts val="730"/>
              </a:spcBef>
              <a:buFont typeface="Arial" panose="020B0604020202020204" pitchFamily="34" charset="0"/>
              <a:buChar char="•"/>
            </a:pPr>
            <a:r>
              <a:rPr lang="en-US" sz="2300" i="1" dirty="0">
                <a:solidFill>
                  <a:schemeClr val="bg1"/>
                </a:solidFill>
                <a:latin typeface="Palatino Linotype" panose="02040502050505030304" pitchFamily="18" charset="0"/>
              </a:rPr>
              <a:t>Object:</a:t>
            </a:r>
            <a:r>
              <a:rPr lang="en-US" sz="2300" dirty="0">
                <a:solidFill>
                  <a:schemeClr val="bg1"/>
                </a:solidFill>
                <a:latin typeface="Palatino Linotype" panose="02040502050505030304" pitchFamily="18" charset="0"/>
              </a:rPr>
              <a:t> what makes an object beautiful?</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Recall that intrinsic value (‘good’) is Moore’s fundamental ethical concept.</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Action-oriented terms like ‘right’, ‘duty’, ‘ought’, etc. are defined in terms of intrinsic value.</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Likewise, ‘beautiful’ is defined in terms of intrinsic value:</a:t>
            </a:r>
          </a:p>
          <a:p>
            <a:pPr marL="1257300" lvl="3" indent="-342900">
              <a:lnSpc>
                <a:spcPct val="83000"/>
              </a:lnSpc>
              <a:spcBef>
                <a:spcPts val="900"/>
              </a:spcBef>
              <a:buFont typeface="Arial" panose="020B0604020202020204" pitchFamily="34" charset="0"/>
              <a:buChar char="•"/>
            </a:pPr>
            <a:r>
              <a:rPr lang="en-US" sz="2000" dirty="0">
                <a:solidFill>
                  <a:schemeClr val="bg1"/>
                </a:solidFill>
                <a:latin typeface="Palatino Linotype" panose="02040502050505030304" pitchFamily="18" charset="0"/>
              </a:rPr>
              <a:t>“I shall use the word ‘beautiful’ to denote that of which the admiring contemplation is good in itself”</a:t>
            </a:r>
          </a:p>
          <a:p>
            <a:pPr marL="1257300" lvl="3" indent="-342900">
              <a:lnSpc>
                <a:spcPct val="83000"/>
              </a:lnSpc>
              <a:spcBef>
                <a:spcPts val="900"/>
              </a:spcBef>
              <a:buFont typeface="Arial" panose="020B0604020202020204" pitchFamily="34" charset="0"/>
              <a:buChar char="•"/>
            </a:pPr>
            <a:r>
              <a:rPr lang="en-US" sz="2000" dirty="0">
                <a:solidFill>
                  <a:schemeClr val="bg1"/>
                </a:solidFill>
                <a:latin typeface="Palatino Linotype" panose="02040502050505030304" pitchFamily="18" charset="0"/>
              </a:rPr>
              <a:t>“To assert that a thing is beautiful is to assert that the cognition of it is an essential element in one of the intrinsically valuable wholes we have been discussing”</a:t>
            </a:r>
          </a:p>
        </p:txBody>
      </p:sp>
    </p:spTree>
    <p:extLst>
      <p:ext uri="{BB962C8B-B14F-4D97-AF65-F5344CB8AC3E}">
        <p14:creationId xmlns:p14="http://schemas.microsoft.com/office/powerpoint/2010/main" val="279582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362200" y="1066800"/>
            <a:ext cx="6553200" cy="5413149"/>
          </a:xfrm>
          <a:prstGeom prst="rect">
            <a:avLst/>
          </a:prstGeom>
          <a:noFill/>
        </p:spPr>
        <p:txBody>
          <a:bodyPr wrap="square" rtlCol="0">
            <a:spAutoFit/>
          </a:bodyPr>
          <a:lstStyle/>
          <a:p>
            <a:pPr marL="0" lvl="1">
              <a:lnSpc>
                <a:spcPct val="83000"/>
              </a:lnSpc>
            </a:pPr>
            <a:r>
              <a:rPr lang="en-US" sz="2500" dirty="0">
                <a:solidFill>
                  <a:schemeClr val="bg1"/>
                </a:solidFill>
                <a:latin typeface="Palatino Linotype" panose="02040502050505030304" pitchFamily="18" charset="0"/>
              </a:rPr>
              <a:t>Appreciation of something beautiful:</a:t>
            </a:r>
          </a:p>
          <a:p>
            <a:pPr marL="800100" lvl="2" indent="-342900">
              <a:lnSpc>
                <a:spcPct val="83000"/>
              </a:lnSpc>
              <a:spcBef>
                <a:spcPts val="730"/>
              </a:spcBef>
              <a:buFont typeface="Arial" panose="020B0604020202020204" pitchFamily="34" charset="0"/>
              <a:buChar char="•"/>
            </a:pPr>
            <a:r>
              <a:rPr lang="en-US" sz="2300" i="1" dirty="0">
                <a:solidFill>
                  <a:schemeClr val="bg1"/>
                </a:solidFill>
                <a:latin typeface="Palatino Linotype" panose="02040502050505030304" pitchFamily="18" charset="0"/>
              </a:rPr>
              <a:t>Object:</a:t>
            </a:r>
            <a:r>
              <a:rPr lang="en-US" sz="2300" dirty="0">
                <a:solidFill>
                  <a:schemeClr val="bg1"/>
                </a:solidFill>
                <a:latin typeface="Palatino Linotype" panose="02040502050505030304" pitchFamily="18" charset="0"/>
              </a:rPr>
              <a:t> what makes an object beautiful?</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Moore’s definition means that ‘beautiful’ might cover a lot of territory:</a:t>
            </a:r>
          </a:p>
          <a:p>
            <a:pPr marL="1257300" lvl="3" indent="-342900">
              <a:lnSpc>
                <a:spcPct val="83000"/>
              </a:lnSpc>
              <a:spcBef>
                <a:spcPts val="900"/>
              </a:spcBef>
              <a:buFont typeface="Arial" panose="020B0604020202020204" pitchFamily="34" charset="0"/>
              <a:buChar char="•"/>
            </a:pPr>
            <a:r>
              <a:rPr lang="en-US" sz="2100" dirty="0">
                <a:solidFill>
                  <a:schemeClr val="bg1"/>
                </a:solidFill>
                <a:latin typeface="Palatino Linotype" panose="02040502050505030304" pitchFamily="18" charset="0"/>
              </a:rPr>
              <a:t>Beauty in nature, in art, in the human affections, in God, …</a:t>
            </a:r>
          </a:p>
          <a:p>
            <a:pPr marL="1257300" lvl="3" indent="-342900" algn="just">
              <a:lnSpc>
                <a:spcPct val="83000"/>
              </a:lnSpc>
              <a:spcBef>
                <a:spcPts val="900"/>
              </a:spcBef>
              <a:buFont typeface="Arial" panose="020B0604020202020204" pitchFamily="34" charset="0"/>
              <a:buChar char="•"/>
            </a:pPr>
            <a:r>
              <a:rPr lang="en-US" sz="2100" dirty="0">
                <a:solidFill>
                  <a:schemeClr val="bg1"/>
                </a:solidFill>
                <a:latin typeface="Palatino Linotype" panose="02040502050505030304" pitchFamily="18" charset="0"/>
              </a:rPr>
              <a:t>“It will greatly facilitate this discussion, if I may be understood throughout to use the terms ‘beautiful’ and ‘ugly,’ not necessarily with reference to things of the kind which most naturally occur to us as instances of what is beautiful and ugly, but in </a:t>
            </a:r>
            <a:r>
              <a:rPr lang="en-US" sz="2100" dirty="0" err="1">
                <a:solidFill>
                  <a:schemeClr val="bg1"/>
                </a:solidFill>
                <a:latin typeface="Palatino Linotype" panose="02040502050505030304" pitchFamily="18" charset="0"/>
              </a:rPr>
              <a:t>accor</a:t>
            </a:r>
            <a:r>
              <a:rPr lang="en-US" sz="2100" dirty="0">
                <a:solidFill>
                  <a:schemeClr val="bg1"/>
                </a:solidFill>
                <a:latin typeface="Palatino Linotype" panose="02040502050505030304" pitchFamily="18" charset="0"/>
              </a:rPr>
              <a:t>-dance with my own proposed definition of beauty.”</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This definition also allows Moore to be a pluralist about beauty. </a:t>
            </a:r>
            <a:r>
              <a:rPr lang="en-US" sz="2300" i="1" dirty="0">
                <a:solidFill>
                  <a:schemeClr val="bg1"/>
                </a:solidFill>
                <a:latin typeface="Palatino Linotype" panose="02040502050505030304" pitchFamily="18" charset="0"/>
              </a:rPr>
              <a:t>All sorts of qualities </a:t>
            </a:r>
            <a:r>
              <a:rPr lang="en-US" sz="2300" dirty="0">
                <a:solidFill>
                  <a:schemeClr val="bg1"/>
                </a:solidFill>
                <a:latin typeface="Palatino Linotype" panose="02040502050505030304" pitchFamily="18" charset="0"/>
              </a:rPr>
              <a:t>might be relevant to an object’s beauty.</a:t>
            </a:r>
          </a:p>
        </p:txBody>
      </p:sp>
    </p:spTree>
    <p:extLst>
      <p:ext uri="{BB962C8B-B14F-4D97-AF65-F5344CB8AC3E}">
        <p14:creationId xmlns:p14="http://schemas.microsoft.com/office/powerpoint/2010/main" val="216051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362200" y="1066800"/>
            <a:ext cx="6781800" cy="4277966"/>
          </a:xfrm>
          <a:prstGeom prst="rect">
            <a:avLst/>
          </a:prstGeom>
          <a:noFill/>
        </p:spPr>
        <p:txBody>
          <a:bodyPr wrap="square" rtlCol="0">
            <a:spAutoFit/>
          </a:bodyPr>
          <a:lstStyle/>
          <a:p>
            <a:pPr marL="0" lvl="1">
              <a:lnSpc>
                <a:spcPct val="83000"/>
              </a:lnSpc>
            </a:pPr>
            <a:r>
              <a:rPr lang="en-US" sz="2500" dirty="0">
                <a:solidFill>
                  <a:schemeClr val="bg1"/>
                </a:solidFill>
                <a:latin typeface="Palatino Linotype" panose="02040502050505030304" pitchFamily="18" charset="0"/>
              </a:rPr>
              <a:t>Appreciation of something beautiful:</a:t>
            </a:r>
          </a:p>
          <a:p>
            <a:pPr marL="800100" lvl="2" indent="-342900">
              <a:lnSpc>
                <a:spcPct val="83000"/>
              </a:lnSpc>
              <a:spcBef>
                <a:spcPts val="730"/>
              </a:spcBef>
              <a:buFont typeface="Arial" panose="020B0604020202020204" pitchFamily="34" charset="0"/>
              <a:buChar char="•"/>
            </a:pPr>
            <a:r>
              <a:rPr lang="en-US" sz="2300" i="1" dirty="0">
                <a:solidFill>
                  <a:schemeClr val="bg1"/>
                </a:solidFill>
                <a:latin typeface="Palatino Linotype" panose="02040502050505030304" pitchFamily="18" charset="0"/>
              </a:rPr>
              <a:t>Emotion:</a:t>
            </a:r>
            <a:r>
              <a:rPr lang="en-US" sz="2300" dirty="0">
                <a:solidFill>
                  <a:schemeClr val="bg1"/>
                </a:solidFill>
                <a:latin typeface="Palatino Linotype" panose="02040502050505030304" pitchFamily="18" charset="0"/>
              </a:rPr>
              <a:t> appreciation/love/enjoyment</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Cognition:</a:t>
            </a:r>
            <a:r>
              <a:rPr lang="en-US" sz="2300" dirty="0">
                <a:solidFill>
                  <a:schemeClr val="bg1"/>
                </a:solidFill>
                <a:latin typeface="Palatino Linotype" panose="02040502050505030304" pitchFamily="18" charset="0"/>
              </a:rPr>
              <a:t> consciousness, awareness</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Epistemic:</a:t>
            </a:r>
            <a:r>
              <a:rPr lang="en-US" sz="2300" dirty="0">
                <a:solidFill>
                  <a:schemeClr val="bg1"/>
                </a:solidFill>
                <a:latin typeface="Palatino Linotype" panose="02040502050505030304" pitchFamily="18" charset="0"/>
              </a:rPr>
              <a:t> true/false belief/nonbelief</a:t>
            </a: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Object:</a:t>
            </a:r>
            <a:r>
              <a:rPr lang="en-US" sz="2300" dirty="0">
                <a:solidFill>
                  <a:schemeClr val="bg1"/>
                </a:solidFill>
                <a:latin typeface="Palatino Linotype" panose="02040502050505030304" pitchFamily="18" charset="0"/>
              </a:rPr>
              <a:t> definition of ‘beautiful’</a:t>
            </a:r>
          </a:p>
          <a:p>
            <a:pPr marL="800100" lvl="2" indent="-342900">
              <a:lnSpc>
                <a:spcPct val="83000"/>
              </a:lnSpc>
              <a:spcBef>
                <a:spcPts val="900"/>
              </a:spcBef>
              <a:buFont typeface="Arial" panose="020B0604020202020204" pitchFamily="34" charset="0"/>
              <a:buChar char="•"/>
            </a:pPr>
            <a:endParaRPr lang="en-US" sz="2300" dirty="0">
              <a:solidFill>
                <a:schemeClr val="bg1"/>
              </a:solidFill>
              <a:latin typeface="Palatino Linotype" panose="02040502050505030304" pitchFamily="18" charset="0"/>
            </a:endParaRPr>
          </a:p>
          <a:p>
            <a:pPr marL="0" lvl="1">
              <a:lnSpc>
                <a:spcPct val="83000"/>
              </a:lnSpc>
              <a:spcBef>
                <a:spcPts val="900"/>
              </a:spcBef>
            </a:pPr>
            <a:r>
              <a:rPr lang="en-US" sz="2500" dirty="0">
                <a:solidFill>
                  <a:schemeClr val="bg1"/>
                </a:solidFill>
                <a:latin typeface="Palatino Linotype" panose="02040502050505030304" pitchFamily="18" charset="0"/>
              </a:rPr>
              <a:t>Next step:</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When someone appreciates something beautiful, this is a great intrinsic good.</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What happens when someone appreciates </a:t>
            </a:r>
            <a:r>
              <a:rPr lang="en-US" sz="2300" i="1" dirty="0">
                <a:solidFill>
                  <a:schemeClr val="bg1"/>
                </a:solidFill>
                <a:latin typeface="Palatino Linotype" panose="02040502050505030304" pitchFamily="18" charset="0"/>
              </a:rPr>
              <a:t>them </a:t>
            </a:r>
            <a:r>
              <a:rPr lang="en-US" sz="2300" dirty="0">
                <a:solidFill>
                  <a:schemeClr val="bg1"/>
                </a:solidFill>
                <a:latin typeface="Palatino Linotype" panose="02040502050505030304" pitchFamily="18" charset="0"/>
              </a:rPr>
              <a:t>for that?</a:t>
            </a:r>
          </a:p>
        </p:txBody>
      </p:sp>
    </p:spTree>
    <p:extLst>
      <p:ext uri="{BB962C8B-B14F-4D97-AF65-F5344CB8AC3E}">
        <p14:creationId xmlns:p14="http://schemas.microsoft.com/office/powerpoint/2010/main" val="300473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286000" y="1066800"/>
            <a:ext cx="6477000" cy="4571764"/>
          </a:xfrm>
          <a:prstGeom prst="rect">
            <a:avLst/>
          </a:prstGeom>
          <a:noFill/>
        </p:spPr>
        <p:txBody>
          <a:bodyPr wrap="square" rtlCol="0">
            <a:spAutoFit/>
          </a:bodyPr>
          <a:lstStyle/>
          <a:p>
            <a:pPr marL="0" lvl="1">
              <a:lnSpc>
                <a:spcPct val="83000"/>
              </a:lnSpc>
            </a:pPr>
            <a:r>
              <a:rPr lang="en-US" sz="2500" dirty="0">
                <a:solidFill>
                  <a:schemeClr val="bg1"/>
                </a:solidFill>
                <a:latin typeface="Palatino Linotype" panose="02040502050505030304" pitchFamily="18" charset="0"/>
              </a:rPr>
              <a:t>Appreciation of someone admirable:</a:t>
            </a:r>
          </a:p>
          <a:p>
            <a:pPr marL="800100" lvl="2" indent="-342900">
              <a:lnSpc>
                <a:spcPct val="83000"/>
              </a:lnSpc>
              <a:spcBef>
                <a:spcPts val="730"/>
              </a:spcBef>
              <a:buFont typeface="Arial" panose="020B0604020202020204" pitchFamily="34" charset="0"/>
              <a:buChar char="•"/>
            </a:pPr>
            <a:r>
              <a:rPr lang="en-US" sz="2300" i="1" dirty="0">
                <a:solidFill>
                  <a:schemeClr val="bg1"/>
                </a:solidFill>
                <a:latin typeface="Palatino Linotype" panose="02040502050505030304" pitchFamily="18" charset="0"/>
              </a:rPr>
              <a:t>Emotion:</a:t>
            </a:r>
            <a:r>
              <a:rPr lang="en-US" sz="2300" dirty="0">
                <a:solidFill>
                  <a:schemeClr val="bg1"/>
                </a:solidFill>
                <a:latin typeface="Palatino Linotype" panose="02040502050505030304" pitchFamily="18" charset="0"/>
              </a:rPr>
              <a:t> appreciation/love/affection</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Cognition:</a:t>
            </a:r>
            <a:r>
              <a:rPr lang="en-US" sz="2300" dirty="0">
                <a:solidFill>
                  <a:schemeClr val="bg1"/>
                </a:solidFill>
                <a:latin typeface="Palatino Linotype" panose="02040502050505030304" pitchFamily="18" charset="0"/>
              </a:rPr>
              <a:t> consciousness, awareness</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Epistemic:</a:t>
            </a:r>
            <a:r>
              <a:rPr lang="en-US" sz="2300" dirty="0">
                <a:solidFill>
                  <a:schemeClr val="bg1"/>
                </a:solidFill>
                <a:latin typeface="Palatino Linotype" panose="02040502050505030304" pitchFamily="18" charset="0"/>
              </a:rPr>
              <a:t> true/false belief/nonbelief</a:t>
            </a: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Object:</a:t>
            </a:r>
            <a:r>
              <a:rPr lang="en-US" sz="2300" dirty="0">
                <a:solidFill>
                  <a:schemeClr val="bg1"/>
                </a:solidFill>
                <a:latin typeface="Palatino Linotype" panose="02040502050505030304" pitchFamily="18" charset="0"/>
              </a:rPr>
              <a:t> someone whose </a:t>
            </a:r>
            <a:r>
              <a:rPr lang="en-US" sz="2300" i="1" dirty="0">
                <a:solidFill>
                  <a:schemeClr val="bg1"/>
                </a:solidFill>
                <a:latin typeface="Palatino Linotype" panose="02040502050505030304" pitchFamily="18" charset="0"/>
              </a:rPr>
              <a:t>mental qualities </a:t>
            </a:r>
            <a:r>
              <a:rPr lang="en-US" sz="2300" dirty="0">
                <a:solidFill>
                  <a:schemeClr val="bg1"/>
                </a:solidFill>
                <a:latin typeface="Palatino Linotype" panose="02040502050505030304" pitchFamily="18" charset="0"/>
              </a:rPr>
              <a:t>give them a high degree of intrinsic value</a:t>
            </a:r>
          </a:p>
          <a:p>
            <a:pPr marL="800100" lvl="2" indent="-342900">
              <a:lnSpc>
                <a:spcPct val="83000"/>
              </a:lnSpc>
              <a:spcBef>
                <a:spcPts val="900"/>
              </a:spcBef>
              <a:buFont typeface="Arial" panose="020B0604020202020204" pitchFamily="34" charset="0"/>
              <a:buChar char="•"/>
            </a:pPr>
            <a:endParaRPr lang="en-US" sz="2300" dirty="0">
              <a:solidFill>
                <a:schemeClr val="bg1"/>
              </a:solidFill>
              <a:latin typeface="Palatino Linotype" panose="02040502050505030304" pitchFamily="18" charset="0"/>
            </a:endParaRPr>
          </a:p>
          <a:p>
            <a:pPr marL="0" lvl="1">
              <a:lnSpc>
                <a:spcPct val="83000"/>
              </a:lnSpc>
              <a:spcBef>
                <a:spcPts val="900"/>
              </a:spcBef>
            </a:pPr>
            <a:r>
              <a:rPr lang="en-US" sz="2500" dirty="0">
                <a:solidFill>
                  <a:schemeClr val="bg1"/>
                </a:solidFill>
                <a:latin typeface="Palatino Linotype" panose="02040502050505030304" pitchFamily="18" charset="0"/>
              </a:rPr>
              <a:t>Mental qualities:</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Someone might be admirable because they appreciate beauty.</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Or (recursively) because they appreciate someone admirable.</a:t>
            </a:r>
          </a:p>
        </p:txBody>
      </p:sp>
    </p:spTree>
    <p:extLst>
      <p:ext uri="{BB962C8B-B14F-4D97-AF65-F5344CB8AC3E}">
        <p14:creationId xmlns:p14="http://schemas.microsoft.com/office/powerpoint/2010/main" val="421838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286000" y="1066800"/>
            <a:ext cx="6400800" cy="5221879"/>
          </a:xfrm>
          <a:prstGeom prst="rect">
            <a:avLst/>
          </a:prstGeom>
          <a:noFill/>
        </p:spPr>
        <p:txBody>
          <a:bodyPr wrap="square" rtlCol="0">
            <a:spAutoFit/>
          </a:bodyPr>
          <a:lstStyle/>
          <a:p>
            <a:pPr marL="0" lvl="1">
              <a:lnSpc>
                <a:spcPct val="83000"/>
              </a:lnSpc>
            </a:pPr>
            <a:r>
              <a:rPr lang="en-US" sz="2500" dirty="0">
                <a:solidFill>
                  <a:schemeClr val="bg1"/>
                </a:solidFill>
                <a:latin typeface="Palatino Linotype" panose="02040502050505030304" pitchFamily="18" charset="0"/>
              </a:rPr>
              <a:t>Appreciation of someone admirable:</a:t>
            </a:r>
          </a:p>
          <a:p>
            <a:pPr marL="800100" lvl="2" indent="-342900">
              <a:lnSpc>
                <a:spcPct val="83000"/>
              </a:lnSpc>
              <a:spcBef>
                <a:spcPts val="730"/>
              </a:spcBef>
              <a:buFont typeface="Arial" panose="020B0604020202020204" pitchFamily="34" charset="0"/>
              <a:buChar char="•"/>
            </a:pPr>
            <a:r>
              <a:rPr lang="en-US" sz="2300" i="1" dirty="0">
                <a:solidFill>
                  <a:schemeClr val="bg1"/>
                </a:solidFill>
                <a:latin typeface="Palatino Linotype" panose="02040502050505030304" pitchFamily="18" charset="0"/>
              </a:rPr>
              <a:t>Emotion:</a:t>
            </a:r>
            <a:r>
              <a:rPr lang="en-US" sz="2300" dirty="0">
                <a:solidFill>
                  <a:schemeClr val="bg1"/>
                </a:solidFill>
                <a:latin typeface="Palatino Linotype" panose="02040502050505030304" pitchFamily="18" charset="0"/>
              </a:rPr>
              <a:t> appreciation/love/affection</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Cognition:</a:t>
            </a:r>
            <a:r>
              <a:rPr lang="en-US" sz="2300" dirty="0">
                <a:solidFill>
                  <a:schemeClr val="bg1"/>
                </a:solidFill>
                <a:latin typeface="Palatino Linotype" panose="02040502050505030304" pitchFamily="18" charset="0"/>
              </a:rPr>
              <a:t> consciousness, awareness</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Epistemic:</a:t>
            </a:r>
            <a:r>
              <a:rPr lang="en-US" sz="2300" dirty="0">
                <a:solidFill>
                  <a:schemeClr val="bg1"/>
                </a:solidFill>
                <a:latin typeface="Palatino Linotype" panose="02040502050505030304" pitchFamily="18" charset="0"/>
              </a:rPr>
              <a:t> true/false belief/nonbelief</a:t>
            </a: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Object:</a:t>
            </a:r>
            <a:r>
              <a:rPr lang="en-US" sz="2300" dirty="0">
                <a:solidFill>
                  <a:schemeClr val="bg1"/>
                </a:solidFill>
                <a:latin typeface="Palatino Linotype" panose="02040502050505030304" pitchFamily="18" charset="0"/>
              </a:rPr>
              <a:t> someone whose </a:t>
            </a:r>
            <a:r>
              <a:rPr lang="en-US" sz="2300" i="1" dirty="0">
                <a:solidFill>
                  <a:schemeClr val="bg1"/>
                </a:solidFill>
                <a:latin typeface="Palatino Linotype" panose="02040502050505030304" pitchFamily="18" charset="0"/>
              </a:rPr>
              <a:t>mental qualities </a:t>
            </a:r>
            <a:r>
              <a:rPr lang="en-US" sz="2300" dirty="0">
                <a:solidFill>
                  <a:schemeClr val="bg1"/>
                </a:solidFill>
                <a:latin typeface="Palatino Linotype" panose="02040502050505030304" pitchFamily="18" charset="0"/>
              </a:rPr>
              <a:t>give them a high degree of intrinsic value</a:t>
            </a:r>
          </a:p>
          <a:p>
            <a:pPr marL="1257300" lvl="3" indent="-342900">
              <a:lnSpc>
                <a:spcPct val="83000"/>
              </a:lnSpc>
              <a:spcBef>
                <a:spcPts val="900"/>
              </a:spcBef>
              <a:buFont typeface="Arial" panose="020B0604020202020204" pitchFamily="34" charset="0"/>
              <a:buChar char="•"/>
            </a:pPr>
            <a:r>
              <a:rPr lang="en-US" sz="2000" dirty="0">
                <a:solidFill>
                  <a:schemeClr val="bg1"/>
                </a:solidFill>
                <a:latin typeface="Palatino Linotype" panose="02040502050505030304" pitchFamily="18" charset="0"/>
              </a:rPr>
              <a:t>Great value is added when the person is also appreciated for the </a:t>
            </a:r>
            <a:r>
              <a:rPr lang="en-US" sz="2000" i="1" dirty="0">
                <a:solidFill>
                  <a:schemeClr val="bg1"/>
                </a:solidFill>
                <a:latin typeface="Palatino Linotype" panose="02040502050505030304" pitchFamily="18" charset="0"/>
              </a:rPr>
              <a:t>corporeal expression </a:t>
            </a:r>
            <a:r>
              <a:rPr lang="en-US" sz="2000" dirty="0">
                <a:solidFill>
                  <a:schemeClr val="bg1"/>
                </a:solidFill>
                <a:latin typeface="Palatino Linotype" panose="02040502050505030304" pitchFamily="18" charset="0"/>
              </a:rPr>
              <a:t>of those admirable mental qualities.</a:t>
            </a:r>
          </a:p>
          <a:p>
            <a:pPr marL="1257300" lvl="3" indent="-342900">
              <a:lnSpc>
                <a:spcPct val="83000"/>
              </a:lnSpc>
              <a:spcBef>
                <a:spcPts val="900"/>
              </a:spcBef>
              <a:buFont typeface="Arial" panose="020B0604020202020204" pitchFamily="34" charset="0"/>
              <a:buChar char="•"/>
            </a:pPr>
            <a:r>
              <a:rPr lang="en-US" sz="2000" dirty="0">
                <a:solidFill>
                  <a:schemeClr val="bg1"/>
                </a:solidFill>
                <a:latin typeface="Palatino Linotype" panose="02040502050505030304" pitchFamily="18" charset="0"/>
              </a:rPr>
              <a:t>In the most valuable cases of personal affection we know of, these </a:t>
            </a:r>
            <a:r>
              <a:rPr lang="en-US" sz="2000" i="1" dirty="0">
                <a:solidFill>
                  <a:schemeClr val="bg1"/>
                </a:solidFill>
                <a:latin typeface="Palatino Linotype" panose="02040502050505030304" pitchFamily="18" charset="0"/>
              </a:rPr>
              <a:t>material qualities</a:t>
            </a:r>
            <a:r>
              <a:rPr lang="en-US" sz="2000" dirty="0">
                <a:solidFill>
                  <a:schemeClr val="bg1"/>
                </a:solidFill>
                <a:latin typeface="Palatino Linotype" panose="02040502050505030304" pitchFamily="18" charset="0"/>
              </a:rPr>
              <a:t> (corporeal expression of </a:t>
            </a:r>
            <a:r>
              <a:rPr lang="en-US" sz="2000" i="1" dirty="0">
                <a:solidFill>
                  <a:schemeClr val="bg1"/>
                </a:solidFill>
                <a:latin typeface="Palatino Linotype" panose="02040502050505030304" pitchFamily="18" charset="0"/>
              </a:rPr>
              <a:t>mental qualities</a:t>
            </a:r>
            <a:r>
              <a:rPr lang="en-US" sz="2000" dirty="0">
                <a:solidFill>
                  <a:schemeClr val="bg1"/>
                </a:solidFill>
                <a:latin typeface="Palatino Linotype" panose="02040502050505030304" pitchFamily="18" charset="0"/>
              </a:rPr>
              <a:t>)</a:t>
            </a:r>
            <a:r>
              <a:rPr lang="en-US" sz="2000" i="1" dirty="0">
                <a:solidFill>
                  <a:schemeClr val="bg1"/>
                </a:solidFill>
                <a:latin typeface="Palatino Linotype" panose="02040502050505030304" pitchFamily="18" charset="0"/>
              </a:rPr>
              <a:t> </a:t>
            </a:r>
            <a:r>
              <a:rPr lang="en-US" sz="2000" dirty="0">
                <a:solidFill>
                  <a:schemeClr val="bg1"/>
                </a:solidFill>
                <a:latin typeface="Palatino Linotype" panose="02040502050505030304" pitchFamily="18" charset="0"/>
              </a:rPr>
              <a:t>are crucial.</a:t>
            </a:r>
          </a:p>
          <a:p>
            <a:pPr marL="1257300" lvl="3" indent="-342900">
              <a:lnSpc>
                <a:spcPct val="83000"/>
              </a:lnSpc>
              <a:spcBef>
                <a:spcPts val="900"/>
              </a:spcBef>
              <a:buFont typeface="Arial" panose="020B0604020202020204" pitchFamily="34" charset="0"/>
              <a:buChar char="•"/>
            </a:pPr>
            <a:r>
              <a:rPr lang="en-US" sz="2000" i="1" dirty="0">
                <a:solidFill>
                  <a:schemeClr val="bg1"/>
                </a:solidFill>
                <a:latin typeface="Palatino Linotype" panose="02040502050505030304" pitchFamily="18" charset="0"/>
              </a:rPr>
              <a:t>Pace</a:t>
            </a:r>
            <a:r>
              <a:rPr lang="en-US" sz="2000" dirty="0">
                <a:solidFill>
                  <a:schemeClr val="bg1"/>
                </a:solidFill>
                <a:latin typeface="Palatino Linotype" panose="02040502050505030304" pitchFamily="18" charset="0"/>
              </a:rPr>
              <a:t> idealists, to exclude material qualities entirely is to take “the superiority of the spiritual over the material” too far.</a:t>
            </a:r>
          </a:p>
        </p:txBody>
      </p:sp>
    </p:spTree>
    <p:extLst>
      <p:ext uri="{BB962C8B-B14F-4D97-AF65-F5344CB8AC3E}">
        <p14:creationId xmlns:p14="http://schemas.microsoft.com/office/powerpoint/2010/main" val="305333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4800"/>
            <a:ext cx="8229600" cy="868362"/>
          </a:xfrm>
        </p:spPr>
        <p:txBody>
          <a:bodyPr/>
          <a:lstStyle/>
          <a:p>
            <a:pPr eaLnBrk="1" hangingPunct="1"/>
            <a:r>
              <a:rPr lang="en-US" altLang="en-US" sz="3800" dirty="0">
                <a:solidFill>
                  <a:schemeClr val="bg1"/>
                </a:solidFill>
                <a:latin typeface="Palatino Linotype" panose="02040502050505030304" pitchFamily="18" charset="0"/>
              </a:rPr>
              <a:t>Moore on ‘system’</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371600"/>
            <a:ext cx="8229600" cy="4830763"/>
          </a:xfrm>
        </p:spPr>
        <p:txBody>
          <a:bodyPr/>
          <a:lstStyle/>
          <a:p>
            <a:pPr marL="0" indent="0" eaLnBrk="1" hangingPunct="1">
              <a:lnSpc>
                <a:spcPct val="90000"/>
              </a:lnSpc>
              <a:buNone/>
              <a:tabLst>
                <a:tab pos="274320" algn="l"/>
              </a:tabLst>
            </a:pPr>
            <a:r>
              <a:rPr lang="en-US" altLang="en-US" sz="2000" dirty="0">
                <a:solidFill>
                  <a:schemeClr val="bg1"/>
                </a:solidFill>
                <a:latin typeface="Bembo" pitchFamily="50" charset="0"/>
              </a:rPr>
              <a:t>	“Many of the judgments, which I have made in this chapter, will, no doubt, 	seem </a:t>
            </a:r>
            <a:r>
              <a:rPr lang="en-US" altLang="en-US" sz="2000" u="sng" dirty="0">
                <a:solidFill>
                  <a:schemeClr val="bg1"/>
                </a:solidFill>
                <a:latin typeface="Bembo" pitchFamily="50" charset="0"/>
              </a:rPr>
              <a:t>unduly arbitrary</a:t>
            </a:r>
            <a:r>
              <a:rPr lang="en-US" altLang="en-US" sz="2000" dirty="0">
                <a:solidFill>
                  <a:schemeClr val="bg1"/>
                </a:solidFill>
                <a:latin typeface="Bembo" pitchFamily="50" charset="0"/>
              </a:rPr>
              <a:t>: it must be confessed that some of the attributions of 	intrinsic value, which have seemed to me to be true, do not display that 	</a:t>
            </a:r>
            <a:r>
              <a:rPr lang="en-US" altLang="en-US" sz="2000" u="sng" dirty="0">
                <a:solidFill>
                  <a:schemeClr val="bg1"/>
                </a:solidFill>
                <a:latin typeface="Bembo" pitchFamily="50" charset="0"/>
              </a:rPr>
              <a:t>symmetry and system</a:t>
            </a:r>
            <a:r>
              <a:rPr lang="en-US" altLang="en-US" sz="2000" dirty="0">
                <a:solidFill>
                  <a:schemeClr val="bg1"/>
                </a:solidFill>
                <a:latin typeface="Bembo" pitchFamily="50" charset="0"/>
              </a:rPr>
              <a:t> which is wont to be required of philosophers.  But if 	this be urged as an objection, I may respectfully point out that it is none.  We 	have no title whatever to assume that the truth on any subject-matter will 	display such symmetry as we desire to see — or (to use the common vague 	phrase) that it will possess any particular form of ‘unity.’  </a:t>
            </a:r>
            <a:r>
              <a:rPr lang="en-US" altLang="en-US" sz="2000" u="sng" dirty="0">
                <a:solidFill>
                  <a:schemeClr val="bg1"/>
                </a:solidFill>
                <a:latin typeface="Bembo" pitchFamily="50" charset="0"/>
              </a:rPr>
              <a:t>To search for ‘unity’ </a:t>
            </a:r>
            <a:r>
              <a:rPr lang="en-US" altLang="en-US" sz="2000" dirty="0">
                <a:solidFill>
                  <a:schemeClr val="bg1"/>
                </a:solidFill>
                <a:latin typeface="Bembo" pitchFamily="50" charset="0"/>
              </a:rPr>
              <a:t>	</a:t>
            </a:r>
            <a:r>
              <a:rPr lang="en-US" altLang="en-US" sz="2000" u="sng" dirty="0">
                <a:solidFill>
                  <a:schemeClr val="bg1"/>
                </a:solidFill>
                <a:latin typeface="Bembo" pitchFamily="50" charset="0"/>
              </a:rPr>
              <a:t>and ‘system,’ at the expense of truth, is not, I take it, the proper business of </a:t>
            </a:r>
            <a:r>
              <a:rPr lang="en-US" altLang="en-US" sz="2000" dirty="0">
                <a:solidFill>
                  <a:schemeClr val="bg1"/>
                </a:solidFill>
                <a:latin typeface="Bembo" pitchFamily="50" charset="0"/>
              </a:rPr>
              <a:t>	</a:t>
            </a:r>
            <a:r>
              <a:rPr lang="en-US" altLang="en-US" sz="2000" u="sng" dirty="0">
                <a:solidFill>
                  <a:schemeClr val="bg1"/>
                </a:solidFill>
                <a:latin typeface="Bembo" pitchFamily="50" charset="0"/>
              </a:rPr>
              <a:t>philosophy, however universally it may have been the practice of </a:t>
            </a:r>
            <a:r>
              <a:rPr lang="en-US" altLang="en-US" sz="2000" u="sng" dirty="0" err="1">
                <a:solidFill>
                  <a:schemeClr val="bg1"/>
                </a:solidFill>
                <a:latin typeface="Bembo" pitchFamily="50" charset="0"/>
              </a:rPr>
              <a:t>philoso</a:t>
            </a:r>
            <a:r>
              <a:rPr lang="en-US" altLang="en-US" sz="2000" u="sng" dirty="0">
                <a:solidFill>
                  <a:schemeClr val="bg1"/>
                </a:solidFill>
                <a:latin typeface="Bembo" pitchFamily="50" charset="0"/>
              </a:rPr>
              <a:t>-</a:t>
            </a:r>
            <a:r>
              <a:rPr lang="en-US" altLang="en-US" sz="2000" dirty="0">
                <a:solidFill>
                  <a:schemeClr val="bg1"/>
                </a:solidFill>
                <a:latin typeface="Bembo" pitchFamily="50" charset="0"/>
              </a:rPr>
              <a:t>	</a:t>
            </a:r>
            <a:r>
              <a:rPr lang="en-US" altLang="en-US" sz="2000" u="sng" dirty="0" err="1">
                <a:solidFill>
                  <a:schemeClr val="bg1"/>
                </a:solidFill>
                <a:latin typeface="Bembo" pitchFamily="50" charset="0"/>
              </a:rPr>
              <a:t>phers</a:t>
            </a:r>
            <a:r>
              <a:rPr lang="en-US" altLang="en-US" sz="2000" dirty="0">
                <a:solidFill>
                  <a:schemeClr val="bg1"/>
                </a:solidFill>
                <a:latin typeface="Bembo" pitchFamily="50" charset="0"/>
              </a:rPr>
              <a:t>.  And that all truths about the Universe possess to one another all the 	various relations, which may be meant by ‘unity,’ can only be legitimately 	asserted, when we have carefully distinguished those various relations and 	discovered what those truths are.  In particular, we can have no title to assert 	that ethical truths are ‘unified’ in any particular manner, except in virtue of an 	enquiry conducted by the method which I have </a:t>
            </a:r>
            <a:r>
              <a:rPr lang="en-US" altLang="en-US" sz="2000" dirty="0" err="1">
                <a:solidFill>
                  <a:schemeClr val="bg1"/>
                </a:solidFill>
                <a:latin typeface="Bembo" pitchFamily="50" charset="0"/>
              </a:rPr>
              <a:t>endeavoured</a:t>
            </a:r>
            <a:r>
              <a:rPr lang="en-US" altLang="en-US" sz="2000" dirty="0">
                <a:solidFill>
                  <a:schemeClr val="bg1"/>
                </a:solidFill>
                <a:latin typeface="Bembo" pitchFamily="50" charset="0"/>
              </a:rPr>
              <a:t> to follow and 	to illustrate.” (Ch. 6, emphasis added)</a:t>
            </a:r>
          </a:p>
        </p:txBody>
      </p:sp>
      <p:sp>
        <p:nvSpPr>
          <p:cNvPr id="4" name="Rectangle 3">
            <a:extLst>
              <a:ext uri="{FF2B5EF4-FFF2-40B4-BE49-F238E27FC236}">
                <a16:creationId xmlns:a16="http://schemas.microsoft.com/office/drawing/2014/main" id="{C4FDEA05-3441-4C48-AFF0-CE45BA6A5581}"/>
              </a:ext>
            </a:extLst>
          </p:cNvPr>
          <p:cNvSpPr/>
          <p:nvPr/>
        </p:nvSpPr>
        <p:spPr>
          <a:xfrm>
            <a:off x="609600" y="1295400"/>
            <a:ext cx="8077200" cy="4953000"/>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1983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286000" y="1066800"/>
            <a:ext cx="6858000" cy="5415585"/>
          </a:xfrm>
          <a:prstGeom prst="rect">
            <a:avLst/>
          </a:prstGeom>
          <a:noFill/>
        </p:spPr>
        <p:txBody>
          <a:bodyPr wrap="square" rtlCol="0">
            <a:spAutoFit/>
          </a:bodyPr>
          <a:lstStyle/>
          <a:p>
            <a:pPr marL="0" lvl="1">
              <a:lnSpc>
                <a:spcPct val="83000"/>
              </a:lnSpc>
            </a:pPr>
            <a:r>
              <a:rPr lang="en-US" sz="2500" dirty="0">
                <a:solidFill>
                  <a:schemeClr val="bg1"/>
                </a:solidFill>
                <a:latin typeface="Palatino Linotype" panose="02040502050505030304" pitchFamily="18" charset="0"/>
              </a:rPr>
              <a:t>Appreciation of someone admirable:</a:t>
            </a:r>
          </a:p>
          <a:p>
            <a:pPr marL="800100" lvl="2" indent="-342900">
              <a:lnSpc>
                <a:spcPct val="83000"/>
              </a:lnSpc>
              <a:spcBef>
                <a:spcPts val="730"/>
              </a:spcBef>
              <a:buFont typeface="Arial" panose="020B0604020202020204" pitchFamily="34" charset="0"/>
              <a:buChar char="•"/>
            </a:pPr>
            <a:r>
              <a:rPr lang="en-US" sz="2300" i="1" dirty="0">
                <a:solidFill>
                  <a:schemeClr val="bg1"/>
                </a:solidFill>
                <a:latin typeface="Palatino Linotype" panose="02040502050505030304" pitchFamily="18" charset="0"/>
              </a:rPr>
              <a:t>Emotion:</a:t>
            </a:r>
            <a:r>
              <a:rPr lang="en-US" sz="2300" dirty="0">
                <a:solidFill>
                  <a:schemeClr val="bg1"/>
                </a:solidFill>
                <a:latin typeface="Palatino Linotype" panose="02040502050505030304" pitchFamily="18" charset="0"/>
              </a:rPr>
              <a:t> appreciation/love/affection</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Cognition:</a:t>
            </a:r>
            <a:r>
              <a:rPr lang="en-US" sz="2300" dirty="0">
                <a:solidFill>
                  <a:schemeClr val="bg1"/>
                </a:solidFill>
                <a:latin typeface="Palatino Linotype" panose="02040502050505030304" pitchFamily="18" charset="0"/>
              </a:rPr>
              <a:t> consciousness, awareness</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Epistemic:</a:t>
            </a:r>
            <a:r>
              <a:rPr lang="en-US" sz="2300" dirty="0">
                <a:solidFill>
                  <a:schemeClr val="bg1"/>
                </a:solidFill>
                <a:latin typeface="Palatino Linotype" panose="02040502050505030304" pitchFamily="18" charset="0"/>
              </a:rPr>
              <a:t> true/false belief/nonbelief</a:t>
            </a: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Object:</a:t>
            </a:r>
            <a:r>
              <a:rPr lang="en-US" sz="2300" dirty="0">
                <a:solidFill>
                  <a:schemeClr val="bg1"/>
                </a:solidFill>
                <a:latin typeface="Palatino Linotype" panose="02040502050505030304" pitchFamily="18" charset="0"/>
              </a:rPr>
              <a:t> someone whose </a:t>
            </a:r>
            <a:r>
              <a:rPr lang="en-US" sz="2300" i="1" dirty="0">
                <a:solidFill>
                  <a:schemeClr val="bg1"/>
                </a:solidFill>
                <a:latin typeface="Palatino Linotype" panose="02040502050505030304" pitchFamily="18" charset="0"/>
              </a:rPr>
              <a:t>mental qualities      </a:t>
            </a:r>
            <a:r>
              <a:rPr lang="en-US" sz="2300" dirty="0">
                <a:solidFill>
                  <a:schemeClr val="bg1"/>
                </a:solidFill>
                <a:latin typeface="Palatino Linotype" panose="02040502050505030304" pitchFamily="18" charset="0"/>
              </a:rPr>
              <a:t>give them a high degree of intrinsic value</a:t>
            </a:r>
          </a:p>
          <a:p>
            <a:pPr marL="1257300" lvl="3" indent="-342900">
              <a:lnSpc>
                <a:spcPct val="83000"/>
              </a:lnSpc>
              <a:spcBef>
                <a:spcPts val="900"/>
              </a:spcBef>
              <a:buFont typeface="Arial" panose="020B0604020202020204" pitchFamily="34" charset="0"/>
              <a:buChar char="•"/>
            </a:pPr>
            <a:r>
              <a:rPr lang="en-US" sz="2000" dirty="0">
                <a:solidFill>
                  <a:schemeClr val="bg1"/>
                </a:solidFill>
                <a:latin typeface="Palatino Linotype" panose="02040502050505030304" pitchFamily="18" charset="0"/>
              </a:rPr>
              <a:t>Great value is added when the person is         also appreciated for the </a:t>
            </a:r>
            <a:r>
              <a:rPr lang="en-US" sz="2000" i="1" dirty="0">
                <a:solidFill>
                  <a:schemeClr val="bg1"/>
                </a:solidFill>
                <a:latin typeface="Palatino Linotype" panose="02040502050505030304" pitchFamily="18" charset="0"/>
              </a:rPr>
              <a:t>corporeal expression        </a:t>
            </a:r>
            <a:r>
              <a:rPr lang="en-US" sz="2000" dirty="0">
                <a:solidFill>
                  <a:schemeClr val="bg1"/>
                </a:solidFill>
                <a:latin typeface="Palatino Linotype" panose="02040502050505030304" pitchFamily="18" charset="0"/>
              </a:rPr>
              <a:t>of those admirable mental qualities.</a:t>
            </a:r>
          </a:p>
          <a:p>
            <a:pPr marL="800100" lvl="2" indent="-342900">
              <a:lnSpc>
                <a:spcPct val="83000"/>
              </a:lnSpc>
              <a:spcBef>
                <a:spcPts val="900"/>
              </a:spcBef>
              <a:buFont typeface="Arial" panose="020B0604020202020204" pitchFamily="34" charset="0"/>
              <a:buChar char="•"/>
            </a:pPr>
            <a:endParaRPr lang="en-US" sz="2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Before moving on:</a:t>
            </a:r>
          </a:p>
          <a:p>
            <a:pPr marL="1257300" lvl="3" indent="-342900">
              <a:lnSpc>
                <a:spcPct val="83000"/>
              </a:lnSpc>
              <a:spcBef>
                <a:spcPts val="900"/>
              </a:spcBef>
              <a:buFont typeface="Arial" panose="020B0604020202020204" pitchFamily="34" charset="0"/>
              <a:buChar char="•"/>
            </a:pPr>
            <a:r>
              <a:rPr lang="en-US" sz="2000" dirty="0">
                <a:solidFill>
                  <a:schemeClr val="bg1"/>
                </a:solidFill>
                <a:latin typeface="Palatino Linotype" panose="02040502050505030304" pitchFamily="18" charset="0"/>
              </a:rPr>
              <a:t>All admirable mental qualities must ultimately trace back to appreciating ‘beauty’?</a:t>
            </a:r>
          </a:p>
          <a:p>
            <a:pPr marL="1257300" lvl="3" indent="-342900">
              <a:lnSpc>
                <a:spcPct val="83000"/>
              </a:lnSpc>
              <a:spcBef>
                <a:spcPts val="900"/>
              </a:spcBef>
              <a:buFont typeface="Arial" panose="020B0604020202020204" pitchFamily="34" charset="0"/>
              <a:buChar char="•"/>
            </a:pPr>
            <a:r>
              <a:rPr lang="en-US" sz="2000" dirty="0">
                <a:solidFill>
                  <a:schemeClr val="bg1"/>
                </a:solidFill>
                <a:latin typeface="Palatino Linotype" panose="02040502050505030304" pitchFamily="18" charset="0"/>
              </a:rPr>
              <a:t>No great value in loving someone who lacks admirable mental qualities?</a:t>
            </a:r>
          </a:p>
          <a:p>
            <a:pPr marL="1257300" lvl="3" indent="-342900">
              <a:lnSpc>
                <a:spcPct val="83000"/>
              </a:lnSpc>
              <a:spcBef>
                <a:spcPts val="900"/>
              </a:spcBef>
              <a:buFont typeface="Arial" panose="020B0604020202020204" pitchFamily="34" charset="0"/>
              <a:buChar char="•"/>
            </a:pPr>
            <a:r>
              <a:rPr lang="en-US" sz="2000" dirty="0">
                <a:solidFill>
                  <a:schemeClr val="bg1"/>
                </a:solidFill>
                <a:latin typeface="Palatino Linotype" panose="02040502050505030304" pitchFamily="18" charset="0"/>
              </a:rPr>
              <a:t>No added value in reciprocation?</a:t>
            </a:r>
          </a:p>
        </p:txBody>
      </p:sp>
    </p:spTree>
    <p:extLst>
      <p:ext uri="{BB962C8B-B14F-4D97-AF65-F5344CB8AC3E}">
        <p14:creationId xmlns:p14="http://schemas.microsoft.com/office/powerpoint/2010/main" val="183200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286000" y="1066800"/>
            <a:ext cx="6858000" cy="5288435"/>
          </a:xfrm>
          <a:prstGeom prst="rect">
            <a:avLst/>
          </a:prstGeom>
          <a:noFill/>
        </p:spPr>
        <p:txBody>
          <a:bodyPr wrap="square" rtlCol="0">
            <a:spAutoFit/>
          </a:bodyPr>
          <a:lstStyle/>
          <a:p>
            <a:pPr marL="0" lvl="1">
              <a:lnSpc>
                <a:spcPct val="83000"/>
              </a:lnSpc>
            </a:pPr>
            <a:r>
              <a:rPr lang="en-US" sz="2500" dirty="0">
                <a:solidFill>
                  <a:schemeClr val="bg1"/>
                </a:solidFill>
                <a:latin typeface="Palatino Linotype" panose="02040502050505030304" pitchFamily="18" charset="0"/>
              </a:rPr>
              <a:t>Evils of inappropriate emotion:</a:t>
            </a:r>
          </a:p>
          <a:p>
            <a:pPr marL="800100" lvl="2" indent="-342900">
              <a:lnSpc>
                <a:spcPct val="83000"/>
              </a:lnSpc>
              <a:spcBef>
                <a:spcPts val="730"/>
              </a:spcBef>
              <a:buFont typeface="Arial" panose="020B0604020202020204" pitchFamily="34" charset="0"/>
              <a:buChar char="•"/>
            </a:pPr>
            <a:r>
              <a:rPr lang="en-US" sz="2300" i="1" dirty="0">
                <a:solidFill>
                  <a:schemeClr val="bg1"/>
                </a:solidFill>
                <a:latin typeface="Palatino Linotype" panose="02040502050505030304" pitchFamily="18" charset="0"/>
              </a:rPr>
              <a:t>Emotion:</a:t>
            </a:r>
            <a:r>
              <a:rPr lang="en-US" sz="2300" dirty="0">
                <a:solidFill>
                  <a:schemeClr val="bg1"/>
                </a:solidFill>
                <a:latin typeface="Palatino Linotype" panose="02040502050505030304" pitchFamily="18" charset="0"/>
              </a:rPr>
              <a:t> love/hate, admiration/contempt</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Cognition:</a:t>
            </a:r>
            <a:r>
              <a:rPr lang="en-US" sz="2300" dirty="0">
                <a:solidFill>
                  <a:schemeClr val="bg1"/>
                </a:solidFill>
                <a:latin typeface="Palatino Linotype" panose="02040502050505030304" pitchFamily="18" charset="0"/>
              </a:rPr>
              <a:t> consciousness, awareness</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Epistemic:</a:t>
            </a:r>
            <a:r>
              <a:rPr lang="en-US" sz="2300" dirty="0">
                <a:solidFill>
                  <a:schemeClr val="bg1"/>
                </a:solidFill>
                <a:latin typeface="Palatino Linotype" panose="02040502050505030304" pitchFamily="18" charset="0"/>
              </a:rPr>
              <a:t> true/false belief/nonbelief</a:t>
            </a: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Object:</a:t>
            </a:r>
            <a:r>
              <a:rPr lang="en-US" sz="2300" dirty="0">
                <a:solidFill>
                  <a:schemeClr val="bg1"/>
                </a:solidFill>
                <a:latin typeface="Palatino Linotype" panose="02040502050505030304" pitchFamily="18" charset="0"/>
              </a:rPr>
              <a:t> beautiful/ugly, good/bad</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endParaRPr lang="en-US" sz="200" dirty="0">
              <a:solidFill>
                <a:schemeClr val="bg1"/>
              </a:solidFill>
              <a:latin typeface="Palatino Linotype" panose="02040502050505030304" pitchFamily="18" charset="0"/>
            </a:endParaRPr>
          </a:p>
          <a:p>
            <a:pPr marL="0" lvl="1">
              <a:lnSpc>
                <a:spcPct val="83000"/>
              </a:lnSpc>
              <a:spcBef>
                <a:spcPts val="900"/>
              </a:spcBef>
            </a:pPr>
            <a:r>
              <a:rPr lang="en-US" sz="2500" dirty="0">
                <a:solidFill>
                  <a:schemeClr val="bg1"/>
                </a:solidFill>
                <a:latin typeface="Palatino Linotype" panose="02040502050505030304" pitchFamily="18" charset="0"/>
              </a:rPr>
              <a:t>Enjoyment of what is ugly and/or bad</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e.g., the passions of lust and cruelty</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In lust, we enjoy something that is ugly and something evil in others.</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In cruelty, we enjoy others’ pain (evil) and “the bodily signs of agony” (ugly).</a:t>
            </a:r>
          </a:p>
          <a:p>
            <a:pPr marL="800100" lvl="2" indent="-342900">
              <a:lnSpc>
                <a:spcPct val="83000"/>
              </a:lnSpc>
              <a:spcBef>
                <a:spcPts val="900"/>
              </a:spcBef>
              <a:buFont typeface="Arial" panose="020B0604020202020204" pitchFamily="34" charset="0"/>
              <a:buChar char="•"/>
            </a:pPr>
            <a:endParaRPr lang="en-US" sz="100" dirty="0">
              <a:solidFill>
                <a:schemeClr val="bg1"/>
              </a:solidFill>
              <a:latin typeface="Palatino Linotype" panose="02040502050505030304" pitchFamily="18" charset="0"/>
            </a:endParaRPr>
          </a:p>
          <a:p>
            <a:pPr marL="0" lvl="1" algn="ctr">
              <a:lnSpc>
                <a:spcPct val="83000"/>
              </a:lnSpc>
              <a:spcBef>
                <a:spcPts val="900"/>
              </a:spcBef>
            </a:pPr>
            <a:r>
              <a:rPr lang="en-US" sz="2300" dirty="0">
                <a:solidFill>
                  <a:schemeClr val="bg1"/>
                </a:solidFill>
                <a:latin typeface="Palatino Linotype" panose="02040502050505030304" pitchFamily="18" charset="0"/>
              </a:rPr>
              <a:t>[Moore has yet to say anything                            about </a:t>
            </a:r>
            <a:r>
              <a:rPr lang="en-US" sz="2300" i="1" dirty="0">
                <a:solidFill>
                  <a:schemeClr val="bg1"/>
                </a:solidFill>
                <a:latin typeface="Palatino Linotype" panose="02040502050505030304" pitchFamily="18" charset="0"/>
              </a:rPr>
              <a:t>pain</a:t>
            </a:r>
            <a:r>
              <a:rPr lang="en-US" sz="2300" dirty="0">
                <a:solidFill>
                  <a:schemeClr val="bg1"/>
                </a:solidFill>
                <a:latin typeface="Palatino Linotype" panose="02040502050505030304" pitchFamily="18" charset="0"/>
              </a:rPr>
              <a:t> being an evil.]</a:t>
            </a:r>
          </a:p>
        </p:txBody>
      </p:sp>
    </p:spTree>
    <p:extLst>
      <p:ext uri="{BB962C8B-B14F-4D97-AF65-F5344CB8AC3E}">
        <p14:creationId xmlns:p14="http://schemas.microsoft.com/office/powerpoint/2010/main" val="391826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286000" y="1066800"/>
            <a:ext cx="6705600" cy="5006499"/>
          </a:xfrm>
          <a:prstGeom prst="rect">
            <a:avLst/>
          </a:prstGeom>
          <a:noFill/>
        </p:spPr>
        <p:txBody>
          <a:bodyPr wrap="square" rtlCol="0">
            <a:spAutoFit/>
          </a:bodyPr>
          <a:lstStyle/>
          <a:p>
            <a:pPr marL="0" lvl="1">
              <a:lnSpc>
                <a:spcPct val="83000"/>
              </a:lnSpc>
            </a:pPr>
            <a:r>
              <a:rPr lang="en-US" sz="2500" dirty="0">
                <a:solidFill>
                  <a:schemeClr val="bg1"/>
                </a:solidFill>
                <a:latin typeface="Palatino Linotype" panose="02040502050505030304" pitchFamily="18" charset="0"/>
              </a:rPr>
              <a:t>Evils of inappropriate emotion:</a:t>
            </a:r>
          </a:p>
          <a:p>
            <a:pPr marL="800100" lvl="2" indent="-342900">
              <a:lnSpc>
                <a:spcPct val="83000"/>
              </a:lnSpc>
              <a:spcBef>
                <a:spcPts val="730"/>
              </a:spcBef>
              <a:buFont typeface="Arial" panose="020B0604020202020204" pitchFamily="34" charset="0"/>
              <a:buChar char="•"/>
            </a:pPr>
            <a:r>
              <a:rPr lang="en-US" sz="2300" i="1" dirty="0">
                <a:solidFill>
                  <a:schemeClr val="bg1"/>
                </a:solidFill>
                <a:latin typeface="Palatino Linotype" panose="02040502050505030304" pitchFamily="18" charset="0"/>
              </a:rPr>
              <a:t>Emotion:</a:t>
            </a:r>
            <a:r>
              <a:rPr lang="en-US" sz="2300" dirty="0">
                <a:solidFill>
                  <a:schemeClr val="bg1"/>
                </a:solidFill>
                <a:latin typeface="Palatino Linotype" panose="02040502050505030304" pitchFamily="18" charset="0"/>
              </a:rPr>
              <a:t> love/hate, admiration/contempt</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Cognition:</a:t>
            </a:r>
            <a:r>
              <a:rPr lang="en-US" sz="2300" dirty="0">
                <a:solidFill>
                  <a:schemeClr val="bg1"/>
                </a:solidFill>
                <a:latin typeface="Palatino Linotype" panose="02040502050505030304" pitchFamily="18" charset="0"/>
              </a:rPr>
              <a:t> consciousness, awareness</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Epistemic:</a:t>
            </a:r>
            <a:r>
              <a:rPr lang="en-US" sz="2300" dirty="0">
                <a:solidFill>
                  <a:schemeClr val="bg1"/>
                </a:solidFill>
                <a:latin typeface="Palatino Linotype" panose="02040502050505030304" pitchFamily="18" charset="0"/>
              </a:rPr>
              <a:t> true/false belief/nonbelief</a:t>
            </a: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Object:</a:t>
            </a:r>
            <a:r>
              <a:rPr lang="en-US" sz="2300" dirty="0">
                <a:solidFill>
                  <a:schemeClr val="bg1"/>
                </a:solidFill>
                <a:latin typeface="Palatino Linotype" panose="02040502050505030304" pitchFamily="18" charset="0"/>
              </a:rPr>
              <a:t> beautiful/ugly, good/bad</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endParaRPr lang="en-US" sz="200" dirty="0">
              <a:solidFill>
                <a:schemeClr val="bg1"/>
              </a:solidFill>
              <a:latin typeface="Palatino Linotype" panose="02040502050505030304" pitchFamily="18" charset="0"/>
            </a:endParaRPr>
          </a:p>
          <a:p>
            <a:pPr marL="0" lvl="1">
              <a:lnSpc>
                <a:spcPct val="83000"/>
              </a:lnSpc>
              <a:spcBef>
                <a:spcPts val="900"/>
              </a:spcBef>
            </a:pPr>
            <a:r>
              <a:rPr lang="en-US" sz="2500" dirty="0">
                <a:solidFill>
                  <a:schemeClr val="bg1"/>
                </a:solidFill>
                <a:latin typeface="Palatino Linotype" panose="02040502050505030304" pitchFamily="18" charset="0"/>
              </a:rPr>
              <a:t>Enjoyment of what is ugly and/or bad</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With lust and cruelty, true belief regarding something’s </a:t>
            </a:r>
            <a:r>
              <a:rPr lang="en-US" sz="2300" i="1" dirty="0">
                <a:solidFill>
                  <a:schemeClr val="bg1"/>
                </a:solidFill>
                <a:latin typeface="Palatino Linotype" panose="02040502050505030304" pitchFamily="18" charset="0"/>
              </a:rPr>
              <a:t>existence</a:t>
            </a:r>
            <a:r>
              <a:rPr lang="en-US" sz="2300" dirty="0">
                <a:solidFill>
                  <a:schemeClr val="bg1"/>
                </a:solidFill>
                <a:latin typeface="Palatino Linotype" panose="02040502050505030304" pitchFamily="18" charset="0"/>
              </a:rPr>
              <a:t> makes no difference.</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Interestingly, any belief regarding </a:t>
            </a:r>
            <a:r>
              <a:rPr lang="en-US" sz="2300" i="1" dirty="0">
                <a:solidFill>
                  <a:schemeClr val="bg1"/>
                </a:solidFill>
                <a:latin typeface="Palatino Linotype" panose="02040502050505030304" pitchFamily="18" charset="0"/>
              </a:rPr>
              <a:t>value/ beauty</a:t>
            </a:r>
            <a:r>
              <a:rPr lang="en-US" sz="2300" dirty="0">
                <a:solidFill>
                  <a:schemeClr val="bg1"/>
                </a:solidFill>
                <a:latin typeface="Palatino Linotype" panose="02040502050505030304" pitchFamily="18" charset="0"/>
              </a:rPr>
              <a:t>—whether true or false—only serves to make things even worse.</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Lust and cruelty also each contain a specific emotion that makes things worse.</a:t>
            </a:r>
          </a:p>
        </p:txBody>
      </p:sp>
    </p:spTree>
    <p:extLst>
      <p:ext uri="{BB962C8B-B14F-4D97-AF65-F5344CB8AC3E}">
        <p14:creationId xmlns:p14="http://schemas.microsoft.com/office/powerpoint/2010/main" val="74197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286000" y="1066800"/>
            <a:ext cx="6858000" cy="5121915"/>
          </a:xfrm>
          <a:prstGeom prst="rect">
            <a:avLst/>
          </a:prstGeom>
          <a:noFill/>
        </p:spPr>
        <p:txBody>
          <a:bodyPr wrap="square" rtlCol="0">
            <a:spAutoFit/>
          </a:bodyPr>
          <a:lstStyle/>
          <a:p>
            <a:pPr marL="0" lvl="1">
              <a:lnSpc>
                <a:spcPct val="83000"/>
              </a:lnSpc>
            </a:pPr>
            <a:r>
              <a:rPr lang="en-US" sz="2500" dirty="0">
                <a:solidFill>
                  <a:schemeClr val="bg1"/>
                </a:solidFill>
                <a:latin typeface="Palatino Linotype" panose="02040502050505030304" pitchFamily="18" charset="0"/>
              </a:rPr>
              <a:t>Evils of inappropriate emotion:</a:t>
            </a:r>
          </a:p>
          <a:p>
            <a:pPr marL="800100" lvl="2" indent="-342900">
              <a:lnSpc>
                <a:spcPct val="83000"/>
              </a:lnSpc>
              <a:spcBef>
                <a:spcPts val="730"/>
              </a:spcBef>
              <a:buFont typeface="Arial" panose="020B0604020202020204" pitchFamily="34" charset="0"/>
              <a:buChar char="•"/>
            </a:pPr>
            <a:r>
              <a:rPr lang="en-US" sz="2300" i="1" dirty="0">
                <a:solidFill>
                  <a:schemeClr val="bg1"/>
                </a:solidFill>
                <a:latin typeface="Palatino Linotype" panose="02040502050505030304" pitchFamily="18" charset="0"/>
              </a:rPr>
              <a:t>Emotion:</a:t>
            </a:r>
            <a:r>
              <a:rPr lang="en-US" sz="2300" dirty="0">
                <a:solidFill>
                  <a:schemeClr val="bg1"/>
                </a:solidFill>
                <a:latin typeface="Palatino Linotype" panose="02040502050505030304" pitchFamily="18" charset="0"/>
              </a:rPr>
              <a:t> love/hate, admiration/contempt</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Cognition:</a:t>
            </a:r>
            <a:r>
              <a:rPr lang="en-US" sz="2300" dirty="0">
                <a:solidFill>
                  <a:schemeClr val="bg1"/>
                </a:solidFill>
                <a:latin typeface="Palatino Linotype" panose="02040502050505030304" pitchFamily="18" charset="0"/>
              </a:rPr>
              <a:t> consciousness, awareness</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Epistemic:</a:t>
            </a:r>
            <a:r>
              <a:rPr lang="en-US" sz="2300" dirty="0">
                <a:solidFill>
                  <a:schemeClr val="bg1"/>
                </a:solidFill>
                <a:latin typeface="Palatino Linotype" panose="02040502050505030304" pitchFamily="18" charset="0"/>
              </a:rPr>
              <a:t> true/false belief/nonbelief</a:t>
            </a: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Object:</a:t>
            </a:r>
            <a:r>
              <a:rPr lang="en-US" sz="2300" dirty="0">
                <a:solidFill>
                  <a:schemeClr val="bg1"/>
                </a:solidFill>
                <a:latin typeface="Palatino Linotype" panose="02040502050505030304" pitchFamily="18" charset="0"/>
              </a:rPr>
              <a:t> beautiful/ugly, good/bad</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endParaRPr lang="en-US" sz="200" dirty="0">
              <a:solidFill>
                <a:schemeClr val="bg1"/>
              </a:solidFill>
              <a:latin typeface="Palatino Linotype" panose="02040502050505030304" pitchFamily="18" charset="0"/>
            </a:endParaRPr>
          </a:p>
          <a:p>
            <a:pPr marL="0" lvl="1">
              <a:lnSpc>
                <a:spcPct val="83000"/>
              </a:lnSpc>
              <a:spcBef>
                <a:spcPts val="900"/>
              </a:spcBef>
            </a:pPr>
            <a:r>
              <a:rPr lang="en-US" sz="2500" dirty="0">
                <a:solidFill>
                  <a:schemeClr val="bg1"/>
                </a:solidFill>
                <a:latin typeface="Palatino Linotype" panose="02040502050505030304" pitchFamily="18" charset="0"/>
              </a:rPr>
              <a:t>Hatred of what is beautiful and/or good</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e.g., the vices of hatred, envy, and contempt</a:t>
            </a: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True </a:t>
            </a:r>
            <a:r>
              <a:rPr lang="en-US" sz="2300" dirty="0">
                <a:solidFill>
                  <a:schemeClr val="bg1"/>
                </a:solidFill>
                <a:latin typeface="Palatino Linotype" panose="02040502050505030304" pitchFamily="18" charset="0"/>
              </a:rPr>
              <a:t>beliefs regarding the hated object’s </a:t>
            </a:r>
            <a:r>
              <a:rPr lang="en-US" sz="2300" i="1" dirty="0">
                <a:solidFill>
                  <a:schemeClr val="bg1"/>
                </a:solidFill>
                <a:latin typeface="Palatino Linotype" panose="02040502050505030304" pitchFamily="18" charset="0"/>
              </a:rPr>
              <a:t>existence</a:t>
            </a:r>
            <a:r>
              <a:rPr lang="en-US" sz="2300" dirty="0">
                <a:solidFill>
                  <a:schemeClr val="bg1"/>
                </a:solidFill>
                <a:latin typeface="Palatino Linotype" panose="02040502050505030304" pitchFamily="18" charset="0"/>
              </a:rPr>
              <a:t> make things worse.</a:t>
            </a: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True</a:t>
            </a:r>
            <a:r>
              <a:rPr lang="en-US" sz="2300" dirty="0">
                <a:solidFill>
                  <a:schemeClr val="bg1"/>
                </a:solidFill>
                <a:latin typeface="Palatino Linotype" panose="02040502050505030304" pitchFamily="18" charset="0"/>
              </a:rPr>
              <a:t> beliefs regarding the hated object’s </a:t>
            </a:r>
            <a:r>
              <a:rPr lang="en-US" sz="2300" i="1" dirty="0">
                <a:solidFill>
                  <a:schemeClr val="bg1"/>
                </a:solidFill>
                <a:latin typeface="Palatino Linotype" panose="02040502050505030304" pitchFamily="18" charset="0"/>
              </a:rPr>
              <a:t>beauty/value </a:t>
            </a:r>
            <a:r>
              <a:rPr lang="en-US" sz="2300" dirty="0">
                <a:solidFill>
                  <a:schemeClr val="bg1"/>
                </a:solidFill>
                <a:latin typeface="Palatino Linotype" panose="02040502050505030304" pitchFamily="18" charset="0"/>
              </a:rPr>
              <a:t>also make things worse.</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But </a:t>
            </a:r>
            <a:r>
              <a:rPr lang="en-US" sz="2300" i="1" dirty="0">
                <a:solidFill>
                  <a:schemeClr val="bg1"/>
                </a:solidFill>
                <a:latin typeface="Palatino Linotype" panose="02040502050505030304" pitchFamily="18" charset="0"/>
              </a:rPr>
              <a:t>false </a:t>
            </a:r>
            <a:r>
              <a:rPr lang="en-US" sz="2300" dirty="0">
                <a:solidFill>
                  <a:schemeClr val="bg1"/>
                </a:solidFill>
                <a:latin typeface="Palatino Linotype" panose="02040502050505030304" pitchFamily="18" charset="0"/>
              </a:rPr>
              <a:t>beliefs regarding the hated object’s </a:t>
            </a:r>
            <a:r>
              <a:rPr lang="en-US" sz="2300" i="1" dirty="0">
                <a:solidFill>
                  <a:schemeClr val="bg1"/>
                </a:solidFill>
                <a:latin typeface="Palatino Linotype" panose="02040502050505030304" pitchFamily="18" charset="0"/>
              </a:rPr>
              <a:t>beauty/value</a:t>
            </a:r>
            <a:r>
              <a:rPr lang="en-US" sz="2300" dirty="0">
                <a:solidFill>
                  <a:schemeClr val="bg1"/>
                </a:solidFill>
                <a:latin typeface="Palatino Linotype" panose="02040502050505030304" pitchFamily="18" charset="0"/>
              </a:rPr>
              <a:t> serve to mitigate the evil.</a:t>
            </a:r>
          </a:p>
        </p:txBody>
      </p:sp>
    </p:spTree>
    <p:extLst>
      <p:ext uri="{BB962C8B-B14F-4D97-AF65-F5344CB8AC3E}">
        <p14:creationId xmlns:p14="http://schemas.microsoft.com/office/powerpoint/2010/main" val="3225800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A break in 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286000" y="1066800"/>
            <a:ext cx="6629400" cy="4775795"/>
          </a:xfrm>
          <a:prstGeom prst="rect">
            <a:avLst/>
          </a:prstGeom>
          <a:noFill/>
        </p:spPr>
        <p:txBody>
          <a:bodyPr wrap="square" rtlCol="0">
            <a:spAutoFit/>
          </a:bodyPr>
          <a:lstStyle/>
          <a:p>
            <a:pPr marL="0" lvl="1">
              <a:lnSpc>
                <a:spcPct val="83000"/>
              </a:lnSpc>
            </a:pPr>
            <a:r>
              <a:rPr lang="en-US" sz="2500" dirty="0">
                <a:solidFill>
                  <a:schemeClr val="bg1"/>
                </a:solidFill>
                <a:latin typeface="Palatino Linotype" panose="02040502050505030304" pitchFamily="18" charset="0"/>
              </a:rPr>
              <a:t>Evils of inappropriate emotion:</a:t>
            </a:r>
          </a:p>
          <a:p>
            <a:pPr marL="800100" lvl="2" indent="-342900">
              <a:lnSpc>
                <a:spcPct val="83000"/>
              </a:lnSpc>
              <a:spcBef>
                <a:spcPts val="730"/>
              </a:spcBef>
              <a:buFont typeface="Arial" panose="020B0604020202020204" pitchFamily="34" charset="0"/>
              <a:buChar char="•"/>
            </a:pPr>
            <a:r>
              <a:rPr lang="en-US" sz="2300" dirty="0">
                <a:solidFill>
                  <a:schemeClr val="bg1"/>
                </a:solidFill>
                <a:latin typeface="Palatino Linotype" panose="02040502050505030304" pitchFamily="18" charset="0"/>
              </a:rPr>
              <a:t>Enjoyment of what is ugly and/or bad</a:t>
            </a:r>
          </a:p>
          <a:p>
            <a:pPr marL="800100" lvl="2" indent="-342900">
              <a:lnSpc>
                <a:spcPct val="83000"/>
              </a:lnSpc>
              <a:spcBef>
                <a:spcPts val="730"/>
              </a:spcBef>
              <a:buFont typeface="Arial" panose="020B0604020202020204" pitchFamily="34" charset="0"/>
              <a:buChar char="•"/>
            </a:pPr>
            <a:r>
              <a:rPr lang="en-US" sz="2300" dirty="0">
                <a:solidFill>
                  <a:schemeClr val="bg1"/>
                </a:solidFill>
                <a:latin typeface="Palatino Linotype" panose="02040502050505030304" pitchFamily="18" charset="0"/>
              </a:rPr>
              <a:t>Hatred of what is beautiful and/or good</a:t>
            </a:r>
          </a:p>
          <a:p>
            <a:pPr marL="0" lvl="1">
              <a:lnSpc>
                <a:spcPct val="83000"/>
              </a:lnSpc>
              <a:spcBef>
                <a:spcPts val="730"/>
              </a:spcBef>
            </a:pPr>
            <a:endParaRPr lang="en-US" sz="2300" dirty="0">
              <a:solidFill>
                <a:schemeClr val="bg1"/>
              </a:solidFill>
              <a:latin typeface="Palatino Linotype" panose="02040502050505030304" pitchFamily="18" charset="0"/>
            </a:endParaRPr>
          </a:p>
          <a:p>
            <a:pPr marL="0" lvl="1">
              <a:lnSpc>
                <a:spcPct val="83000"/>
              </a:lnSpc>
              <a:spcBef>
                <a:spcPts val="730"/>
              </a:spcBef>
            </a:pPr>
            <a:r>
              <a:rPr lang="en-US" sz="2500" dirty="0">
                <a:solidFill>
                  <a:schemeClr val="bg1"/>
                </a:solidFill>
                <a:latin typeface="Palatino Linotype" panose="02040502050505030304" pitchFamily="18" charset="0"/>
              </a:rPr>
              <a:t>Another kind of evil:</a:t>
            </a:r>
          </a:p>
          <a:p>
            <a:pPr marL="800100" lvl="2" indent="-342900">
              <a:lnSpc>
                <a:spcPct val="83000"/>
              </a:lnSpc>
              <a:spcBef>
                <a:spcPts val="730"/>
              </a:spcBef>
              <a:buFont typeface="Arial" panose="020B0604020202020204" pitchFamily="34" charset="0"/>
              <a:buChar char="•"/>
            </a:pPr>
            <a:r>
              <a:rPr lang="en-US" sz="2300" i="1" dirty="0">
                <a:solidFill>
                  <a:schemeClr val="bg1"/>
                </a:solidFill>
                <a:latin typeface="Palatino Linotype" panose="02040502050505030304" pitchFamily="18" charset="0"/>
              </a:rPr>
              <a:t>Consciousness of intense pain</a:t>
            </a:r>
          </a:p>
          <a:p>
            <a:pPr marL="800100" lvl="2" indent="-342900">
              <a:lnSpc>
                <a:spcPct val="83000"/>
              </a:lnSpc>
              <a:spcBef>
                <a:spcPts val="730"/>
              </a:spcBef>
              <a:buFont typeface="Arial" panose="020B0604020202020204" pitchFamily="34" charset="0"/>
              <a:buChar char="•"/>
            </a:pPr>
            <a:r>
              <a:rPr lang="en-US" sz="2300" dirty="0">
                <a:solidFill>
                  <a:schemeClr val="bg1"/>
                </a:solidFill>
                <a:latin typeface="Palatino Linotype" panose="02040502050505030304" pitchFamily="18" charset="0"/>
              </a:rPr>
              <a:t>Moore can’t help but include this in his catalogue of great intrinsic evils.</a:t>
            </a:r>
          </a:p>
          <a:p>
            <a:pPr marL="1257300" lvl="3" indent="-342900">
              <a:lnSpc>
                <a:spcPct val="83000"/>
              </a:lnSpc>
              <a:spcBef>
                <a:spcPts val="730"/>
              </a:spcBef>
              <a:buFont typeface="Arial" panose="020B0604020202020204" pitchFamily="34" charset="0"/>
              <a:buChar char="•"/>
            </a:pPr>
            <a:r>
              <a:rPr lang="en-US" sz="2100" dirty="0">
                <a:solidFill>
                  <a:schemeClr val="bg1"/>
                </a:solidFill>
                <a:latin typeface="Palatino Linotype" panose="02040502050505030304" pitchFamily="18" charset="0"/>
              </a:rPr>
              <a:t>Pain itself is no evil at all.</a:t>
            </a:r>
          </a:p>
          <a:p>
            <a:pPr marL="1257300" lvl="3" indent="-342900">
              <a:lnSpc>
                <a:spcPct val="83000"/>
              </a:lnSpc>
              <a:spcBef>
                <a:spcPts val="730"/>
              </a:spcBef>
              <a:buFont typeface="Arial" panose="020B0604020202020204" pitchFamily="34" charset="0"/>
              <a:buChar char="•"/>
            </a:pPr>
            <a:r>
              <a:rPr lang="en-US" sz="2100" i="1" dirty="0">
                <a:solidFill>
                  <a:schemeClr val="bg1"/>
                </a:solidFill>
                <a:latin typeface="Palatino Linotype" panose="02040502050505030304" pitchFamily="18" charset="0"/>
              </a:rPr>
              <a:t>Consciously felt</a:t>
            </a:r>
            <a:r>
              <a:rPr lang="en-US" sz="2100" dirty="0">
                <a:solidFill>
                  <a:schemeClr val="bg1"/>
                </a:solidFill>
                <a:latin typeface="Palatino Linotype" panose="02040502050505030304" pitchFamily="18" charset="0"/>
              </a:rPr>
              <a:t> pain has some intrinsic disvalue.</a:t>
            </a:r>
          </a:p>
          <a:p>
            <a:pPr marL="1257300" lvl="3" indent="-342900">
              <a:lnSpc>
                <a:spcPct val="83000"/>
              </a:lnSpc>
              <a:spcBef>
                <a:spcPts val="730"/>
              </a:spcBef>
              <a:buFont typeface="Arial" panose="020B0604020202020204" pitchFamily="34" charset="0"/>
              <a:buChar char="•"/>
            </a:pPr>
            <a:r>
              <a:rPr lang="en-US" sz="2100" dirty="0">
                <a:solidFill>
                  <a:schemeClr val="bg1"/>
                </a:solidFill>
                <a:latin typeface="Palatino Linotype" panose="02040502050505030304" pitchFamily="18" charset="0"/>
              </a:rPr>
              <a:t>Consciousness of </a:t>
            </a:r>
            <a:r>
              <a:rPr lang="en-US" sz="2100" i="1" dirty="0">
                <a:solidFill>
                  <a:schemeClr val="bg1"/>
                </a:solidFill>
                <a:latin typeface="Palatino Linotype" panose="02040502050505030304" pitchFamily="18" charset="0"/>
              </a:rPr>
              <a:t>intense</a:t>
            </a:r>
            <a:r>
              <a:rPr lang="en-US" sz="2100" dirty="0">
                <a:solidFill>
                  <a:schemeClr val="bg1"/>
                </a:solidFill>
                <a:latin typeface="Palatino Linotype" panose="02040502050505030304" pitchFamily="18" charset="0"/>
              </a:rPr>
              <a:t> pain has a </a:t>
            </a:r>
            <a:r>
              <a:rPr lang="en-US" sz="2100" i="1" dirty="0">
                <a:solidFill>
                  <a:schemeClr val="bg1"/>
                </a:solidFill>
                <a:latin typeface="Palatino Linotype" panose="02040502050505030304" pitchFamily="18" charset="0"/>
              </a:rPr>
              <a:t>high degree </a:t>
            </a:r>
            <a:r>
              <a:rPr lang="en-US" sz="2100" dirty="0">
                <a:solidFill>
                  <a:schemeClr val="bg1"/>
                </a:solidFill>
                <a:latin typeface="Palatino Linotype" panose="02040502050505030304" pitchFamily="18" charset="0"/>
              </a:rPr>
              <a:t>of intrinsic disvalue.</a:t>
            </a:r>
          </a:p>
        </p:txBody>
      </p:sp>
    </p:spTree>
    <p:extLst>
      <p:ext uri="{BB962C8B-B14F-4D97-AF65-F5344CB8AC3E}">
        <p14:creationId xmlns:p14="http://schemas.microsoft.com/office/powerpoint/2010/main" val="178482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A break in 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286000" y="1066800"/>
            <a:ext cx="6858000" cy="3713837"/>
          </a:xfrm>
          <a:prstGeom prst="rect">
            <a:avLst/>
          </a:prstGeom>
          <a:noFill/>
        </p:spPr>
        <p:txBody>
          <a:bodyPr wrap="square" rtlCol="0">
            <a:spAutoFit/>
          </a:bodyPr>
          <a:lstStyle/>
          <a:p>
            <a:pPr marL="0" lvl="1">
              <a:lnSpc>
                <a:spcPct val="83000"/>
              </a:lnSpc>
              <a:spcBef>
                <a:spcPts val="730"/>
              </a:spcBef>
            </a:pPr>
            <a:r>
              <a:rPr lang="en-US" sz="2500" dirty="0">
                <a:solidFill>
                  <a:schemeClr val="bg1"/>
                </a:solidFill>
                <a:latin typeface="Palatino Linotype" panose="02040502050505030304" pitchFamily="18" charset="0"/>
              </a:rPr>
              <a:t>Another kind of evil:</a:t>
            </a:r>
          </a:p>
          <a:p>
            <a:pPr marL="800100" lvl="2" indent="-342900">
              <a:lnSpc>
                <a:spcPct val="83000"/>
              </a:lnSpc>
              <a:spcBef>
                <a:spcPts val="730"/>
              </a:spcBef>
              <a:buFont typeface="Arial" panose="020B0604020202020204" pitchFamily="34" charset="0"/>
              <a:buChar char="•"/>
            </a:pPr>
            <a:r>
              <a:rPr lang="en-US" sz="2300" i="1" dirty="0">
                <a:solidFill>
                  <a:schemeClr val="bg1"/>
                </a:solidFill>
                <a:latin typeface="Palatino Linotype" panose="02040502050505030304" pitchFamily="18" charset="0"/>
              </a:rPr>
              <a:t>Consciousness of intense pain</a:t>
            </a:r>
          </a:p>
          <a:p>
            <a:pPr marL="800100" lvl="2" indent="-342900">
              <a:lnSpc>
                <a:spcPct val="83000"/>
              </a:lnSpc>
              <a:spcBef>
                <a:spcPts val="730"/>
              </a:spcBef>
              <a:buFont typeface="Arial" panose="020B0604020202020204" pitchFamily="34" charset="0"/>
              <a:buChar char="•"/>
            </a:pPr>
            <a:r>
              <a:rPr lang="en-US" sz="2300" dirty="0">
                <a:solidFill>
                  <a:schemeClr val="bg1"/>
                </a:solidFill>
                <a:latin typeface="Palatino Linotype" panose="02040502050505030304" pitchFamily="18" charset="0"/>
              </a:rPr>
              <a:t>This does not fit Moore’s ‘system’: it is a mere cognition of an object, and does not involve any </a:t>
            </a:r>
            <a:r>
              <a:rPr lang="en-US" sz="2300" i="1" dirty="0">
                <a:solidFill>
                  <a:schemeClr val="bg1"/>
                </a:solidFill>
                <a:latin typeface="Palatino Linotype" panose="02040502050505030304" pitchFamily="18" charset="0"/>
              </a:rPr>
              <a:t>emotional attitude </a:t>
            </a:r>
            <a:r>
              <a:rPr lang="en-US" sz="2300" dirty="0">
                <a:solidFill>
                  <a:schemeClr val="bg1"/>
                </a:solidFill>
                <a:latin typeface="Palatino Linotype" panose="02040502050505030304" pitchFamily="18" charset="0"/>
              </a:rPr>
              <a:t>towards the cognized object.</a:t>
            </a:r>
          </a:p>
          <a:p>
            <a:pPr marL="800100" lvl="2" indent="-342900">
              <a:lnSpc>
                <a:spcPct val="83000"/>
              </a:lnSpc>
              <a:spcBef>
                <a:spcPts val="730"/>
              </a:spcBef>
              <a:buFont typeface="Arial" panose="020B0604020202020204" pitchFamily="34" charset="0"/>
              <a:buChar char="•"/>
            </a:pPr>
            <a:r>
              <a:rPr lang="en-US" sz="2300" dirty="0">
                <a:solidFill>
                  <a:schemeClr val="bg1"/>
                </a:solidFill>
                <a:latin typeface="Palatino Linotype" panose="02040502050505030304" pitchFamily="18" charset="0"/>
              </a:rPr>
              <a:t>For that matter, the cognized object (intense pain) might not be anything complex.</a:t>
            </a:r>
          </a:p>
          <a:p>
            <a:pPr marL="800100" lvl="2" indent="-342900">
              <a:lnSpc>
                <a:spcPct val="83000"/>
              </a:lnSpc>
              <a:spcBef>
                <a:spcPts val="730"/>
              </a:spcBef>
              <a:buFont typeface="Arial" panose="020B0604020202020204" pitchFamily="34" charset="0"/>
              <a:buChar char="•"/>
            </a:pPr>
            <a:r>
              <a:rPr lang="en-US" sz="2300" dirty="0">
                <a:solidFill>
                  <a:schemeClr val="bg1"/>
                </a:solidFill>
                <a:latin typeface="Palatino Linotype" panose="02040502050505030304" pitchFamily="18" charset="0"/>
              </a:rPr>
              <a:t>The only similarity: it’s an organic whole in which intrinsically </a:t>
            </a:r>
            <a:r>
              <a:rPr lang="en-US" sz="2300" i="1" dirty="0">
                <a:solidFill>
                  <a:schemeClr val="bg1"/>
                </a:solidFill>
                <a:latin typeface="Palatino Linotype" panose="02040502050505030304" pitchFamily="18" charset="0"/>
              </a:rPr>
              <a:t>neutral </a:t>
            </a:r>
            <a:r>
              <a:rPr lang="en-US" sz="2300" dirty="0">
                <a:solidFill>
                  <a:schemeClr val="bg1"/>
                </a:solidFill>
                <a:latin typeface="Palatino Linotype" panose="02040502050505030304" pitchFamily="18" charset="0"/>
              </a:rPr>
              <a:t>parts combine to form a great intrinsic </a:t>
            </a:r>
            <a:r>
              <a:rPr lang="en-US" sz="2300" i="1" dirty="0">
                <a:solidFill>
                  <a:schemeClr val="bg1"/>
                </a:solidFill>
                <a:latin typeface="Palatino Linotype" panose="02040502050505030304" pitchFamily="18" charset="0"/>
              </a:rPr>
              <a:t>evil</a:t>
            </a:r>
            <a:r>
              <a:rPr lang="en-US" sz="2300" dirty="0">
                <a:solidFill>
                  <a:schemeClr val="bg1"/>
                </a:solidFill>
                <a:latin typeface="Palatino Linotype" panose="02040502050505030304" pitchFamily="18" charset="0"/>
              </a:rPr>
              <a:t>.</a:t>
            </a:r>
          </a:p>
        </p:txBody>
      </p:sp>
    </p:spTree>
    <p:extLst>
      <p:ext uri="{BB962C8B-B14F-4D97-AF65-F5344CB8AC3E}">
        <p14:creationId xmlns:p14="http://schemas.microsoft.com/office/powerpoint/2010/main" val="823478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A break in 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286000" y="1066800"/>
            <a:ext cx="6858000" cy="4979825"/>
          </a:xfrm>
          <a:prstGeom prst="rect">
            <a:avLst/>
          </a:prstGeom>
          <a:noFill/>
        </p:spPr>
        <p:txBody>
          <a:bodyPr wrap="square" rtlCol="0">
            <a:spAutoFit/>
          </a:bodyPr>
          <a:lstStyle/>
          <a:p>
            <a:pPr marL="0" lvl="1">
              <a:lnSpc>
                <a:spcPct val="83000"/>
              </a:lnSpc>
              <a:spcBef>
                <a:spcPts val="730"/>
              </a:spcBef>
            </a:pPr>
            <a:r>
              <a:rPr lang="en-US" sz="2500" dirty="0">
                <a:solidFill>
                  <a:schemeClr val="bg1"/>
                </a:solidFill>
                <a:latin typeface="Palatino Linotype" panose="02040502050505030304" pitchFamily="18" charset="0"/>
              </a:rPr>
              <a:t>Another kind of evil:</a:t>
            </a:r>
          </a:p>
          <a:p>
            <a:pPr marL="800100" lvl="2" indent="-342900">
              <a:lnSpc>
                <a:spcPct val="83000"/>
              </a:lnSpc>
              <a:spcBef>
                <a:spcPts val="730"/>
              </a:spcBef>
              <a:buFont typeface="Arial" panose="020B0604020202020204" pitchFamily="34" charset="0"/>
              <a:buChar char="•"/>
            </a:pPr>
            <a:r>
              <a:rPr lang="en-US" sz="2300" i="1" dirty="0">
                <a:solidFill>
                  <a:schemeClr val="bg1"/>
                </a:solidFill>
                <a:latin typeface="Palatino Linotype" panose="02040502050505030304" pitchFamily="18" charset="0"/>
              </a:rPr>
              <a:t>Consciousness of intense pain</a:t>
            </a:r>
          </a:p>
          <a:p>
            <a:pPr marL="800100" lvl="2" indent="-342900">
              <a:lnSpc>
                <a:spcPct val="83000"/>
              </a:lnSpc>
              <a:spcBef>
                <a:spcPts val="730"/>
              </a:spcBef>
              <a:buFont typeface="Arial" panose="020B0604020202020204" pitchFamily="34" charset="0"/>
              <a:buChar char="•"/>
            </a:pPr>
            <a:r>
              <a:rPr lang="en-US" sz="2300" dirty="0">
                <a:solidFill>
                  <a:schemeClr val="bg1"/>
                </a:solidFill>
                <a:latin typeface="Palatino Linotype" panose="02040502050505030304" pitchFamily="18" charset="0"/>
              </a:rPr>
              <a:t>But then what about pleasure?</a:t>
            </a:r>
          </a:p>
          <a:p>
            <a:pPr marL="800100" lvl="2" indent="-342900">
              <a:lnSpc>
                <a:spcPct val="83000"/>
              </a:lnSpc>
              <a:spcBef>
                <a:spcPts val="730"/>
              </a:spcBef>
              <a:buFont typeface="Arial" panose="020B0604020202020204" pitchFamily="34" charset="0"/>
              <a:buChar char="•"/>
            </a:pPr>
            <a:r>
              <a:rPr lang="en-US" sz="2300" dirty="0">
                <a:solidFill>
                  <a:schemeClr val="bg1"/>
                </a:solidFill>
                <a:latin typeface="Palatino Linotype" panose="02040502050505030304" pitchFamily="18" charset="0"/>
              </a:rPr>
              <a:t>Here we get a breakdown in symmetry.</a:t>
            </a:r>
          </a:p>
          <a:p>
            <a:pPr marL="800100" lvl="2" indent="-342900">
              <a:lnSpc>
                <a:spcPct val="83000"/>
              </a:lnSpc>
              <a:spcBef>
                <a:spcPts val="730"/>
              </a:spcBef>
              <a:buFont typeface="Arial" panose="020B0604020202020204" pitchFamily="34" charset="0"/>
              <a:buChar char="•"/>
            </a:pPr>
            <a:endParaRPr lang="en-US" sz="2300" dirty="0">
              <a:solidFill>
                <a:schemeClr val="bg1"/>
              </a:solidFill>
              <a:latin typeface="Palatino Linotype" panose="02040502050505030304" pitchFamily="18" charset="0"/>
            </a:endParaRPr>
          </a:p>
          <a:p>
            <a:pPr marL="0" lvl="1">
              <a:lnSpc>
                <a:spcPct val="83000"/>
              </a:lnSpc>
              <a:spcBef>
                <a:spcPts val="730"/>
              </a:spcBef>
            </a:pPr>
            <a:r>
              <a:rPr lang="en-US" sz="2500" dirty="0">
                <a:solidFill>
                  <a:schemeClr val="bg1"/>
                </a:solidFill>
                <a:latin typeface="Palatino Linotype" panose="02040502050505030304" pitchFamily="18" charset="0"/>
              </a:rPr>
              <a:t>Pain vs. pleasure:</a:t>
            </a:r>
          </a:p>
          <a:p>
            <a:pPr marL="800100" lvl="2" indent="-342900">
              <a:lnSpc>
                <a:spcPct val="83000"/>
              </a:lnSpc>
              <a:spcBef>
                <a:spcPts val="730"/>
              </a:spcBef>
              <a:buFont typeface="Arial" panose="020B0604020202020204" pitchFamily="34" charset="0"/>
              <a:buChar char="•"/>
            </a:pPr>
            <a:r>
              <a:rPr lang="en-US" sz="2300" dirty="0">
                <a:solidFill>
                  <a:schemeClr val="bg1"/>
                </a:solidFill>
                <a:latin typeface="Palatino Linotype" panose="02040502050505030304" pitchFamily="18" charset="0"/>
              </a:rPr>
              <a:t>In contrast to pain, conscious </a:t>
            </a:r>
            <a:r>
              <a:rPr lang="en-US" sz="2300" i="1" dirty="0">
                <a:solidFill>
                  <a:schemeClr val="bg1"/>
                </a:solidFill>
                <a:latin typeface="Palatino Linotype" panose="02040502050505030304" pitchFamily="18" charset="0"/>
              </a:rPr>
              <a:t>pleasure </a:t>
            </a:r>
            <a:r>
              <a:rPr lang="en-US" sz="2300" dirty="0">
                <a:solidFill>
                  <a:schemeClr val="bg1"/>
                </a:solidFill>
                <a:latin typeface="Palatino Linotype" panose="02040502050505030304" pitchFamily="18" charset="0"/>
              </a:rPr>
              <a:t>has little to no intrinsic value, no matter how intense it gets. [Asymmetry </a:t>
            </a:r>
            <a:r>
              <a:rPr lang="en-US" sz="2300" dirty="0">
                <a:solidFill>
                  <a:schemeClr val="bg1"/>
                </a:solidFill>
                <a:latin typeface="Times New Roman" panose="02020603050405020304" pitchFamily="18" charset="0"/>
                <a:cs typeface="Times New Roman" panose="02020603050405020304" pitchFamily="18" charset="0"/>
              </a:rPr>
              <a:t>#</a:t>
            </a:r>
            <a:r>
              <a:rPr lang="en-US" sz="2300" dirty="0">
                <a:solidFill>
                  <a:schemeClr val="bg1"/>
                </a:solidFill>
                <a:latin typeface="Palatino Linotype" panose="02040502050505030304" pitchFamily="18" charset="0"/>
              </a:rPr>
              <a:t>1]</a:t>
            </a:r>
          </a:p>
          <a:p>
            <a:pPr marL="800100" lvl="2" indent="-342900">
              <a:lnSpc>
                <a:spcPct val="83000"/>
              </a:lnSpc>
              <a:spcBef>
                <a:spcPts val="730"/>
              </a:spcBef>
              <a:buFont typeface="Arial" panose="020B0604020202020204" pitchFamily="34" charset="0"/>
              <a:buChar char="•"/>
            </a:pPr>
            <a:r>
              <a:rPr lang="en-US" sz="2300" dirty="0">
                <a:solidFill>
                  <a:schemeClr val="bg1"/>
                </a:solidFill>
                <a:latin typeface="Palatino Linotype" panose="02040502050505030304" pitchFamily="18" charset="0"/>
              </a:rPr>
              <a:t>But pleasure does add a great deal of value to many organic wholes.</a:t>
            </a:r>
          </a:p>
          <a:p>
            <a:pPr marL="800100" lvl="2" indent="-342900">
              <a:lnSpc>
                <a:spcPct val="83000"/>
              </a:lnSpc>
              <a:spcBef>
                <a:spcPts val="730"/>
              </a:spcBef>
              <a:buFont typeface="Arial" panose="020B0604020202020204" pitchFamily="34" charset="0"/>
              <a:buChar char="•"/>
            </a:pPr>
            <a:r>
              <a:rPr lang="en-US" sz="2300" dirty="0">
                <a:solidFill>
                  <a:schemeClr val="bg1"/>
                </a:solidFill>
                <a:latin typeface="Palatino Linotype" panose="02040502050505030304" pitchFamily="18" charset="0"/>
              </a:rPr>
              <a:t>And yet pain doesn’t add disvalue to many organic wholes—on the contrary, it often makes them better! [Asymmetry </a:t>
            </a:r>
            <a:r>
              <a:rPr lang="en-US" sz="2300" dirty="0">
                <a:solidFill>
                  <a:schemeClr val="bg1"/>
                </a:solidFill>
                <a:latin typeface="Times New Roman" panose="02020603050405020304" pitchFamily="18" charset="0"/>
                <a:cs typeface="Times New Roman" panose="02020603050405020304" pitchFamily="18" charset="0"/>
              </a:rPr>
              <a:t>#</a:t>
            </a:r>
            <a:r>
              <a:rPr lang="en-US" sz="2300" dirty="0">
                <a:solidFill>
                  <a:schemeClr val="bg1"/>
                </a:solidFill>
                <a:latin typeface="Palatino Linotype" panose="02040502050505030304" pitchFamily="18" charset="0"/>
              </a:rPr>
              <a:t>2]</a:t>
            </a:r>
          </a:p>
        </p:txBody>
      </p:sp>
    </p:spTree>
    <p:extLst>
      <p:ext uri="{BB962C8B-B14F-4D97-AF65-F5344CB8AC3E}">
        <p14:creationId xmlns:p14="http://schemas.microsoft.com/office/powerpoint/2010/main" val="311848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286000" y="1066800"/>
            <a:ext cx="6629400" cy="5300297"/>
          </a:xfrm>
          <a:prstGeom prst="rect">
            <a:avLst/>
          </a:prstGeom>
          <a:noFill/>
        </p:spPr>
        <p:txBody>
          <a:bodyPr wrap="square" rtlCol="0">
            <a:spAutoFit/>
          </a:bodyPr>
          <a:lstStyle/>
          <a:p>
            <a:pPr marL="0" lvl="1">
              <a:lnSpc>
                <a:spcPct val="83000"/>
              </a:lnSpc>
            </a:pPr>
            <a:r>
              <a:rPr lang="en-US" sz="2500" dirty="0">
                <a:solidFill>
                  <a:schemeClr val="bg1"/>
                </a:solidFill>
                <a:latin typeface="Palatino Linotype" panose="02040502050505030304" pitchFamily="18" charset="0"/>
              </a:rPr>
              <a:t>Appropriate emotions to ugliness/evil:</a:t>
            </a:r>
          </a:p>
          <a:p>
            <a:pPr marL="800100" lvl="2" indent="-342900">
              <a:lnSpc>
                <a:spcPct val="83000"/>
              </a:lnSpc>
              <a:spcBef>
                <a:spcPts val="730"/>
              </a:spcBef>
              <a:buFont typeface="Arial" panose="020B0604020202020204" pitchFamily="34" charset="0"/>
              <a:buChar char="•"/>
            </a:pPr>
            <a:r>
              <a:rPr lang="en-US" sz="2300" i="1" dirty="0">
                <a:solidFill>
                  <a:schemeClr val="bg1"/>
                </a:solidFill>
                <a:latin typeface="Palatino Linotype" panose="02040502050505030304" pitchFamily="18" charset="0"/>
              </a:rPr>
              <a:t>Emotion:</a:t>
            </a:r>
            <a:r>
              <a:rPr lang="en-US" sz="2300" dirty="0">
                <a:solidFill>
                  <a:schemeClr val="bg1"/>
                </a:solidFill>
                <a:latin typeface="Palatino Linotype" panose="02040502050505030304" pitchFamily="18" charset="0"/>
              </a:rPr>
              <a:t> hatred, contempt, pity, endurance</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Cognition:</a:t>
            </a:r>
            <a:r>
              <a:rPr lang="en-US" sz="2300" dirty="0">
                <a:solidFill>
                  <a:schemeClr val="bg1"/>
                </a:solidFill>
                <a:latin typeface="Palatino Linotype" panose="02040502050505030304" pitchFamily="18" charset="0"/>
              </a:rPr>
              <a:t> consciousness, awareness</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Epistemic:</a:t>
            </a:r>
            <a:r>
              <a:rPr lang="en-US" sz="2300" dirty="0">
                <a:solidFill>
                  <a:schemeClr val="bg1"/>
                </a:solidFill>
                <a:latin typeface="Palatino Linotype" panose="02040502050505030304" pitchFamily="18" charset="0"/>
              </a:rPr>
              <a:t> true/false belief/nonbelief</a:t>
            </a: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Object:</a:t>
            </a:r>
            <a:r>
              <a:rPr lang="en-US" sz="2300" dirty="0">
                <a:solidFill>
                  <a:schemeClr val="bg1"/>
                </a:solidFill>
                <a:latin typeface="Palatino Linotype" panose="02040502050505030304" pitchFamily="18" charset="0"/>
              </a:rPr>
              <a:t> ugly, evil</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endParaRPr lang="en-US" sz="200" dirty="0">
              <a:solidFill>
                <a:schemeClr val="bg1"/>
              </a:solidFill>
              <a:latin typeface="Palatino Linotype" panose="02040502050505030304" pitchFamily="18" charset="0"/>
            </a:endParaRPr>
          </a:p>
          <a:p>
            <a:pPr marL="0" lvl="1">
              <a:lnSpc>
                <a:spcPct val="83000"/>
              </a:lnSpc>
              <a:spcBef>
                <a:spcPts val="900"/>
              </a:spcBef>
            </a:pPr>
            <a:r>
              <a:rPr lang="en-US" sz="2500" dirty="0">
                <a:solidFill>
                  <a:schemeClr val="bg1"/>
                </a:solidFill>
                <a:latin typeface="Palatino Linotype" panose="02040502050505030304" pitchFamily="18" charset="0"/>
              </a:rPr>
              <a:t>Example virtues:</a:t>
            </a: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Courage</a:t>
            </a:r>
            <a:r>
              <a:rPr lang="en-US" sz="2300" dirty="0">
                <a:solidFill>
                  <a:schemeClr val="bg1"/>
                </a:solidFill>
                <a:latin typeface="Palatino Linotype" panose="02040502050505030304" pitchFamily="18" charset="0"/>
              </a:rPr>
              <a:t>: an appropriately negative emotional attitude directed at </a:t>
            </a:r>
            <a:r>
              <a:rPr lang="en-US" sz="2300" i="1" dirty="0">
                <a:solidFill>
                  <a:schemeClr val="bg1"/>
                </a:solidFill>
                <a:latin typeface="Palatino Linotype" panose="02040502050505030304" pitchFamily="18" charset="0"/>
              </a:rPr>
              <a:t>any evil</a:t>
            </a:r>
            <a:r>
              <a:rPr lang="en-US" sz="2300" dirty="0">
                <a:solidFill>
                  <a:schemeClr val="bg1"/>
                </a:solidFill>
                <a:latin typeface="Palatino Linotype" panose="02040502050505030304" pitchFamily="18" charset="0"/>
              </a:rPr>
              <a:t>.</a:t>
            </a: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Compassion</a:t>
            </a:r>
            <a:r>
              <a:rPr lang="en-US" sz="2300" dirty="0">
                <a:solidFill>
                  <a:schemeClr val="bg1"/>
                </a:solidFill>
                <a:latin typeface="Palatino Linotype" panose="02040502050505030304" pitchFamily="18" charset="0"/>
              </a:rPr>
              <a:t>: an appropriately negative emotional attitude directed at </a:t>
            </a:r>
            <a:r>
              <a:rPr lang="en-US" sz="2300" i="1" dirty="0">
                <a:solidFill>
                  <a:schemeClr val="bg1"/>
                </a:solidFill>
                <a:latin typeface="Palatino Linotype" panose="02040502050505030304" pitchFamily="18" charset="0"/>
              </a:rPr>
              <a:t>pain</a:t>
            </a:r>
            <a:r>
              <a:rPr lang="en-US" sz="2300" dirty="0">
                <a:solidFill>
                  <a:schemeClr val="bg1"/>
                </a:solidFill>
                <a:latin typeface="Palatino Linotype" panose="02040502050505030304" pitchFamily="18" charset="0"/>
              </a:rPr>
              <a:t>.</a:t>
            </a: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‘Kantian’ self-control</a:t>
            </a:r>
            <a:r>
              <a:rPr lang="en-US" sz="2300" dirty="0">
                <a:solidFill>
                  <a:schemeClr val="bg1"/>
                </a:solidFill>
                <a:latin typeface="Palatino Linotype" panose="02040502050505030304" pitchFamily="18" charset="0"/>
              </a:rPr>
              <a:t>: an appropriately negative emotional attitude directed at the intrinsically evil </a:t>
            </a:r>
            <a:r>
              <a:rPr lang="en-US" sz="2300" i="1" dirty="0">
                <a:solidFill>
                  <a:schemeClr val="bg1"/>
                </a:solidFill>
                <a:latin typeface="Palatino Linotype" panose="02040502050505030304" pitchFamily="18" charset="0"/>
              </a:rPr>
              <a:t>consequences</a:t>
            </a:r>
            <a:r>
              <a:rPr lang="en-US" sz="2300" dirty="0">
                <a:solidFill>
                  <a:schemeClr val="bg1"/>
                </a:solidFill>
                <a:latin typeface="Palatino Linotype" panose="02040502050505030304" pitchFamily="18" charset="0"/>
              </a:rPr>
              <a:t> of and/or </a:t>
            </a:r>
            <a:r>
              <a:rPr lang="en-US" sz="2300" i="1" dirty="0">
                <a:solidFill>
                  <a:schemeClr val="bg1"/>
                </a:solidFill>
                <a:latin typeface="Palatino Linotype" panose="02040502050505030304" pitchFamily="18" charset="0"/>
              </a:rPr>
              <a:t>temptations</a:t>
            </a:r>
            <a:r>
              <a:rPr lang="en-US" sz="2300" dirty="0">
                <a:solidFill>
                  <a:schemeClr val="bg1"/>
                </a:solidFill>
                <a:latin typeface="Palatino Linotype" panose="02040502050505030304" pitchFamily="18" charset="0"/>
              </a:rPr>
              <a:t> to wrong actions.</a:t>
            </a:r>
          </a:p>
        </p:txBody>
      </p:sp>
    </p:spTree>
    <p:extLst>
      <p:ext uri="{BB962C8B-B14F-4D97-AF65-F5344CB8AC3E}">
        <p14:creationId xmlns:p14="http://schemas.microsoft.com/office/powerpoint/2010/main" val="59818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286000" y="1066800"/>
            <a:ext cx="6629400" cy="4712700"/>
          </a:xfrm>
          <a:prstGeom prst="rect">
            <a:avLst/>
          </a:prstGeom>
          <a:noFill/>
        </p:spPr>
        <p:txBody>
          <a:bodyPr wrap="square" rtlCol="0">
            <a:spAutoFit/>
          </a:bodyPr>
          <a:lstStyle/>
          <a:p>
            <a:pPr marL="0" lvl="1">
              <a:lnSpc>
                <a:spcPct val="83000"/>
              </a:lnSpc>
            </a:pPr>
            <a:r>
              <a:rPr lang="en-US" sz="2500" dirty="0">
                <a:solidFill>
                  <a:schemeClr val="bg1"/>
                </a:solidFill>
                <a:latin typeface="Palatino Linotype" panose="02040502050505030304" pitchFamily="18" charset="0"/>
              </a:rPr>
              <a:t>Appropriate emotions to ugliness/evil:</a:t>
            </a:r>
          </a:p>
          <a:p>
            <a:pPr marL="800100" lvl="2" indent="-342900">
              <a:lnSpc>
                <a:spcPct val="83000"/>
              </a:lnSpc>
              <a:spcBef>
                <a:spcPts val="730"/>
              </a:spcBef>
              <a:buFont typeface="Arial" panose="020B0604020202020204" pitchFamily="34" charset="0"/>
              <a:buChar char="•"/>
            </a:pPr>
            <a:r>
              <a:rPr lang="en-US" sz="2300" i="1" dirty="0">
                <a:solidFill>
                  <a:schemeClr val="bg1"/>
                </a:solidFill>
                <a:latin typeface="Palatino Linotype" panose="02040502050505030304" pitchFamily="18" charset="0"/>
              </a:rPr>
              <a:t>Emotion:</a:t>
            </a:r>
            <a:r>
              <a:rPr lang="en-US" sz="2300" dirty="0">
                <a:solidFill>
                  <a:schemeClr val="bg1"/>
                </a:solidFill>
                <a:latin typeface="Palatino Linotype" panose="02040502050505030304" pitchFamily="18" charset="0"/>
              </a:rPr>
              <a:t> hatred, contempt, pity, endurance</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Cognition:</a:t>
            </a:r>
            <a:r>
              <a:rPr lang="en-US" sz="2300" dirty="0">
                <a:solidFill>
                  <a:schemeClr val="bg1"/>
                </a:solidFill>
                <a:latin typeface="Palatino Linotype" panose="02040502050505030304" pitchFamily="18" charset="0"/>
              </a:rPr>
              <a:t> consciousness, awareness</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Epistemic:</a:t>
            </a:r>
            <a:r>
              <a:rPr lang="en-US" sz="2300" dirty="0">
                <a:solidFill>
                  <a:schemeClr val="bg1"/>
                </a:solidFill>
                <a:latin typeface="Palatino Linotype" panose="02040502050505030304" pitchFamily="18" charset="0"/>
              </a:rPr>
              <a:t> true/false belief/nonbelief</a:t>
            </a:r>
          </a:p>
          <a:p>
            <a:pPr marL="800100" lvl="2" indent="-342900">
              <a:lnSpc>
                <a:spcPct val="83000"/>
              </a:lnSpc>
              <a:spcBef>
                <a:spcPts val="900"/>
              </a:spcBef>
              <a:buFont typeface="Arial" panose="020B0604020202020204" pitchFamily="34" charset="0"/>
              <a:buChar char="•"/>
            </a:pPr>
            <a:r>
              <a:rPr lang="en-US" sz="2300" i="1" dirty="0">
                <a:solidFill>
                  <a:schemeClr val="bg1"/>
                </a:solidFill>
                <a:latin typeface="Palatino Linotype" panose="02040502050505030304" pitchFamily="18" charset="0"/>
              </a:rPr>
              <a:t>Object:</a:t>
            </a:r>
            <a:r>
              <a:rPr lang="en-US" sz="2300" dirty="0">
                <a:solidFill>
                  <a:schemeClr val="bg1"/>
                </a:solidFill>
                <a:latin typeface="Palatino Linotype" panose="02040502050505030304" pitchFamily="18" charset="0"/>
              </a:rPr>
              <a:t> ugly, evil</a:t>
            </a:r>
            <a:endParaRPr lang="en-US" sz="2000" dirty="0">
              <a:solidFill>
                <a:schemeClr val="bg1"/>
              </a:solidFill>
              <a:latin typeface="Palatino Linotype" panose="02040502050505030304" pitchFamily="18" charset="0"/>
            </a:endParaRPr>
          </a:p>
          <a:p>
            <a:pPr marL="800100" lvl="2" indent="-342900">
              <a:lnSpc>
                <a:spcPct val="83000"/>
              </a:lnSpc>
              <a:spcBef>
                <a:spcPts val="900"/>
              </a:spcBef>
              <a:buFont typeface="Arial" panose="020B0604020202020204" pitchFamily="34" charset="0"/>
              <a:buChar char="•"/>
            </a:pPr>
            <a:endParaRPr lang="en-US" sz="200" dirty="0">
              <a:solidFill>
                <a:schemeClr val="bg1"/>
              </a:solidFill>
              <a:latin typeface="Palatino Linotype" panose="02040502050505030304" pitchFamily="18" charset="0"/>
            </a:endParaRPr>
          </a:p>
          <a:p>
            <a:pPr marL="0" lvl="1">
              <a:lnSpc>
                <a:spcPct val="83000"/>
              </a:lnSpc>
              <a:spcBef>
                <a:spcPts val="900"/>
              </a:spcBef>
            </a:pPr>
            <a:r>
              <a:rPr lang="en-US" sz="2500" dirty="0">
                <a:solidFill>
                  <a:schemeClr val="bg1"/>
                </a:solidFill>
                <a:latin typeface="Palatino Linotype" panose="02040502050505030304" pitchFamily="18" charset="0"/>
              </a:rPr>
              <a:t>Mixed goods:</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These goods are ‘mixed’ because they necessarily include something ugly/evil.</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The organic whole does have significant intrinsic </a:t>
            </a:r>
            <a:r>
              <a:rPr lang="en-US" sz="2300" i="1" dirty="0">
                <a:solidFill>
                  <a:schemeClr val="bg1"/>
                </a:solidFill>
                <a:latin typeface="Palatino Linotype" panose="02040502050505030304" pitchFamily="18" charset="0"/>
              </a:rPr>
              <a:t>value</a:t>
            </a:r>
            <a:r>
              <a:rPr lang="en-US" sz="2300" dirty="0">
                <a:solidFill>
                  <a:schemeClr val="bg1"/>
                </a:solidFill>
                <a:latin typeface="Palatino Linotype" panose="02040502050505030304" pitchFamily="18" charset="0"/>
              </a:rPr>
              <a:t>.</a:t>
            </a:r>
          </a:p>
          <a:p>
            <a:pPr marL="800100"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But the parts making it up have a high degree of intrinsic </a:t>
            </a:r>
            <a:r>
              <a:rPr lang="en-US" sz="2300" i="1" dirty="0">
                <a:solidFill>
                  <a:schemeClr val="bg1"/>
                </a:solidFill>
                <a:latin typeface="Palatino Linotype" panose="02040502050505030304" pitchFamily="18" charset="0"/>
              </a:rPr>
              <a:t>disvalue</a:t>
            </a:r>
            <a:r>
              <a:rPr lang="en-US" sz="2300" dirty="0">
                <a:solidFill>
                  <a:schemeClr val="bg1"/>
                </a:solidFill>
                <a:latin typeface="Palatino Linotype" panose="02040502050505030304" pitchFamily="18" charset="0"/>
              </a:rPr>
              <a:t>.</a:t>
            </a:r>
          </a:p>
        </p:txBody>
      </p:sp>
    </p:spTree>
    <p:extLst>
      <p:ext uri="{BB962C8B-B14F-4D97-AF65-F5344CB8AC3E}">
        <p14:creationId xmlns:p14="http://schemas.microsoft.com/office/powerpoint/2010/main" val="199542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286000" y="1066800"/>
            <a:ext cx="6781800" cy="5247847"/>
          </a:xfrm>
          <a:prstGeom prst="rect">
            <a:avLst/>
          </a:prstGeom>
          <a:noFill/>
        </p:spPr>
        <p:txBody>
          <a:bodyPr wrap="square" rtlCol="0">
            <a:spAutoFit/>
          </a:bodyPr>
          <a:lstStyle/>
          <a:p>
            <a:pPr marL="0" lvl="1">
              <a:lnSpc>
                <a:spcPct val="83000"/>
              </a:lnSpc>
            </a:pPr>
            <a:r>
              <a:rPr lang="en-US" sz="2500" dirty="0">
                <a:solidFill>
                  <a:schemeClr val="bg1"/>
                </a:solidFill>
                <a:latin typeface="Palatino Linotype" panose="02040502050505030304" pitchFamily="18" charset="0"/>
              </a:rPr>
              <a:t>Theodicy and mixed goods:</a:t>
            </a:r>
          </a:p>
          <a:p>
            <a:pPr marL="623888" lvl="2" indent="-342900">
              <a:lnSpc>
                <a:spcPct val="83000"/>
              </a:lnSpc>
              <a:spcBef>
                <a:spcPts val="730"/>
              </a:spcBef>
              <a:buFont typeface="Arial" panose="020B0604020202020204" pitchFamily="34" charset="0"/>
              <a:buChar char="•"/>
            </a:pPr>
            <a:r>
              <a:rPr lang="en-US" sz="2200" dirty="0">
                <a:solidFill>
                  <a:schemeClr val="bg1"/>
                </a:solidFill>
                <a:latin typeface="Palatino Linotype" panose="02040502050505030304" pitchFamily="18" charset="0"/>
              </a:rPr>
              <a:t>Many theodicies try to show that the world’s evils somehow contribute to the greater good.</a:t>
            </a:r>
          </a:p>
          <a:p>
            <a:pPr marL="623888" lvl="2" indent="-342900">
              <a:lnSpc>
                <a:spcPct val="83000"/>
              </a:lnSpc>
              <a:spcBef>
                <a:spcPts val="730"/>
              </a:spcBef>
              <a:buFont typeface="Arial" panose="020B0604020202020204" pitchFamily="34" charset="0"/>
              <a:buChar char="•"/>
            </a:pPr>
            <a:r>
              <a:rPr lang="en-US" sz="2200" dirty="0">
                <a:solidFill>
                  <a:schemeClr val="bg1"/>
                </a:solidFill>
                <a:latin typeface="Palatino Linotype" panose="02040502050505030304" pitchFamily="18" charset="0"/>
              </a:rPr>
              <a:t>e.g., the great disvalue of </a:t>
            </a:r>
            <a:r>
              <a:rPr lang="en-US" sz="2200" i="1" dirty="0">
                <a:solidFill>
                  <a:schemeClr val="bg1"/>
                </a:solidFill>
                <a:latin typeface="Palatino Linotype" panose="02040502050505030304" pitchFamily="18" charset="0"/>
              </a:rPr>
              <a:t>suffering </a:t>
            </a:r>
            <a:r>
              <a:rPr lang="en-US" sz="2200" dirty="0">
                <a:solidFill>
                  <a:schemeClr val="bg1"/>
                </a:solidFill>
                <a:latin typeface="Palatino Linotype" panose="02040502050505030304" pitchFamily="18" charset="0"/>
              </a:rPr>
              <a:t>is out-weighed by the even greater value of </a:t>
            </a:r>
            <a:r>
              <a:rPr lang="en-US" sz="2200" i="1" dirty="0">
                <a:solidFill>
                  <a:schemeClr val="bg1"/>
                </a:solidFill>
                <a:latin typeface="Palatino Linotype" panose="02040502050505030304" pitchFamily="18" charset="0"/>
              </a:rPr>
              <a:t>compassion</a:t>
            </a:r>
            <a:endParaRPr lang="en-US" sz="2200" dirty="0">
              <a:solidFill>
                <a:schemeClr val="bg1"/>
              </a:solidFill>
              <a:latin typeface="Palatino Linotype" panose="02040502050505030304" pitchFamily="18" charset="0"/>
            </a:endParaRPr>
          </a:p>
          <a:p>
            <a:pPr marL="623888" lvl="2" indent="-342900">
              <a:lnSpc>
                <a:spcPct val="83000"/>
              </a:lnSpc>
              <a:spcBef>
                <a:spcPts val="730"/>
              </a:spcBef>
              <a:buFont typeface="Arial" panose="020B0604020202020204" pitchFamily="34" charset="0"/>
              <a:buChar char="•"/>
            </a:pPr>
            <a:r>
              <a:rPr lang="en-US" sz="2200" dirty="0">
                <a:solidFill>
                  <a:schemeClr val="bg1"/>
                </a:solidFill>
                <a:latin typeface="Palatino Linotype" panose="02040502050505030304" pitchFamily="18" charset="0"/>
              </a:rPr>
              <a:t>Moore doesn’t buy it.</a:t>
            </a:r>
          </a:p>
          <a:p>
            <a:pPr marL="800100" lvl="2" indent="-342900">
              <a:lnSpc>
                <a:spcPct val="83000"/>
              </a:lnSpc>
              <a:spcBef>
                <a:spcPts val="900"/>
              </a:spcBef>
              <a:buFont typeface="Arial" panose="020B0604020202020204" pitchFamily="34" charset="0"/>
              <a:buChar char="•"/>
            </a:pPr>
            <a:endParaRPr lang="en-US" sz="200" dirty="0">
              <a:solidFill>
                <a:schemeClr val="bg1"/>
              </a:solidFill>
              <a:latin typeface="Palatino Linotype" panose="02040502050505030304" pitchFamily="18" charset="0"/>
            </a:endParaRPr>
          </a:p>
          <a:p>
            <a:pPr marL="0" lvl="1">
              <a:lnSpc>
                <a:spcPct val="83000"/>
              </a:lnSpc>
              <a:spcBef>
                <a:spcPts val="900"/>
              </a:spcBef>
            </a:pPr>
            <a:r>
              <a:rPr lang="en-US" sz="2500" dirty="0">
                <a:solidFill>
                  <a:schemeClr val="bg1"/>
                </a:solidFill>
                <a:latin typeface="Palatino Linotype" panose="02040502050505030304" pitchFamily="18" charset="0"/>
              </a:rPr>
              <a:t>‘As a whole’ vs. ‘On the whole’:</a:t>
            </a:r>
          </a:p>
          <a:p>
            <a:pPr marL="623888"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Even if compassion for suffering is good ‘as a whole’ (it forms an intrinsically valuable organic whole), the great disvalue of its parts (namely, the suffering) keeps it from being good ‘on the whole’.</a:t>
            </a:r>
          </a:p>
          <a:p>
            <a:pPr marL="623888" lvl="2" indent="-342900">
              <a:lnSpc>
                <a:spcPct val="83000"/>
              </a:lnSpc>
              <a:spcBef>
                <a:spcPts val="900"/>
              </a:spcBef>
              <a:buFont typeface="Arial" panose="020B0604020202020204" pitchFamily="34" charset="0"/>
              <a:buChar char="•"/>
            </a:pPr>
            <a:r>
              <a:rPr lang="en-US" sz="2300" dirty="0">
                <a:solidFill>
                  <a:schemeClr val="bg1"/>
                </a:solidFill>
                <a:latin typeface="Palatino Linotype" panose="02040502050505030304" pitchFamily="18" charset="0"/>
              </a:rPr>
              <a:t>Moore doesn’t think any mixed good’s value as a whole is good enough to outweigh the great disvalue of its parts.</a:t>
            </a:r>
          </a:p>
        </p:txBody>
      </p:sp>
    </p:spTree>
    <p:extLst>
      <p:ext uri="{BB962C8B-B14F-4D97-AF65-F5344CB8AC3E}">
        <p14:creationId xmlns:p14="http://schemas.microsoft.com/office/powerpoint/2010/main" val="1085637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27038"/>
            <a:ext cx="8229600" cy="868362"/>
          </a:xfrm>
        </p:spPr>
        <p:txBody>
          <a:bodyPr/>
          <a:lstStyle/>
          <a:p>
            <a:pPr eaLnBrk="1" hangingPunct="1">
              <a:lnSpc>
                <a:spcPct val="85000"/>
              </a:lnSpc>
            </a:pPr>
            <a:r>
              <a:rPr lang="en-US" altLang="en-US" dirty="0">
                <a:solidFill>
                  <a:schemeClr val="bg1"/>
                </a:solidFill>
                <a:latin typeface="Palatino Linotype" panose="02040502050505030304" pitchFamily="18" charset="0"/>
              </a:rPr>
              <a:t>Moore’s views</a:t>
            </a:r>
            <a:br>
              <a:rPr lang="en-US" altLang="en-US" dirty="0">
                <a:solidFill>
                  <a:schemeClr val="bg1"/>
                </a:solidFill>
                <a:latin typeface="Palatino Linotype" panose="02040502050505030304" pitchFamily="18" charset="0"/>
              </a:rPr>
            </a:br>
            <a:r>
              <a:rPr lang="en-US" altLang="en-US" dirty="0">
                <a:solidFill>
                  <a:schemeClr val="bg1"/>
                </a:solidFill>
                <a:latin typeface="Palatino Linotype" panose="02040502050505030304" pitchFamily="18" charset="0"/>
              </a:rPr>
              <a:t>in historical context</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295400"/>
            <a:ext cx="8229600" cy="4830763"/>
          </a:xfrm>
        </p:spPr>
        <p:txBody>
          <a:bodyPr/>
          <a:lstStyle/>
          <a:p>
            <a:pPr marL="0" indent="0" eaLnBrk="1" hangingPunct="1">
              <a:lnSpc>
                <a:spcPct val="90000"/>
              </a:lnSpc>
              <a:buNone/>
            </a:pPr>
            <a:endParaRPr lang="en-US" altLang="en-US" sz="2400" dirty="0">
              <a:solidFill>
                <a:schemeClr val="bg1"/>
              </a:solidFill>
              <a:latin typeface="Palatino Linotype" panose="02040502050505030304" pitchFamily="18" charset="0"/>
            </a:endParaRPr>
          </a:p>
          <a:p>
            <a:pPr marL="0" indent="0" eaLnBrk="1" hangingPunct="1">
              <a:lnSpc>
                <a:spcPct val="90000"/>
              </a:lnSpc>
              <a:buNone/>
            </a:pPr>
            <a:endParaRPr lang="en-US" altLang="en-US" sz="2400" dirty="0">
              <a:solidFill>
                <a:schemeClr val="bg1"/>
              </a:solidFill>
              <a:latin typeface="Palatino Linotype" panose="02040502050505030304" pitchFamily="18" charset="0"/>
            </a:endParaRPr>
          </a:p>
          <a:p>
            <a:pPr marL="0" indent="0" eaLnBrk="1" hangingPunct="1">
              <a:lnSpc>
                <a:spcPct val="90000"/>
              </a:lnSpc>
              <a:buNone/>
            </a:pPr>
            <a:endParaRPr lang="en-US" altLang="en-US" sz="2400" dirty="0">
              <a:solidFill>
                <a:schemeClr val="bg1"/>
              </a:solidFill>
              <a:latin typeface="Palatino Linotype" panose="02040502050505030304" pitchFamily="18" charset="0"/>
            </a:endParaRPr>
          </a:p>
          <a:p>
            <a:pPr marL="0" indent="0" eaLnBrk="1" hangingPunct="1">
              <a:lnSpc>
                <a:spcPct val="90000"/>
              </a:lnSpc>
              <a:buNone/>
            </a:pPr>
            <a:endParaRPr lang="en-US" altLang="en-US" sz="2400" dirty="0">
              <a:solidFill>
                <a:schemeClr val="bg1"/>
              </a:solidFill>
              <a:latin typeface="Palatino Linotype" panose="02040502050505030304" pitchFamily="18" charset="0"/>
            </a:endParaRPr>
          </a:p>
          <a:p>
            <a:pPr marL="0" indent="0" eaLnBrk="1" hangingPunct="1">
              <a:lnSpc>
                <a:spcPct val="90000"/>
              </a:lnSpc>
              <a:buNone/>
            </a:pPr>
            <a:endParaRPr lang="en-US" altLang="en-US" sz="2400" dirty="0">
              <a:solidFill>
                <a:schemeClr val="bg1"/>
              </a:solidFill>
              <a:latin typeface="Palatino Linotype" panose="02040502050505030304" pitchFamily="18" charset="0"/>
            </a:endParaRPr>
          </a:p>
          <a:p>
            <a:pPr marL="0" indent="0" eaLnBrk="1" hangingPunct="1">
              <a:lnSpc>
                <a:spcPct val="90000"/>
              </a:lnSpc>
              <a:buNone/>
            </a:pPr>
            <a:r>
              <a:rPr lang="en-US" altLang="en-US" sz="2400" dirty="0">
                <a:solidFill>
                  <a:schemeClr val="bg1"/>
                </a:solidFill>
                <a:latin typeface="Palatino Linotype" panose="02040502050505030304" pitchFamily="18" charset="0"/>
              </a:rPr>
              <a:t>                        </a:t>
            </a:r>
            <a:r>
              <a:rPr lang="en-US" altLang="en-US" sz="1500" dirty="0">
                <a:solidFill>
                  <a:schemeClr val="bg1"/>
                </a:solidFill>
                <a:latin typeface="Palatino Linotype" panose="02040502050505030304" pitchFamily="18" charset="0"/>
              </a:rPr>
              <a:t> </a:t>
            </a:r>
            <a:r>
              <a:rPr lang="en-US" altLang="en-US" sz="2400" i="1" dirty="0">
                <a:solidFill>
                  <a:schemeClr val="bg1"/>
                </a:solidFill>
                <a:latin typeface="Palatino Linotype" panose="02040502050505030304" pitchFamily="18" charset="0"/>
              </a:rPr>
              <a:t>vs.</a:t>
            </a:r>
          </a:p>
          <a:p>
            <a:pPr marL="0" indent="0" eaLnBrk="1" hangingPunct="1">
              <a:lnSpc>
                <a:spcPct val="90000"/>
              </a:lnSpc>
              <a:buNone/>
            </a:pPr>
            <a:endParaRPr lang="en-US" altLang="en-US" sz="2400" i="1" dirty="0">
              <a:solidFill>
                <a:schemeClr val="bg1"/>
              </a:solidFill>
              <a:latin typeface="Palatino Linotype" panose="02040502050505030304" pitchFamily="18" charset="0"/>
            </a:endParaRPr>
          </a:p>
          <a:p>
            <a:pPr marL="0" indent="0" eaLnBrk="1" hangingPunct="1">
              <a:lnSpc>
                <a:spcPct val="90000"/>
              </a:lnSpc>
              <a:buNone/>
            </a:pPr>
            <a:endParaRPr lang="en-US" altLang="en-US" sz="2400" i="1" dirty="0">
              <a:solidFill>
                <a:schemeClr val="bg1"/>
              </a:solidFill>
              <a:latin typeface="Palatino Linotype" panose="02040502050505030304" pitchFamily="18" charset="0"/>
            </a:endParaRPr>
          </a:p>
          <a:p>
            <a:pPr marL="0" indent="0" eaLnBrk="1" hangingPunct="1">
              <a:lnSpc>
                <a:spcPct val="90000"/>
              </a:lnSpc>
              <a:buNone/>
            </a:pPr>
            <a:endParaRPr lang="en-US" altLang="en-US" sz="2400" i="1" dirty="0">
              <a:solidFill>
                <a:schemeClr val="bg1"/>
              </a:solidFill>
              <a:latin typeface="Palatino Linotype" panose="02040502050505030304" pitchFamily="18" charset="0"/>
            </a:endParaRPr>
          </a:p>
          <a:p>
            <a:pPr marL="0" indent="0" eaLnBrk="1" hangingPunct="1">
              <a:lnSpc>
                <a:spcPct val="90000"/>
              </a:lnSpc>
              <a:buNone/>
            </a:pPr>
            <a:endParaRPr lang="en-US" altLang="en-US" sz="2400" i="1" dirty="0">
              <a:solidFill>
                <a:schemeClr val="bg1"/>
              </a:solidFill>
              <a:latin typeface="Palatino Linotype" panose="02040502050505030304" pitchFamily="18" charset="0"/>
            </a:endParaRPr>
          </a:p>
          <a:p>
            <a:pPr marL="0" indent="0" eaLnBrk="1" hangingPunct="1">
              <a:lnSpc>
                <a:spcPct val="90000"/>
              </a:lnSpc>
              <a:buNone/>
            </a:pP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0"/>
              </a:spcBef>
              <a:buNone/>
            </a:pPr>
            <a:r>
              <a:rPr lang="en-US" altLang="en-US" sz="2000" i="1" dirty="0">
                <a:solidFill>
                  <a:schemeClr val="bg1"/>
                </a:solidFill>
                <a:latin typeface="Palatino Linotype" panose="02040502050505030304" pitchFamily="18" charset="0"/>
              </a:rPr>
              <a:t>        </a:t>
            </a:r>
            <a:r>
              <a:rPr lang="en-US" altLang="en-US" sz="1800" i="1" dirty="0">
                <a:solidFill>
                  <a:schemeClr val="bg1"/>
                </a:solidFill>
                <a:latin typeface="Palatino Linotype" panose="02040502050505030304" pitchFamily="18" charset="0"/>
              </a:rPr>
              <a:t>Price, Reid,              Bentham, Mill,</a:t>
            </a:r>
          </a:p>
          <a:p>
            <a:pPr marL="0" indent="0" eaLnBrk="1" hangingPunct="1">
              <a:lnSpc>
                <a:spcPct val="90000"/>
              </a:lnSpc>
              <a:spcBef>
                <a:spcPts val="0"/>
              </a:spcBef>
              <a:buNone/>
            </a:pPr>
            <a:r>
              <a:rPr lang="en-US" altLang="en-US" sz="1800" i="1" dirty="0">
                <a:solidFill>
                  <a:schemeClr val="bg1"/>
                </a:solidFill>
                <a:latin typeface="Palatino Linotype" panose="02040502050505030304" pitchFamily="18" charset="0"/>
              </a:rPr>
              <a:t> D. Stewart, Whewell            Spencer</a:t>
            </a:r>
          </a:p>
        </p:txBody>
      </p:sp>
      <p:graphicFrame>
        <p:nvGraphicFramePr>
          <p:cNvPr id="13" name="Table 12">
            <a:extLst>
              <a:ext uri="{FF2B5EF4-FFF2-40B4-BE49-F238E27FC236}">
                <a16:creationId xmlns:a16="http://schemas.microsoft.com/office/drawing/2014/main" id="{45CF2473-B934-4043-8EFD-45BEE15FD02C}"/>
              </a:ext>
            </a:extLst>
          </p:cNvPr>
          <p:cNvGraphicFramePr>
            <a:graphicFrameLocks noGrp="1"/>
          </p:cNvGraphicFramePr>
          <p:nvPr>
            <p:extLst>
              <p:ext uri="{D42A27DB-BD31-4B8C-83A1-F6EECF244321}">
                <p14:modId xmlns:p14="http://schemas.microsoft.com/office/powerpoint/2010/main" val="2386789913"/>
              </p:ext>
            </p:extLst>
          </p:nvPr>
        </p:nvGraphicFramePr>
        <p:xfrm>
          <a:off x="2849199" y="1676402"/>
          <a:ext cx="1494201" cy="3728373"/>
        </p:xfrm>
        <a:graphic>
          <a:graphicData uri="http://schemas.openxmlformats.org/drawingml/2006/table">
            <a:tbl>
              <a:tblPr firstRow="1" bandRow="1">
                <a:tableStyleId>{5C22544A-7EE6-4342-B048-85BDC9FD1C3A}</a:tableStyleId>
              </a:tblPr>
              <a:tblGrid>
                <a:gridCol w="1494201">
                  <a:extLst>
                    <a:ext uri="{9D8B030D-6E8A-4147-A177-3AD203B41FA5}">
                      <a16:colId xmlns:a16="http://schemas.microsoft.com/office/drawing/2014/main" val="1709507906"/>
                    </a:ext>
                  </a:extLst>
                </a:gridCol>
              </a:tblGrid>
              <a:tr h="1062980">
                <a:tc>
                  <a:txBody>
                    <a:bodyPr/>
                    <a:lstStyle/>
                    <a:p>
                      <a:pPr algn="ctr">
                        <a:lnSpc>
                          <a:spcPct val="90000"/>
                        </a:lnSpc>
                      </a:pPr>
                      <a:r>
                        <a:rPr lang="en-US" sz="1800" b="0" dirty="0">
                          <a:effectLst/>
                          <a:latin typeface="Bembo" pitchFamily="50" charset="0"/>
                        </a:rPr>
                        <a:t>Value</a:t>
                      </a:r>
                    </a:p>
                    <a:p>
                      <a:pPr algn="ctr">
                        <a:lnSpc>
                          <a:spcPct val="90000"/>
                        </a:lnSpc>
                      </a:pPr>
                      <a:r>
                        <a:rPr lang="en-US" sz="1800" b="0" dirty="0">
                          <a:effectLst/>
                          <a:latin typeface="Bembo" pitchFamily="50" charset="0"/>
                        </a:rPr>
                        <a:t>Hedonism</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3261895572"/>
                  </a:ext>
                </a:extLst>
              </a:tr>
              <a:tr h="1062981">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1800" b="0" dirty="0">
                          <a:solidFill>
                            <a:schemeClr val="bg1"/>
                          </a:solidFill>
                          <a:effectLst/>
                          <a:latin typeface="Bembo" pitchFamily="50" charset="0"/>
                        </a:rPr>
                        <a:t>Maximizing</a:t>
                      </a:r>
                    </a:p>
                    <a:p>
                      <a:pPr marL="0" marR="0" lvl="0" indent="0" algn="ctr" defTabSz="914400" rtl="0" eaLnBrk="1" fontAlgn="auto" latinLnBrk="0" hangingPunct="1">
                        <a:lnSpc>
                          <a:spcPct val="90000"/>
                        </a:lnSpc>
                        <a:spcBef>
                          <a:spcPts val="0"/>
                        </a:spcBef>
                        <a:spcAft>
                          <a:spcPts val="0"/>
                        </a:spcAft>
                        <a:buClrTx/>
                        <a:buSzTx/>
                        <a:buFontTx/>
                        <a:buNone/>
                        <a:tabLst/>
                        <a:defRPr/>
                      </a:pPr>
                      <a:r>
                        <a:rPr lang="en-US" sz="1800" b="0" dirty="0" err="1">
                          <a:solidFill>
                            <a:schemeClr val="bg1"/>
                          </a:solidFill>
                          <a:effectLst/>
                          <a:latin typeface="Bembo" pitchFamily="50" charset="0"/>
                        </a:rPr>
                        <a:t>Consequen-tialism</a:t>
                      </a:r>
                      <a:endParaRPr lang="en-US" sz="1800" b="0" dirty="0">
                        <a:solidFill>
                          <a:schemeClr val="bg1"/>
                        </a:solidFill>
                        <a:effectLst/>
                        <a:latin typeface="Bembo" pitchFamily="50"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617263752"/>
                  </a:ext>
                </a:extLst>
              </a:tr>
              <a:tr h="1062980">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1800" b="0" dirty="0">
                          <a:solidFill>
                            <a:schemeClr val="bg1"/>
                          </a:solidFill>
                          <a:effectLst/>
                          <a:latin typeface="Bembo" pitchFamily="50" charset="0"/>
                        </a:rPr>
                        <a:t>Empiricism</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1991087646"/>
                  </a:ext>
                </a:extLst>
              </a:tr>
              <a:tr h="539432">
                <a:tc>
                  <a:txBody>
                    <a:bodyPr/>
                    <a:lstStyle/>
                    <a:p>
                      <a:pPr algn="ctr">
                        <a:lnSpc>
                          <a:spcPct val="107000"/>
                        </a:lnSpc>
                      </a:pPr>
                      <a:r>
                        <a:rPr lang="en-US" sz="1800" i="1" dirty="0">
                          <a:solidFill>
                            <a:schemeClr val="bg1"/>
                          </a:solidFill>
                          <a:effectLst/>
                          <a:latin typeface="Bembo" pitchFamily="50" charset="0"/>
                        </a:rPr>
                        <a:t>‘Utilitarians’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1313"/>
                    </a:solidFill>
                  </a:tcPr>
                </a:tc>
                <a:extLst>
                  <a:ext uri="{0D108BD9-81ED-4DB2-BD59-A6C34878D82A}">
                    <a16:rowId xmlns:a16="http://schemas.microsoft.com/office/drawing/2014/main" val="4012841255"/>
                  </a:ext>
                </a:extLst>
              </a:tr>
            </a:tbl>
          </a:graphicData>
        </a:graphic>
      </p:graphicFrame>
      <p:graphicFrame>
        <p:nvGraphicFramePr>
          <p:cNvPr id="19" name="Table 18">
            <a:extLst>
              <a:ext uri="{FF2B5EF4-FFF2-40B4-BE49-F238E27FC236}">
                <a16:creationId xmlns:a16="http://schemas.microsoft.com/office/drawing/2014/main" id="{318638B2-EA5B-4233-94BB-4B1ED6D1F9BF}"/>
              </a:ext>
            </a:extLst>
          </p:cNvPr>
          <p:cNvGraphicFramePr>
            <a:graphicFrameLocks noGrp="1"/>
          </p:cNvGraphicFramePr>
          <p:nvPr>
            <p:extLst>
              <p:ext uri="{D42A27DB-BD31-4B8C-83A1-F6EECF244321}">
                <p14:modId xmlns:p14="http://schemas.microsoft.com/office/powerpoint/2010/main" val="3703959965"/>
              </p:ext>
            </p:extLst>
          </p:nvPr>
        </p:nvGraphicFramePr>
        <p:xfrm>
          <a:off x="5135199" y="1676401"/>
          <a:ext cx="1494201" cy="3728373"/>
        </p:xfrm>
        <a:graphic>
          <a:graphicData uri="http://schemas.openxmlformats.org/drawingml/2006/table">
            <a:tbl>
              <a:tblPr firstRow="1" bandRow="1">
                <a:tableStyleId>{5C22544A-7EE6-4342-B048-85BDC9FD1C3A}</a:tableStyleId>
              </a:tblPr>
              <a:tblGrid>
                <a:gridCol w="1494201">
                  <a:extLst>
                    <a:ext uri="{9D8B030D-6E8A-4147-A177-3AD203B41FA5}">
                      <a16:colId xmlns:a16="http://schemas.microsoft.com/office/drawing/2014/main" val="1709507906"/>
                    </a:ext>
                  </a:extLst>
                </a:gridCol>
              </a:tblGrid>
              <a:tr h="1062980">
                <a:tc>
                  <a:txBody>
                    <a:bodyPr/>
                    <a:lstStyle/>
                    <a:p>
                      <a:pPr algn="ctr">
                        <a:lnSpc>
                          <a:spcPct val="90000"/>
                        </a:lnSpc>
                      </a:pPr>
                      <a:r>
                        <a:rPr lang="en-US" sz="1800" b="0" dirty="0">
                          <a:effectLst/>
                          <a:latin typeface="Bembo" pitchFamily="50" charset="0"/>
                        </a:rPr>
                        <a:t>Value</a:t>
                      </a:r>
                    </a:p>
                    <a:p>
                      <a:pPr algn="ctr">
                        <a:lnSpc>
                          <a:spcPct val="90000"/>
                        </a:lnSpc>
                      </a:pPr>
                      <a:r>
                        <a:rPr lang="en-US" sz="1800" b="0" dirty="0">
                          <a:effectLst/>
                          <a:latin typeface="Bembo" pitchFamily="50" charset="0"/>
                        </a:rPr>
                        <a:t>Hedonism</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3261895572"/>
                  </a:ext>
                </a:extLst>
              </a:tr>
              <a:tr h="1062981">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1800" b="0" dirty="0">
                          <a:solidFill>
                            <a:schemeClr val="bg1"/>
                          </a:solidFill>
                          <a:effectLst/>
                          <a:latin typeface="Bembo" pitchFamily="50" charset="0"/>
                        </a:rPr>
                        <a:t>Maximizing</a:t>
                      </a:r>
                    </a:p>
                    <a:p>
                      <a:pPr marL="0" marR="0" lvl="0" indent="0" algn="ctr" defTabSz="914400" rtl="0" eaLnBrk="1" fontAlgn="auto" latinLnBrk="0" hangingPunct="1">
                        <a:lnSpc>
                          <a:spcPct val="90000"/>
                        </a:lnSpc>
                        <a:spcBef>
                          <a:spcPts val="0"/>
                        </a:spcBef>
                        <a:spcAft>
                          <a:spcPts val="0"/>
                        </a:spcAft>
                        <a:buClrTx/>
                        <a:buSzTx/>
                        <a:buFontTx/>
                        <a:buNone/>
                        <a:tabLst/>
                        <a:defRPr/>
                      </a:pPr>
                      <a:r>
                        <a:rPr lang="en-US" sz="1800" b="0" dirty="0" err="1">
                          <a:solidFill>
                            <a:schemeClr val="bg1"/>
                          </a:solidFill>
                          <a:effectLst/>
                          <a:latin typeface="Bembo" pitchFamily="50" charset="0"/>
                        </a:rPr>
                        <a:t>Consequen-tialism</a:t>
                      </a:r>
                      <a:endParaRPr lang="en-US" sz="1800" b="0" dirty="0">
                        <a:solidFill>
                          <a:schemeClr val="bg1"/>
                        </a:solidFill>
                        <a:effectLst/>
                        <a:latin typeface="Bembo" pitchFamily="50"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617263752"/>
                  </a:ext>
                </a:extLst>
              </a:tr>
              <a:tr h="1062980">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1800" b="0" dirty="0">
                          <a:solidFill>
                            <a:schemeClr val="bg1"/>
                          </a:solidFill>
                          <a:effectLst/>
                          <a:latin typeface="Bembo" pitchFamily="50" charset="0"/>
                        </a:rPr>
                        <a:t>Intuitionism</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1991087646"/>
                  </a:ext>
                </a:extLst>
              </a:tr>
              <a:tr h="539432">
                <a:tc>
                  <a:txBody>
                    <a:bodyPr/>
                    <a:lstStyle/>
                    <a:p>
                      <a:pPr algn="ctr">
                        <a:lnSpc>
                          <a:spcPct val="107000"/>
                        </a:lnSpc>
                      </a:pPr>
                      <a:r>
                        <a:rPr lang="en-US" sz="1800" i="1" dirty="0">
                          <a:solidFill>
                            <a:schemeClr val="bg1"/>
                          </a:solidFill>
                          <a:effectLst/>
                          <a:latin typeface="Bembo" pitchFamily="50" charset="0"/>
                        </a:rPr>
                        <a:t>Sidgwick</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1313"/>
                    </a:solidFill>
                  </a:tcPr>
                </a:tc>
                <a:extLst>
                  <a:ext uri="{0D108BD9-81ED-4DB2-BD59-A6C34878D82A}">
                    <a16:rowId xmlns:a16="http://schemas.microsoft.com/office/drawing/2014/main" val="4012841255"/>
                  </a:ext>
                </a:extLst>
              </a:tr>
            </a:tbl>
          </a:graphicData>
        </a:graphic>
      </p:graphicFrame>
      <p:graphicFrame>
        <p:nvGraphicFramePr>
          <p:cNvPr id="20" name="Table 19">
            <a:extLst>
              <a:ext uri="{FF2B5EF4-FFF2-40B4-BE49-F238E27FC236}">
                <a16:creationId xmlns:a16="http://schemas.microsoft.com/office/drawing/2014/main" id="{B5B5712E-B3AC-435C-80A0-3A38D69C3021}"/>
              </a:ext>
            </a:extLst>
          </p:cNvPr>
          <p:cNvGraphicFramePr>
            <a:graphicFrameLocks noGrp="1"/>
          </p:cNvGraphicFramePr>
          <p:nvPr>
            <p:extLst>
              <p:ext uri="{D42A27DB-BD31-4B8C-83A1-F6EECF244321}">
                <p14:modId xmlns:p14="http://schemas.microsoft.com/office/powerpoint/2010/main" val="950439799"/>
              </p:ext>
            </p:extLst>
          </p:nvPr>
        </p:nvGraphicFramePr>
        <p:xfrm>
          <a:off x="6963999" y="1676401"/>
          <a:ext cx="1494201" cy="3728373"/>
        </p:xfrm>
        <a:graphic>
          <a:graphicData uri="http://schemas.openxmlformats.org/drawingml/2006/table">
            <a:tbl>
              <a:tblPr firstRow="1" bandRow="1">
                <a:effectLst/>
                <a:tableStyleId>{5C22544A-7EE6-4342-B048-85BDC9FD1C3A}</a:tableStyleId>
              </a:tblPr>
              <a:tblGrid>
                <a:gridCol w="1494201">
                  <a:extLst>
                    <a:ext uri="{9D8B030D-6E8A-4147-A177-3AD203B41FA5}">
                      <a16:colId xmlns:a16="http://schemas.microsoft.com/office/drawing/2014/main" val="1709507906"/>
                    </a:ext>
                  </a:extLst>
                </a:gridCol>
              </a:tblGrid>
              <a:tr h="1062980">
                <a:tc>
                  <a:txBody>
                    <a:bodyPr/>
                    <a:lstStyle/>
                    <a:p>
                      <a:pPr marL="0" indent="0" algn="ctr" eaLnBrk="1" hangingPunct="1">
                        <a:lnSpc>
                          <a:spcPct val="90000"/>
                        </a:lnSpc>
                        <a:buNone/>
                      </a:pPr>
                      <a:r>
                        <a:rPr lang="en-US" altLang="en-US" sz="1800" dirty="0">
                          <a:solidFill>
                            <a:schemeClr val="bg1"/>
                          </a:solidFill>
                          <a:effectLst>
                            <a:glow rad="228600">
                              <a:schemeClr val="accent4">
                                <a:satMod val="175000"/>
                                <a:alpha val="40000"/>
                              </a:schemeClr>
                            </a:glow>
                          </a:effectLst>
                          <a:latin typeface="Bembo" pitchFamily="50" charset="0"/>
                        </a:rPr>
                        <a:t>Value Pluralism</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gradFill flip="none" rotWithShape="1">
                      <a:gsLst>
                        <a:gs pos="30000">
                          <a:schemeClr val="accent2">
                            <a:lumMod val="50000"/>
                          </a:schemeClr>
                        </a:gs>
                        <a:gs pos="71000">
                          <a:schemeClr val="accent2">
                            <a:lumMod val="50000"/>
                          </a:schemeClr>
                        </a:gs>
                        <a:gs pos="99000">
                          <a:schemeClr val="accent2">
                            <a:lumMod val="60000"/>
                            <a:lumOff val="40000"/>
                          </a:schemeClr>
                        </a:gs>
                        <a:gs pos="0">
                          <a:schemeClr val="accent2">
                            <a:lumMod val="60000"/>
                            <a:lumOff val="40000"/>
                          </a:schemeClr>
                        </a:gs>
                      </a:gsLst>
                      <a:path path="circle">
                        <a:fillToRect l="100000" t="100000"/>
                      </a:path>
                      <a:tileRect r="-100000" b="-100000"/>
                    </a:gradFill>
                  </a:tcPr>
                </a:tc>
                <a:extLst>
                  <a:ext uri="{0D108BD9-81ED-4DB2-BD59-A6C34878D82A}">
                    <a16:rowId xmlns:a16="http://schemas.microsoft.com/office/drawing/2014/main" val="3261895572"/>
                  </a:ext>
                </a:extLst>
              </a:tr>
              <a:tr h="1062981">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1800" b="0" dirty="0">
                          <a:solidFill>
                            <a:schemeClr val="bg1"/>
                          </a:solidFill>
                          <a:effectLst/>
                          <a:latin typeface="Bembo" pitchFamily="50" charset="0"/>
                        </a:rPr>
                        <a:t>Maximizing</a:t>
                      </a:r>
                    </a:p>
                    <a:p>
                      <a:pPr marL="0" marR="0" lvl="0" indent="0" algn="ctr" defTabSz="914400" rtl="0" eaLnBrk="1" fontAlgn="auto" latinLnBrk="0" hangingPunct="1">
                        <a:lnSpc>
                          <a:spcPct val="90000"/>
                        </a:lnSpc>
                        <a:spcBef>
                          <a:spcPts val="0"/>
                        </a:spcBef>
                        <a:spcAft>
                          <a:spcPts val="0"/>
                        </a:spcAft>
                        <a:buClrTx/>
                        <a:buSzTx/>
                        <a:buFontTx/>
                        <a:buNone/>
                        <a:tabLst/>
                        <a:defRPr/>
                      </a:pPr>
                      <a:r>
                        <a:rPr lang="en-US" sz="1800" b="0" dirty="0" err="1">
                          <a:solidFill>
                            <a:schemeClr val="bg1"/>
                          </a:solidFill>
                          <a:effectLst/>
                          <a:latin typeface="Bembo" pitchFamily="50" charset="0"/>
                        </a:rPr>
                        <a:t>Consequen-tialism</a:t>
                      </a:r>
                      <a:endParaRPr lang="en-US" sz="1800" b="0" dirty="0">
                        <a:solidFill>
                          <a:schemeClr val="bg1"/>
                        </a:solidFill>
                        <a:effectLst/>
                        <a:latin typeface="Bembo" pitchFamily="50"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617263752"/>
                  </a:ext>
                </a:extLst>
              </a:tr>
              <a:tr h="1062980">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1800" b="0" dirty="0">
                          <a:solidFill>
                            <a:schemeClr val="bg1"/>
                          </a:solidFill>
                          <a:effectLst/>
                          <a:latin typeface="Bembo" pitchFamily="50" charset="0"/>
                        </a:rPr>
                        <a:t>Intuitionism</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1991087646"/>
                  </a:ext>
                </a:extLst>
              </a:tr>
              <a:tr h="539432">
                <a:tc>
                  <a:txBody>
                    <a:bodyPr/>
                    <a:lstStyle/>
                    <a:p>
                      <a:pPr algn="ctr">
                        <a:lnSpc>
                          <a:spcPct val="107000"/>
                        </a:lnSpc>
                      </a:pPr>
                      <a:r>
                        <a:rPr lang="en-US" sz="1800" i="1" dirty="0">
                          <a:solidFill>
                            <a:schemeClr val="bg1"/>
                          </a:solidFill>
                          <a:effectLst/>
                          <a:latin typeface="Bembo" pitchFamily="50" charset="0"/>
                        </a:rPr>
                        <a:t>Moore</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1313"/>
                    </a:solidFill>
                  </a:tcPr>
                </a:tc>
                <a:extLst>
                  <a:ext uri="{0D108BD9-81ED-4DB2-BD59-A6C34878D82A}">
                    <a16:rowId xmlns:a16="http://schemas.microsoft.com/office/drawing/2014/main" val="4012841255"/>
                  </a:ext>
                </a:extLst>
              </a:tr>
            </a:tbl>
          </a:graphicData>
        </a:graphic>
      </p:graphicFrame>
      <p:graphicFrame>
        <p:nvGraphicFramePr>
          <p:cNvPr id="21" name="Table 20">
            <a:extLst>
              <a:ext uri="{FF2B5EF4-FFF2-40B4-BE49-F238E27FC236}">
                <a16:creationId xmlns:a16="http://schemas.microsoft.com/office/drawing/2014/main" id="{C31F3C8B-6346-43FB-AEF6-83F452DCA55E}"/>
              </a:ext>
            </a:extLst>
          </p:cNvPr>
          <p:cNvGraphicFramePr>
            <a:graphicFrameLocks noGrp="1"/>
          </p:cNvGraphicFramePr>
          <p:nvPr>
            <p:extLst>
              <p:ext uri="{D42A27DB-BD31-4B8C-83A1-F6EECF244321}">
                <p14:modId xmlns:p14="http://schemas.microsoft.com/office/powerpoint/2010/main" val="183565701"/>
              </p:ext>
            </p:extLst>
          </p:nvPr>
        </p:nvGraphicFramePr>
        <p:xfrm>
          <a:off x="791799" y="1676400"/>
          <a:ext cx="1494201" cy="3728373"/>
        </p:xfrm>
        <a:graphic>
          <a:graphicData uri="http://schemas.openxmlformats.org/drawingml/2006/table">
            <a:tbl>
              <a:tblPr firstRow="1" bandRow="1">
                <a:tableStyleId>{5C22544A-7EE6-4342-B048-85BDC9FD1C3A}</a:tableStyleId>
              </a:tblPr>
              <a:tblGrid>
                <a:gridCol w="1494201">
                  <a:extLst>
                    <a:ext uri="{9D8B030D-6E8A-4147-A177-3AD203B41FA5}">
                      <a16:colId xmlns:a16="http://schemas.microsoft.com/office/drawing/2014/main" val="1709507906"/>
                    </a:ext>
                  </a:extLst>
                </a:gridCol>
              </a:tblGrid>
              <a:tr h="2125961">
                <a:tc>
                  <a:txBody>
                    <a:bodyPr/>
                    <a:lstStyle/>
                    <a:p>
                      <a:pPr algn="ctr">
                        <a:lnSpc>
                          <a:spcPct val="90000"/>
                        </a:lnSpc>
                      </a:pPr>
                      <a:r>
                        <a:rPr lang="en-US" sz="1800" b="0" dirty="0">
                          <a:effectLst/>
                          <a:latin typeface="Bembo" pitchFamily="50" charset="0"/>
                        </a:rPr>
                        <a:t>Deontological Pluralism</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3261895572"/>
                  </a:ext>
                </a:extLst>
              </a:tr>
              <a:tr h="1062980">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1800" b="0" dirty="0">
                          <a:solidFill>
                            <a:schemeClr val="bg1"/>
                          </a:solidFill>
                          <a:effectLst/>
                          <a:latin typeface="Bembo" pitchFamily="50" charset="0"/>
                        </a:rPr>
                        <a:t>Intuitionism</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1991087646"/>
                  </a:ext>
                </a:extLst>
              </a:tr>
              <a:tr h="539432">
                <a:tc>
                  <a:txBody>
                    <a:bodyPr/>
                    <a:lstStyle/>
                    <a:p>
                      <a:pPr algn="ctr">
                        <a:lnSpc>
                          <a:spcPct val="107000"/>
                        </a:lnSpc>
                      </a:pPr>
                      <a:r>
                        <a:rPr lang="en-US" sz="1800" i="1" dirty="0">
                          <a:solidFill>
                            <a:schemeClr val="bg1"/>
                          </a:solidFill>
                          <a:effectLst/>
                          <a:latin typeface="Bembo" pitchFamily="50" charset="0"/>
                        </a:rPr>
                        <a:t>‘Intuitionists’</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1313"/>
                    </a:solidFill>
                  </a:tcPr>
                </a:tc>
                <a:extLst>
                  <a:ext uri="{0D108BD9-81ED-4DB2-BD59-A6C34878D82A}">
                    <a16:rowId xmlns:a16="http://schemas.microsoft.com/office/drawing/2014/main" val="4012841255"/>
                  </a:ext>
                </a:extLst>
              </a:tr>
            </a:tbl>
          </a:graphicData>
        </a:graphic>
      </p:graphicFrame>
    </p:spTree>
    <p:extLst>
      <p:ext uri="{BB962C8B-B14F-4D97-AF65-F5344CB8AC3E}">
        <p14:creationId xmlns:p14="http://schemas.microsoft.com/office/powerpoint/2010/main" val="268163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500" dirty="0">
                <a:solidFill>
                  <a:schemeClr val="bg1"/>
                </a:solidFill>
                <a:latin typeface="Palatino Linotype" panose="02040502050505030304" pitchFamily="18" charset="0"/>
              </a:rPr>
              <a:t>Moore’s ‘system’</a:t>
            </a:r>
          </a:p>
        </p:txBody>
      </p:sp>
      <p:sp>
        <p:nvSpPr>
          <p:cNvPr id="3" name="Rectangle 2">
            <a:extLst>
              <a:ext uri="{FF2B5EF4-FFF2-40B4-BE49-F238E27FC236}">
                <a16:creationId xmlns:a16="http://schemas.microsoft.com/office/drawing/2014/main" id="{2E8C6B48-277C-4883-9C7F-71DC9BAF109C}"/>
              </a:ext>
            </a:extLst>
          </p:cNvPr>
          <p:cNvSpPr/>
          <p:nvPr/>
        </p:nvSpPr>
        <p:spPr>
          <a:xfrm>
            <a:off x="228600" y="1066800"/>
            <a:ext cx="228600" cy="1295400"/>
          </a:xfrm>
          <a:prstGeom prst="rect">
            <a:avLst/>
          </a:prstGeom>
          <a:solidFill>
            <a:srgbClr val="92D050"/>
          </a:solidFill>
          <a:ln>
            <a:solidFill>
              <a:srgbClr val="1F5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2672149-2A0B-4D55-BDC7-7A7D870B2C59}"/>
              </a:ext>
            </a:extLst>
          </p:cNvPr>
          <p:cNvSpPr/>
          <p:nvPr/>
        </p:nvSpPr>
        <p:spPr>
          <a:xfrm>
            <a:off x="228600" y="2362200"/>
            <a:ext cx="228600" cy="1951038"/>
          </a:xfrm>
          <a:prstGeom prst="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369B606-0CAC-469A-9537-E1DA8F709D86}"/>
              </a:ext>
            </a:extLst>
          </p:cNvPr>
          <p:cNvSpPr/>
          <p:nvPr/>
        </p:nvSpPr>
        <p:spPr>
          <a:xfrm>
            <a:off x="228600" y="4313238"/>
            <a:ext cx="228600" cy="1325562"/>
          </a:xfrm>
          <a:prstGeom prst="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06AA703-344B-4AE1-9B4A-07B4890AF7E1}"/>
              </a:ext>
            </a:extLst>
          </p:cNvPr>
          <p:cNvSpPr/>
          <p:nvPr/>
        </p:nvSpPr>
        <p:spPr>
          <a:xfrm>
            <a:off x="457200" y="1078992"/>
            <a:ext cx="1752600" cy="1283207"/>
          </a:xfrm>
          <a:prstGeom prst="rect">
            <a:avLst/>
          </a:prstGeom>
          <a:solidFill>
            <a:srgbClr val="92D05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A8BC8B-67F8-4DEE-99F3-954683272B48}"/>
              </a:ext>
            </a:extLst>
          </p:cNvPr>
          <p:cNvSpPr/>
          <p:nvPr/>
        </p:nvSpPr>
        <p:spPr>
          <a:xfrm>
            <a:off x="457200" y="2362200"/>
            <a:ext cx="1752600" cy="1951037"/>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0E0C3C5-A799-40BC-896D-5591C8BC6FA3}"/>
              </a:ext>
            </a:extLst>
          </p:cNvPr>
          <p:cNvSpPr/>
          <p:nvPr/>
        </p:nvSpPr>
        <p:spPr>
          <a:xfrm>
            <a:off x="457200" y="4313236"/>
            <a:ext cx="1752600" cy="132588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6D3625C0-54D4-4311-96C4-429D52AB3F5D}"/>
              </a:ext>
            </a:extLst>
          </p:cNvPr>
          <p:cNvSpPr txBox="1">
            <a:spLocks noChangeArrowheads="1"/>
          </p:cNvSpPr>
          <p:nvPr/>
        </p:nvSpPr>
        <p:spPr bwMode="auto">
          <a:xfrm>
            <a:off x="457200" y="1143000"/>
            <a:ext cx="1752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Bef>
                <a:spcPts val="0"/>
              </a:spcBef>
              <a:buFontTx/>
              <a:buNone/>
              <a:tabLst>
                <a:tab pos="1463040" algn="l"/>
                <a:tab pos="1920240" algn="l"/>
                <a:tab pos="2377440" algn="l"/>
              </a:tabLst>
            </a:pPr>
            <a:endParaRPr lang="en-US" altLang="en-US" sz="400" dirty="0">
              <a:solidFill>
                <a:schemeClr val="bg1"/>
              </a:solidFill>
              <a:latin typeface="Palatino Linotype" panose="02040502050505030304" pitchFamily="18" charset="0"/>
            </a:endParaRPr>
          </a:p>
          <a:p>
            <a:pPr marL="0" indent="0" eaLnBrk="1" hangingPunct="1">
              <a:lnSpc>
                <a:spcPct val="90000"/>
              </a:lnSpc>
              <a:spcBef>
                <a:spcPts val="20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latin typeface="+mj-lt"/>
                <a:cs typeface="Times New Roman" panose="02020603050405020304" pitchFamily="18" charset="0"/>
              </a:rPr>
              <a:t>(+)</a:t>
            </a:r>
            <a:r>
              <a:rPr lang="en-US" altLang="en-US" sz="2800" dirty="0">
                <a:solidFill>
                  <a:schemeClr val="bg1"/>
                </a:solidFill>
                <a:latin typeface="Palatino Linotype" panose="02040502050505030304" pitchFamily="18" charset="0"/>
              </a:rPr>
              <a:t>: 	</a:t>
            </a:r>
            <a:endParaRPr lang="en-US" altLang="en-US" sz="2400" i="1" dirty="0">
              <a:solidFill>
                <a:schemeClr val="bg1"/>
              </a:solidFill>
              <a:latin typeface="Palatino Linotype" panose="02040502050505030304" pitchFamily="18" charset="0"/>
            </a:endParaRPr>
          </a:p>
          <a:p>
            <a:pPr marL="0" indent="0" eaLnBrk="1" hangingPunct="1">
              <a:lnSpc>
                <a:spcPct val="90000"/>
              </a:lnSpc>
              <a:spcBef>
                <a:spcPts val="1100"/>
              </a:spcBef>
              <a:spcAft>
                <a:spcPts val="1200"/>
              </a:spcAft>
              <a:buFontTx/>
              <a:buNone/>
              <a:tabLst>
                <a:tab pos="1463040" algn="l"/>
                <a:tab pos="1920240" algn="l"/>
                <a:tab pos="2377440" algn="l"/>
              </a:tabLst>
            </a:pPr>
            <a:r>
              <a:rPr lang="en-US" altLang="en-US" sz="2800" dirty="0">
                <a:solidFill>
                  <a:schemeClr val="bg1"/>
                </a:solidFill>
                <a:latin typeface="Palatino Linotype" panose="02040502050505030304" pitchFamily="18" charset="0"/>
                <a:cs typeface="Times New Roman" panose="02020603050405020304" pitchFamily="18" charset="0"/>
              </a:rPr>
              <a:t>	</a:t>
            </a:r>
            <a:endParaRPr lang="en-US" altLang="en-US" sz="2800" i="1" dirty="0">
              <a:solidFill>
                <a:schemeClr val="bg1"/>
              </a:solidFill>
              <a:latin typeface="Palatino Linotype" panose="02040502050505030304" pitchFamily="18" charset="0"/>
              <a:cs typeface="Times New Roman" panose="0202060305040502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J</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10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tabLst>
                <a:tab pos="1463040" algn="l"/>
                <a:tab pos="1920240" algn="l"/>
                <a:tab pos="2377440" algn="l"/>
              </a:tabLst>
            </a:pPr>
            <a:endParaRPr lang="en-US" altLang="en-US" sz="2800" dirty="0">
              <a:solidFill>
                <a:schemeClr val="bg1"/>
              </a:solidFill>
              <a:latin typeface="Palatino Linotype" panose="02040502050505030304" pitchFamily="18" charset="0"/>
            </a:endParaRPr>
          </a:p>
          <a:p>
            <a:pPr eaLnBrk="1" hangingPunct="1">
              <a:lnSpc>
                <a:spcPct val="90000"/>
              </a:lnSpc>
              <a:spcBef>
                <a:spcPts val="1100"/>
              </a:spcBef>
              <a:tabLst>
                <a:tab pos="1463040" algn="l"/>
                <a:tab pos="1920240" algn="l"/>
                <a:tab pos="2377440" algn="l"/>
              </a:tabLst>
            </a:pPr>
            <a:endParaRPr lang="en-US" altLang="en-US" sz="200" dirty="0">
              <a:solidFill>
                <a:schemeClr val="bg1"/>
              </a:solidFill>
              <a:latin typeface="Palatino Linotype" panose="02040502050505030304" pitchFamily="18" charset="0"/>
            </a:endParaRPr>
          </a:p>
          <a:p>
            <a:pPr marL="0" indent="0" eaLnBrk="1" hangingPunct="1">
              <a:lnSpc>
                <a:spcPct val="90000"/>
              </a:lnSpc>
              <a:spcBef>
                <a:spcPts val="1100"/>
              </a:spcBef>
              <a:buFontTx/>
              <a:buNone/>
              <a:tabLst>
                <a:tab pos="1463040" algn="l"/>
                <a:tab pos="1920240" algn="l"/>
                <a:tab pos="2377440" algn="l"/>
              </a:tabLst>
            </a:pPr>
            <a:r>
              <a:rPr lang="en-US" altLang="en-US" sz="2800" dirty="0">
                <a:solidFill>
                  <a:schemeClr val="bg1"/>
                </a:solidFill>
                <a:latin typeface="Palatino Linotype" panose="02040502050505030304" pitchFamily="18" charset="0"/>
              </a:rPr>
              <a:t>    </a:t>
            </a:r>
            <a:r>
              <a:rPr lang="en-US" altLang="en-US" sz="2800" dirty="0">
                <a:solidFill>
                  <a:schemeClr val="bg1"/>
                </a:solidFill>
                <a:latin typeface="Wingdings" panose="05000000000000000000" pitchFamily="2" charset="2"/>
              </a:rPr>
              <a:t>L</a:t>
            </a:r>
            <a:r>
              <a:rPr lang="en-US" altLang="en-US" sz="2800" dirty="0">
                <a:solidFill>
                  <a:schemeClr val="bg1"/>
                </a:solidFill>
                <a:latin typeface="Palatino Linotype" panose="02040502050505030304" pitchFamily="18" charset="0"/>
              </a:rPr>
              <a:t> </a:t>
            </a:r>
            <a:r>
              <a:rPr lang="en-US" sz="2800" dirty="0">
                <a:solidFill>
                  <a:schemeClr val="bg1"/>
                </a:solidFill>
                <a:cs typeface="Times New Roman" panose="02020603050405020304" pitchFamily="18" charset="0"/>
              </a:rPr>
              <a:t>(–)</a:t>
            </a:r>
            <a:r>
              <a:rPr lang="en-US" altLang="en-US" sz="2800" dirty="0">
                <a:solidFill>
                  <a:schemeClr val="bg1"/>
                </a:solidFill>
                <a:latin typeface="Palatino Linotype" panose="02040502050505030304" pitchFamily="18" charset="0"/>
              </a:rPr>
              <a:t>:</a:t>
            </a:r>
          </a:p>
        </p:txBody>
      </p:sp>
      <p:sp>
        <p:nvSpPr>
          <p:cNvPr id="2" name="TextBox 1">
            <a:extLst>
              <a:ext uri="{FF2B5EF4-FFF2-40B4-BE49-F238E27FC236}">
                <a16:creationId xmlns:a16="http://schemas.microsoft.com/office/drawing/2014/main" id="{4A17639D-B5DC-4D07-88F4-954CDAEB7726}"/>
              </a:ext>
            </a:extLst>
          </p:cNvPr>
          <p:cNvSpPr txBox="1"/>
          <p:nvPr/>
        </p:nvSpPr>
        <p:spPr>
          <a:xfrm>
            <a:off x="2286000" y="1066800"/>
            <a:ext cx="6781800" cy="5207964"/>
          </a:xfrm>
          <a:prstGeom prst="rect">
            <a:avLst/>
          </a:prstGeom>
          <a:noFill/>
        </p:spPr>
        <p:txBody>
          <a:bodyPr wrap="square" rtlCol="0">
            <a:spAutoFit/>
          </a:bodyPr>
          <a:lstStyle/>
          <a:p>
            <a:pPr marL="0" lvl="1">
              <a:lnSpc>
                <a:spcPct val="83000"/>
              </a:lnSpc>
              <a:spcBef>
                <a:spcPts val="500"/>
              </a:spcBef>
            </a:pPr>
            <a:r>
              <a:rPr lang="en-US" sz="2500" dirty="0">
                <a:solidFill>
                  <a:schemeClr val="bg1"/>
                </a:solidFill>
                <a:latin typeface="Palatino Linotype" panose="02040502050505030304" pitchFamily="18" charset="0"/>
              </a:rPr>
              <a:t>e.g., Retributive punishment</a:t>
            </a:r>
          </a:p>
          <a:p>
            <a:pPr marL="623888" lvl="2" indent="-342900">
              <a:lnSpc>
                <a:spcPct val="83000"/>
              </a:lnSpc>
              <a:spcBef>
                <a:spcPts val="500"/>
              </a:spcBef>
              <a:buFont typeface="Arial" panose="020B0604020202020204" pitchFamily="34" charset="0"/>
              <a:buChar char="•"/>
            </a:pPr>
            <a:r>
              <a:rPr lang="en-US" sz="2200" dirty="0">
                <a:solidFill>
                  <a:schemeClr val="bg1"/>
                </a:solidFill>
                <a:latin typeface="Palatino Linotype" panose="02040502050505030304" pitchFamily="18" charset="0"/>
              </a:rPr>
              <a:t>Wickedness is evil, pain is evil, but adding pain to wickedness (as a form of punishment) forms a valuable whole.</a:t>
            </a:r>
          </a:p>
          <a:p>
            <a:pPr marL="623888" lvl="2" indent="-342900">
              <a:lnSpc>
                <a:spcPct val="83000"/>
              </a:lnSpc>
              <a:spcBef>
                <a:spcPts val="500"/>
              </a:spcBef>
              <a:buFont typeface="Arial" panose="020B0604020202020204" pitchFamily="34" charset="0"/>
              <a:buChar char="•"/>
            </a:pPr>
            <a:r>
              <a:rPr lang="en-US" sz="2200" dirty="0">
                <a:solidFill>
                  <a:schemeClr val="bg1"/>
                </a:solidFill>
                <a:latin typeface="Palatino Linotype" panose="02040502050505030304" pitchFamily="18" charset="0"/>
              </a:rPr>
              <a:t>By punishing the wicked, the world is made a better place (in terms of intrinsic value alone).</a:t>
            </a:r>
          </a:p>
          <a:p>
            <a:pPr marL="623888" lvl="2" indent="-342900">
              <a:lnSpc>
                <a:spcPct val="83000"/>
              </a:lnSpc>
              <a:spcBef>
                <a:spcPts val="500"/>
              </a:spcBef>
              <a:buFont typeface="Arial" panose="020B0604020202020204" pitchFamily="34" charset="0"/>
              <a:buChar char="•"/>
            </a:pPr>
            <a:r>
              <a:rPr lang="en-US" sz="2200" dirty="0">
                <a:solidFill>
                  <a:schemeClr val="bg1"/>
                </a:solidFill>
                <a:latin typeface="Palatino Linotype" panose="02040502050505030304" pitchFamily="18" charset="0"/>
              </a:rPr>
              <a:t>But the value of the organic whole is still not enough to outweigh the disvalue of the parts.</a:t>
            </a:r>
          </a:p>
          <a:p>
            <a:pPr marL="623888" lvl="2" indent="-342900">
              <a:lnSpc>
                <a:spcPct val="83000"/>
              </a:lnSpc>
              <a:spcBef>
                <a:spcPts val="500"/>
              </a:spcBef>
              <a:buFont typeface="Arial" panose="020B0604020202020204" pitchFamily="34" charset="0"/>
              <a:buChar char="•"/>
            </a:pPr>
            <a:r>
              <a:rPr lang="en-US" sz="2200" dirty="0">
                <a:solidFill>
                  <a:schemeClr val="bg1"/>
                </a:solidFill>
                <a:latin typeface="Palatino Linotype" panose="02040502050505030304" pitchFamily="18" charset="0"/>
              </a:rPr>
              <a:t>The world would have been better if the wickedness had never come to be.</a:t>
            </a:r>
          </a:p>
          <a:p>
            <a:pPr marL="800100" lvl="2" indent="-342900">
              <a:lnSpc>
                <a:spcPct val="83000"/>
              </a:lnSpc>
              <a:spcBef>
                <a:spcPts val="500"/>
              </a:spcBef>
              <a:buFont typeface="Arial" panose="020B0604020202020204" pitchFamily="34" charset="0"/>
              <a:buChar char="•"/>
            </a:pPr>
            <a:endParaRPr lang="en-US" sz="200" dirty="0">
              <a:solidFill>
                <a:schemeClr val="bg1"/>
              </a:solidFill>
              <a:latin typeface="Palatino Linotype" panose="02040502050505030304" pitchFamily="18" charset="0"/>
            </a:endParaRPr>
          </a:p>
          <a:p>
            <a:pPr marL="0" lvl="1">
              <a:lnSpc>
                <a:spcPct val="83000"/>
              </a:lnSpc>
              <a:spcBef>
                <a:spcPts val="500"/>
              </a:spcBef>
            </a:pPr>
            <a:r>
              <a:rPr lang="en-US" sz="2500" dirty="0">
                <a:solidFill>
                  <a:schemeClr val="bg1"/>
                </a:solidFill>
                <a:latin typeface="Palatino Linotype" panose="02040502050505030304" pitchFamily="18" charset="0"/>
              </a:rPr>
              <a:t>e.g., Appreciation of tragedy:</a:t>
            </a:r>
          </a:p>
          <a:p>
            <a:pPr marL="623888" lvl="2" indent="-342900">
              <a:lnSpc>
                <a:spcPct val="83000"/>
              </a:lnSpc>
              <a:spcBef>
                <a:spcPts val="500"/>
              </a:spcBef>
              <a:buFont typeface="Arial" panose="020B0604020202020204" pitchFamily="34" charset="0"/>
              <a:buChar char="•"/>
            </a:pPr>
            <a:r>
              <a:rPr lang="en-US" sz="2200" dirty="0">
                <a:solidFill>
                  <a:schemeClr val="bg1"/>
                </a:solidFill>
                <a:latin typeface="Palatino Linotype" panose="02040502050505030304" pitchFamily="18" charset="0"/>
              </a:rPr>
              <a:t>Compassion for </a:t>
            </a:r>
            <a:r>
              <a:rPr lang="en-US" sz="2200" i="1" dirty="0">
                <a:solidFill>
                  <a:schemeClr val="bg1"/>
                </a:solidFill>
                <a:latin typeface="Palatino Linotype" panose="02040502050505030304" pitchFamily="18" charset="0"/>
              </a:rPr>
              <a:t>purely imaginary</a:t>
            </a:r>
            <a:r>
              <a:rPr lang="en-US" sz="2200" dirty="0">
                <a:solidFill>
                  <a:schemeClr val="bg1"/>
                </a:solidFill>
                <a:latin typeface="Palatino Linotype" panose="02040502050505030304" pitchFamily="18" charset="0"/>
              </a:rPr>
              <a:t> suffering forms a valuable whole, and because the suffering is not real, it can even be good ‘on the whole’.</a:t>
            </a:r>
          </a:p>
          <a:p>
            <a:pPr marL="623888" lvl="2" indent="-342900">
              <a:lnSpc>
                <a:spcPct val="83000"/>
              </a:lnSpc>
              <a:spcBef>
                <a:spcPts val="500"/>
              </a:spcBef>
              <a:buFont typeface="Arial" panose="020B0604020202020204" pitchFamily="34" charset="0"/>
              <a:buChar char="•"/>
            </a:pPr>
            <a:r>
              <a:rPr lang="en-US" sz="2200" dirty="0">
                <a:solidFill>
                  <a:schemeClr val="bg1"/>
                </a:solidFill>
                <a:latin typeface="Palatino Linotype" panose="02040502050505030304" pitchFamily="18" charset="0"/>
              </a:rPr>
              <a:t>But not so if the suffering were </a:t>
            </a:r>
            <a:r>
              <a:rPr lang="en-US" sz="2200" i="1" dirty="0">
                <a:solidFill>
                  <a:schemeClr val="bg1"/>
                </a:solidFill>
                <a:latin typeface="Palatino Linotype" panose="02040502050505030304" pitchFamily="18" charset="0"/>
              </a:rPr>
              <a:t>real</a:t>
            </a:r>
            <a:r>
              <a:rPr lang="en-US" sz="2200" dirty="0">
                <a:solidFill>
                  <a:schemeClr val="bg1"/>
                </a:solidFill>
                <a:latin typeface="Palatino Linotype" panose="02040502050505030304" pitchFamily="18" charset="0"/>
              </a:rPr>
              <a:t>—this despite any value added by true belief.</a:t>
            </a:r>
          </a:p>
        </p:txBody>
      </p:sp>
    </p:spTree>
    <p:extLst>
      <p:ext uri="{BB962C8B-B14F-4D97-AF65-F5344CB8AC3E}">
        <p14:creationId xmlns:p14="http://schemas.microsoft.com/office/powerpoint/2010/main" val="211415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76200"/>
            <a:ext cx="8229600" cy="868362"/>
          </a:xfrm>
        </p:spPr>
        <p:txBody>
          <a:bodyPr/>
          <a:lstStyle/>
          <a:p>
            <a:pPr eaLnBrk="1" hangingPunct="1"/>
            <a:r>
              <a:rPr lang="en-US" altLang="en-US" sz="3500" dirty="0">
                <a:solidFill>
                  <a:schemeClr val="bg1"/>
                </a:solidFill>
                <a:latin typeface="Palatino Linotype" panose="02040502050505030304" pitchFamily="18" charset="0"/>
              </a:rPr>
              <a:t>Moore’s ‘Platonism’</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884237"/>
            <a:ext cx="8229600" cy="4830763"/>
          </a:xfrm>
        </p:spPr>
        <p:txBody>
          <a:bodyPr/>
          <a:lstStyle/>
          <a:p>
            <a:pPr eaLnBrk="1" hangingPunct="1">
              <a:lnSpc>
                <a:spcPct val="85000"/>
              </a:lnSpc>
              <a:spcBef>
                <a:spcPts val="600"/>
              </a:spcBef>
            </a:pPr>
            <a:r>
              <a:rPr lang="en-US" altLang="en-US" sz="2400" dirty="0">
                <a:solidFill>
                  <a:schemeClr val="bg1"/>
                </a:solidFill>
                <a:latin typeface="Palatino Linotype" panose="02040502050505030304" pitchFamily="18" charset="0"/>
              </a:rPr>
              <a:t>Moore saw himself as something of a Platonist:</a:t>
            </a:r>
          </a:p>
          <a:p>
            <a:pPr lvl="1" eaLnBrk="1" hangingPunct="1">
              <a:lnSpc>
                <a:spcPct val="85000"/>
              </a:lnSpc>
              <a:spcBef>
                <a:spcPts val="600"/>
              </a:spcBef>
            </a:pPr>
            <a:r>
              <a:rPr lang="en-US" altLang="en-US" sz="2000" dirty="0">
                <a:solidFill>
                  <a:schemeClr val="bg1"/>
                </a:solidFill>
                <a:latin typeface="Palatino Linotype" panose="02040502050505030304" pitchFamily="18" charset="0"/>
              </a:rPr>
              <a:t>“An existent is nothing but a proposition: nothing is but concepts. … I am pleased to believe that this is the most Platonic system of modern times” (1898 letter)</a:t>
            </a:r>
          </a:p>
          <a:p>
            <a:pPr lvl="1" eaLnBrk="1" hangingPunct="1">
              <a:lnSpc>
                <a:spcPct val="85000"/>
              </a:lnSpc>
              <a:spcBef>
                <a:spcPts val="600"/>
              </a:spcBef>
            </a:pPr>
            <a:r>
              <a:rPr lang="en-US" altLang="en-US" sz="2000" dirty="0">
                <a:solidFill>
                  <a:schemeClr val="bg1"/>
                </a:solidFill>
                <a:latin typeface="Palatino Linotype" panose="02040502050505030304" pitchFamily="18" charset="0"/>
              </a:rPr>
              <a:t>“So far therefore as general philosophical scheme goes, the standpoint here taken up seems to agree most with that of Plato. The ‘good’ is to be considered as an Idea ἐπ</a:t>
            </a:r>
            <a:r>
              <a:rPr lang="en-US" altLang="en-US" sz="2000" dirty="0" err="1">
                <a:solidFill>
                  <a:schemeClr val="bg1"/>
                </a:solidFill>
                <a:latin typeface="Palatino Linotype" panose="02040502050505030304" pitchFamily="18" charset="0"/>
              </a:rPr>
              <a:t>έκειν</a:t>
            </a:r>
            <a:r>
              <a:rPr lang="en-US" altLang="en-US" sz="2000" dirty="0">
                <a:solidFill>
                  <a:schemeClr val="bg1"/>
                </a:solidFill>
                <a:latin typeface="Palatino Linotype" panose="02040502050505030304" pitchFamily="18" charset="0"/>
              </a:rPr>
              <a:t>α τῆς οὐσίας perhaps” (1897 dissertation)</a:t>
            </a:r>
          </a:p>
          <a:p>
            <a:pPr lvl="2" eaLnBrk="1" hangingPunct="1">
              <a:lnSpc>
                <a:spcPct val="85000"/>
              </a:lnSpc>
              <a:spcBef>
                <a:spcPts val="600"/>
              </a:spcBef>
            </a:pPr>
            <a:r>
              <a:rPr lang="en-US" altLang="en-US" sz="1800" dirty="0">
                <a:solidFill>
                  <a:schemeClr val="bg1"/>
                </a:solidFill>
                <a:latin typeface="Palatino Linotype" panose="02040502050505030304" pitchFamily="18" charset="0"/>
              </a:rPr>
              <a:t>There is also a direct connection between Moore’s theory of concepts, “Plato’s doctrine of Ideas”, and non-naturalism about ‘good’ in the 1899 lectures </a:t>
            </a:r>
            <a:r>
              <a:rPr lang="en-US" altLang="en-US" sz="1800" i="1" dirty="0">
                <a:solidFill>
                  <a:schemeClr val="bg1"/>
                </a:solidFill>
                <a:latin typeface="Palatino Linotype" panose="02040502050505030304" pitchFamily="18" charset="0"/>
              </a:rPr>
              <a:t>PE</a:t>
            </a:r>
            <a:r>
              <a:rPr lang="en-US" altLang="en-US" sz="1800" dirty="0">
                <a:solidFill>
                  <a:schemeClr val="bg1"/>
                </a:solidFill>
                <a:latin typeface="Palatino Linotype" panose="02040502050505030304" pitchFamily="18" charset="0"/>
              </a:rPr>
              <a:t> is based on.</a:t>
            </a:r>
          </a:p>
          <a:p>
            <a:pPr lvl="1" eaLnBrk="1" hangingPunct="1">
              <a:lnSpc>
                <a:spcPct val="85000"/>
              </a:lnSpc>
              <a:spcBef>
                <a:spcPts val="600"/>
              </a:spcBef>
            </a:pPr>
            <a:r>
              <a:rPr lang="en-US" altLang="en-US" sz="2000" dirty="0">
                <a:solidFill>
                  <a:schemeClr val="bg1"/>
                </a:solidFill>
                <a:latin typeface="Palatino Linotype" panose="02040502050505030304" pitchFamily="18" charset="0"/>
              </a:rPr>
              <a:t>“In fine, I can find no better description for the Ideal than that which Aristotle and Plato found. It is </a:t>
            </a:r>
            <a:r>
              <a:rPr lang="en-US" altLang="en-US" sz="2000" i="1" dirty="0" err="1">
                <a:solidFill>
                  <a:schemeClr val="bg1"/>
                </a:solidFill>
                <a:latin typeface="Palatino Linotype" panose="02040502050505030304" pitchFamily="18" charset="0"/>
              </a:rPr>
              <a:t>θεωρί</a:t>
            </a:r>
            <a:r>
              <a:rPr lang="en-US" altLang="en-US" sz="2000" i="1" dirty="0">
                <a:solidFill>
                  <a:schemeClr val="bg1"/>
                </a:solidFill>
                <a:latin typeface="Palatino Linotype" panose="02040502050505030304" pitchFamily="18" charset="0"/>
              </a:rPr>
              <a:t>α</a:t>
            </a:r>
            <a:r>
              <a:rPr lang="en-US" altLang="en-US" sz="2000" dirty="0">
                <a:solidFill>
                  <a:schemeClr val="bg1"/>
                </a:solidFill>
                <a:latin typeface="Palatino Linotype" panose="02040502050505030304" pitchFamily="18" charset="0"/>
              </a:rPr>
              <a:t> or a feeling of contemplation of all that is true and beautiful and good; the contemplating mind being also in these respects like that which it is contemplating.” (1899 lectures)</a:t>
            </a:r>
          </a:p>
          <a:p>
            <a:pPr lvl="2" eaLnBrk="1" hangingPunct="1">
              <a:lnSpc>
                <a:spcPct val="85000"/>
              </a:lnSpc>
              <a:spcBef>
                <a:spcPts val="600"/>
              </a:spcBef>
            </a:pPr>
            <a:r>
              <a:rPr lang="en-US" altLang="en-US" sz="1800" dirty="0">
                <a:solidFill>
                  <a:schemeClr val="bg1"/>
                </a:solidFill>
                <a:latin typeface="Palatino Linotype" panose="02040502050505030304" pitchFamily="18" charset="0"/>
              </a:rPr>
              <a:t>This discussion of the Ideal prefigures Ch. 6.</a:t>
            </a:r>
          </a:p>
          <a:p>
            <a:pPr eaLnBrk="1" hangingPunct="1">
              <a:lnSpc>
                <a:spcPct val="85000"/>
              </a:lnSpc>
              <a:spcBef>
                <a:spcPts val="900"/>
              </a:spcBef>
            </a:pPr>
            <a:r>
              <a:rPr lang="en-US" altLang="en-US" sz="2400" dirty="0">
                <a:solidFill>
                  <a:schemeClr val="bg1"/>
                </a:solidFill>
                <a:latin typeface="Palatino Linotype" panose="02040502050505030304" pitchFamily="18" charset="0"/>
              </a:rPr>
              <a:t>How does his system in Ch. 6 reflect this?</a:t>
            </a:r>
          </a:p>
        </p:txBody>
      </p:sp>
    </p:spTree>
    <p:extLst>
      <p:ext uri="{BB962C8B-B14F-4D97-AF65-F5344CB8AC3E}">
        <p14:creationId xmlns:p14="http://schemas.microsoft.com/office/powerpoint/2010/main" val="405137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76200"/>
            <a:ext cx="8229600" cy="868362"/>
          </a:xfrm>
        </p:spPr>
        <p:txBody>
          <a:bodyPr/>
          <a:lstStyle/>
          <a:p>
            <a:pPr eaLnBrk="1" hangingPunct="1"/>
            <a:r>
              <a:rPr lang="en-US" altLang="en-US" sz="3500" dirty="0">
                <a:solidFill>
                  <a:schemeClr val="bg1"/>
                </a:solidFill>
                <a:latin typeface="Palatino Linotype" panose="02040502050505030304" pitchFamily="18" charset="0"/>
              </a:rPr>
              <a:t>Moore’s ‘Platonism’</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884237"/>
            <a:ext cx="8229600" cy="4830763"/>
          </a:xfrm>
        </p:spPr>
        <p:txBody>
          <a:bodyPr/>
          <a:lstStyle/>
          <a:p>
            <a:pPr eaLnBrk="1" hangingPunct="1">
              <a:lnSpc>
                <a:spcPct val="83000"/>
              </a:lnSpc>
              <a:spcBef>
                <a:spcPts val="600"/>
              </a:spcBef>
            </a:pPr>
            <a:r>
              <a:rPr lang="en-US" altLang="en-US" sz="2200" dirty="0">
                <a:solidFill>
                  <a:schemeClr val="bg1"/>
                </a:solidFill>
                <a:latin typeface="Palatino Linotype" panose="02040502050505030304" pitchFamily="18" charset="0"/>
              </a:rPr>
              <a:t>Beauty</a:t>
            </a:r>
            <a:r>
              <a:rPr lang="en-US" altLang="en-US" sz="2400" dirty="0">
                <a:solidFill>
                  <a:schemeClr val="bg1"/>
                </a:solidFill>
                <a:latin typeface="Palatino Linotype" panose="02040502050505030304" pitchFamily="18" charset="0"/>
              </a:rPr>
              <a:t>:</a:t>
            </a:r>
          </a:p>
          <a:p>
            <a:pPr lvl="1" eaLnBrk="1" hangingPunct="1">
              <a:lnSpc>
                <a:spcPct val="83000"/>
              </a:lnSpc>
              <a:spcBef>
                <a:spcPts val="600"/>
              </a:spcBef>
            </a:pPr>
            <a:r>
              <a:rPr lang="en-US" altLang="en-US" sz="1900" dirty="0">
                <a:solidFill>
                  <a:schemeClr val="bg1"/>
                </a:solidFill>
                <a:latin typeface="Palatino Linotype" panose="02040502050505030304" pitchFamily="18" charset="0"/>
              </a:rPr>
              <a:t>The entire system has beauty as its foundation.</a:t>
            </a:r>
          </a:p>
          <a:p>
            <a:pPr lvl="1" eaLnBrk="1" hangingPunct="1">
              <a:lnSpc>
                <a:spcPct val="83000"/>
              </a:lnSpc>
              <a:spcBef>
                <a:spcPts val="600"/>
              </a:spcBef>
            </a:pPr>
            <a:r>
              <a:rPr lang="en-US" altLang="en-US" sz="1900" dirty="0">
                <a:solidFill>
                  <a:schemeClr val="bg1"/>
                </a:solidFill>
                <a:latin typeface="Palatino Linotype" panose="02040502050505030304" pitchFamily="18" charset="0"/>
              </a:rPr>
              <a:t>That said, ‘beautiful’ is given an idiosyncratic definition.</a:t>
            </a:r>
          </a:p>
          <a:p>
            <a:pPr eaLnBrk="1" hangingPunct="1">
              <a:lnSpc>
                <a:spcPct val="83000"/>
              </a:lnSpc>
              <a:spcBef>
                <a:spcPts val="600"/>
              </a:spcBef>
            </a:pPr>
            <a:r>
              <a:rPr lang="en-US" altLang="en-US" sz="2200" dirty="0">
                <a:solidFill>
                  <a:schemeClr val="bg1"/>
                </a:solidFill>
                <a:latin typeface="Palatino Linotype" panose="02040502050505030304" pitchFamily="18" charset="0"/>
              </a:rPr>
              <a:t>Love:</a:t>
            </a:r>
          </a:p>
          <a:p>
            <a:pPr lvl="1" eaLnBrk="1" hangingPunct="1">
              <a:lnSpc>
                <a:spcPct val="83000"/>
              </a:lnSpc>
              <a:spcBef>
                <a:spcPts val="600"/>
              </a:spcBef>
            </a:pPr>
            <a:r>
              <a:rPr lang="en-US" altLang="en-US" sz="1900" dirty="0">
                <a:solidFill>
                  <a:schemeClr val="bg1"/>
                </a:solidFill>
                <a:latin typeface="Palatino Linotype" panose="02040502050505030304" pitchFamily="18" charset="0"/>
              </a:rPr>
              <a:t>The system’s key notion of “admiring contemplation” requires a love-like emotional attitude.</a:t>
            </a:r>
          </a:p>
          <a:p>
            <a:pPr lvl="1" eaLnBrk="1" hangingPunct="1">
              <a:lnSpc>
                <a:spcPct val="83000"/>
              </a:lnSpc>
              <a:spcBef>
                <a:spcPts val="600"/>
              </a:spcBef>
            </a:pPr>
            <a:r>
              <a:rPr lang="en-US" altLang="en-US" sz="1900" dirty="0">
                <a:solidFill>
                  <a:schemeClr val="bg1"/>
                </a:solidFill>
                <a:latin typeface="Palatino Linotype" panose="02040502050505030304" pitchFamily="18" charset="0"/>
              </a:rPr>
              <a:t>Indeed: “the appreciation of a person’s attitude towards other persons, or, to take one instance, the love of love, is by far the most valuable good we know”</a:t>
            </a:r>
          </a:p>
          <a:p>
            <a:pPr eaLnBrk="1" hangingPunct="1">
              <a:lnSpc>
                <a:spcPct val="83000"/>
              </a:lnSpc>
              <a:spcBef>
                <a:spcPts val="600"/>
              </a:spcBef>
            </a:pPr>
            <a:r>
              <a:rPr lang="en-US" altLang="en-US" sz="2200" dirty="0">
                <a:solidFill>
                  <a:schemeClr val="bg1"/>
                </a:solidFill>
                <a:latin typeface="Palatino Linotype" panose="02040502050505030304" pitchFamily="18" charset="0"/>
              </a:rPr>
              <a:t>Truth/Knowledge:</a:t>
            </a:r>
          </a:p>
          <a:p>
            <a:pPr lvl="1" eaLnBrk="1" hangingPunct="1">
              <a:lnSpc>
                <a:spcPct val="83000"/>
              </a:lnSpc>
              <a:spcBef>
                <a:spcPts val="600"/>
              </a:spcBef>
            </a:pPr>
            <a:r>
              <a:rPr lang="en-US" altLang="en-US" sz="1900" dirty="0">
                <a:solidFill>
                  <a:schemeClr val="bg1"/>
                </a:solidFill>
                <a:latin typeface="Palatino Linotype" panose="02040502050505030304" pitchFamily="18" charset="0"/>
              </a:rPr>
              <a:t>The major intrinsic goods have their value greatly increased by </a:t>
            </a:r>
            <a:r>
              <a:rPr lang="en-US" altLang="en-US" sz="1900" i="1" dirty="0">
                <a:solidFill>
                  <a:schemeClr val="bg1"/>
                </a:solidFill>
                <a:latin typeface="Palatino Linotype" panose="02040502050505030304" pitchFamily="18" charset="0"/>
              </a:rPr>
              <a:t>true belief </a:t>
            </a:r>
            <a:r>
              <a:rPr lang="en-US" altLang="en-US" sz="1900" dirty="0">
                <a:solidFill>
                  <a:schemeClr val="bg1"/>
                </a:solidFill>
                <a:latin typeface="Palatino Linotype" panose="02040502050505030304" pitchFamily="18" charset="0"/>
              </a:rPr>
              <a:t>regarding the reality, value/beauty, or numerical identity of the appreciated object.</a:t>
            </a:r>
          </a:p>
          <a:p>
            <a:pPr marL="857250" lvl="2" indent="0" eaLnBrk="1" hangingPunct="1">
              <a:lnSpc>
                <a:spcPct val="83000"/>
              </a:lnSpc>
              <a:spcBef>
                <a:spcPts val="600"/>
              </a:spcBef>
              <a:buNone/>
            </a:pPr>
            <a:endParaRPr lang="en-US" altLang="en-US" sz="100" dirty="0">
              <a:solidFill>
                <a:schemeClr val="bg1"/>
              </a:solidFill>
              <a:latin typeface="Bembo" pitchFamily="50" charset="0"/>
            </a:endParaRPr>
          </a:p>
          <a:p>
            <a:pPr marL="857250" lvl="2" indent="0" eaLnBrk="1" hangingPunct="1">
              <a:lnSpc>
                <a:spcPct val="83000"/>
              </a:lnSpc>
              <a:spcBef>
                <a:spcPts val="600"/>
              </a:spcBef>
              <a:buNone/>
            </a:pPr>
            <a:r>
              <a:rPr lang="en-US" altLang="en-US" sz="1800" dirty="0">
                <a:solidFill>
                  <a:schemeClr val="bg1"/>
                </a:solidFill>
                <a:latin typeface="Bembo" pitchFamily="50" charset="0"/>
              </a:rPr>
              <a:t>“[This] affords some justification for the immense intrinsic value, which seems to be commonly attributed to the mere knowledge of some truths, and which was expressly attributed to some kinds of knowledge by Plato and Aristotle. Perfect knowledge has indeed competed with perfect love for the position of Ideal. … [I]t appears that knowledge, though having little or no value by itself, is an absolutely essential constituent in the highest goods, and contributes immensely to their value.”</a:t>
            </a:r>
          </a:p>
        </p:txBody>
      </p:sp>
      <p:sp>
        <p:nvSpPr>
          <p:cNvPr id="4" name="Rectangle 3">
            <a:extLst>
              <a:ext uri="{FF2B5EF4-FFF2-40B4-BE49-F238E27FC236}">
                <a16:creationId xmlns:a16="http://schemas.microsoft.com/office/drawing/2014/main" id="{7BC313A8-30F4-4811-BA0D-35B8002E15E4}"/>
              </a:ext>
            </a:extLst>
          </p:cNvPr>
          <p:cNvSpPr/>
          <p:nvPr/>
        </p:nvSpPr>
        <p:spPr>
          <a:xfrm>
            <a:off x="1295400" y="4806696"/>
            <a:ext cx="7315200" cy="1746504"/>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896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51">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76200"/>
            <a:ext cx="8229600" cy="868362"/>
          </a:xfrm>
        </p:spPr>
        <p:txBody>
          <a:bodyPr/>
          <a:lstStyle/>
          <a:p>
            <a:pPr eaLnBrk="1" hangingPunct="1"/>
            <a:r>
              <a:rPr lang="en-US" altLang="en-US" sz="3500" dirty="0">
                <a:solidFill>
                  <a:schemeClr val="bg1"/>
                </a:solidFill>
                <a:latin typeface="Palatino Linotype" panose="02040502050505030304" pitchFamily="18" charset="0"/>
              </a:rPr>
              <a:t>Moore’s ‘Platonism’</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36637"/>
            <a:ext cx="8229600" cy="4830763"/>
          </a:xfrm>
        </p:spPr>
        <p:txBody>
          <a:bodyPr/>
          <a:lstStyle/>
          <a:p>
            <a:pPr eaLnBrk="1" hangingPunct="1">
              <a:lnSpc>
                <a:spcPct val="85000"/>
              </a:lnSpc>
              <a:spcBef>
                <a:spcPts val="600"/>
              </a:spcBef>
            </a:pPr>
            <a:r>
              <a:rPr lang="en-US" altLang="en-US" sz="2400" dirty="0">
                <a:solidFill>
                  <a:schemeClr val="bg1"/>
                </a:solidFill>
                <a:latin typeface="Palatino Linotype" panose="02040502050505030304" pitchFamily="18" charset="0"/>
              </a:rPr>
              <a:t>A quick quote from Ch. 5:</a:t>
            </a:r>
          </a:p>
          <a:p>
            <a:pPr lvl="1" eaLnBrk="1" hangingPunct="1">
              <a:lnSpc>
                <a:spcPct val="85000"/>
              </a:lnSpc>
              <a:spcBef>
                <a:spcPts val="600"/>
              </a:spcBef>
            </a:pPr>
            <a:r>
              <a:rPr lang="en-US" altLang="en-US" sz="2000" dirty="0">
                <a:solidFill>
                  <a:schemeClr val="bg1"/>
                </a:solidFill>
                <a:latin typeface="Palatino Linotype" panose="02040502050505030304" pitchFamily="18" charset="0"/>
              </a:rPr>
              <a:t>“The Ethics of Plato are distinguished by upholding, far more clearly and consistently than any other system, the view that intrinsic value belongs exclusively to those states of mind which consist in love of what is good or hatred of what is evil.”</a:t>
            </a:r>
          </a:p>
          <a:p>
            <a:pPr lvl="1" eaLnBrk="1" hangingPunct="1">
              <a:lnSpc>
                <a:spcPct val="85000"/>
              </a:lnSpc>
              <a:spcBef>
                <a:spcPts val="600"/>
              </a:spcBef>
            </a:pPr>
            <a:r>
              <a:rPr lang="en-US" altLang="en-US" sz="2000" dirty="0">
                <a:solidFill>
                  <a:schemeClr val="bg1"/>
                </a:solidFill>
                <a:latin typeface="Palatino Linotype" panose="02040502050505030304" pitchFamily="18" charset="0"/>
              </a:rPr>
              <a:t>This description of Plato also seems to be Moore’s system in a nutshell.</a:t>
            </a:r>
            <a:endParaRPr lang="en-US" altLang="en-US" sz="24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289745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22238"/>
            <a:ext cx="8229600" cy="868362"/>
          </a:xfrm>
        </p:spPr>
        <p:txBody>
          <a:bodyPr/>
          <a:lstStyle/>
          <a:p>
            <a:pPr eaLnBrk="1" hangingPunct="1"/>
            <a:r>
              <a:rPr lang="en-US" altLang="en-US" sz="3500" dirty="0">
                <a:solidFill>
                  <a:schemeClr val="bg1"/>
                </a:solidFill>
                <a:latin typeface="Palatino Linotype" panose="02040502050505030304" pitchFamily="18" charset="0"/>
              </a:rPr>
              <a:t>‘Beautiful’</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36637"/>
            <a:ext cx="8382000" cy="4830763"/>
          </a:xfrm>
        </p:spPr>
        <p:txBody>
          <a:bodyPr/>
          <a:lstStyle/>
          <a:p>
            <a:pPr eaLnBrk="1" hangingPunct="1">
              <a:lnSpc>
                <a:spcPct val="85000"/>
              </a:lnSpc>
              <a:spcBef>
                <a:spcPts val="600"/>
              </a:spcBef>
            </a:pPr>
            <a:r>
              <a:rPr lang="en-US" altLang="en-US" sz="2400" dirty="0">
                <a:solidFill>
                  <a:schemeClr val="bg1"/>
                </a:solidFill>
                <a:latin typeface="Palatino Linotype" panose="02040502050505030304" pitchFamily="18" charset="0"/>
              </a:rPr>
              <a:t>Remember Moore’s definition:</a:t>
            </a:r>
          </a:p>
          <a:p>
            <a:pPr lvl="1" eaLnBrk="1" hangingPunct="1">
              <a:lnSpc>
                <a:spcPct val="85000"/>
              </a:lnSpc>
              <a:spcBef>
                <a:spcPts val="600"/>
              </a:spcBef>
            </a:pPr>
            <a:r>
              <a:rPr lang="en-US" altLang="en-US" sz="2000" dirty="0">
                <a:solidFill>
                  <a:schemeClr val="bg1"/>
                </a:solidFill>
                <a:latin typeface="Palatino Linotype" panose="02040502050505030304" pitchFamily="18" charset="0"/>
              </a:rPr>
              <a:t>“I shall use the word ‘beautiful’ to denote that of which the admiring contemplation is good in itself”</a:t>
            </a:r>
          </a:p>
          <a:p>
            <a:pPr lvl="1" eaLnBrk="1" hangingPunct="1">
              <a:lnSpc>
                <a:spcPct val="85000"/>
              </a:lnSpc>
              <a:spcBef>
                <a:spcPts val="600"/>
              </a:spcBef>
            </a:pPr>
            <a:r>
              <a:rPr lang="en-US" altLang="en-US" sz="2000" dirty="0">
                <a:solidFill>
                  <a:schemeClr val="bg1"/>
                </a:solidFill>
                <a:latin typeface="Palatino Linotype" panose="02040502050505030304" pitchFamily="18" charset="0"/>
              </a:rPr>
              <a:t>“To assert that a thing is beautiful is to assert that the cognition of it is an essential element in one of the intrinsically valuable wholes we have been discussing [i.e., </a:t>
            </a:r>
            <a:r>
              <a:rPr lang="en-US" altLang="en-US" sz="2000" i="1" dirty="0">
                <a:solidFill>
                  <a:schemeClr val="bg1"/>
                </a:solidFill>
                <a:latin typeface="Palatino Linotype" panose="02040502050505030304" pitchFamily="18" charset="0"/>
              </a:rPr>
              <a:t>aesthetic enjoyment</a:t>
            </a:r>
            <a:r>
              <a:rPr lang="en-US" altLang="en-US" sz="2000" dirty="0">
                <a:solidFill>
                  <a:schemeClr val="bg1"/>
                </a:solidFill>
                <a:latin typeface="Palatino Linotype" panose="02040502050505030304" pitchFamily="18" charset="0"/>
              </a:rPr>
              <a:t>]”</a:t>
            </a:r>
          </a:p>
          <a:p>
            <a:pPr eaLnBrk="1" hangingPunct="1">
              <a:lnSpc>
                <a:spcPct val="85000"/>
              </a:lnSpc>
              <a:spcBef>
                <a:spcPts val="900"/>
              </a:spcBef>
            </a:pPr>
            <a:r>
              <a:rPr lang="en-US" altLang="en-US" sz="2400" dirty="0">
                <a:solidFill>
                  <a:schemeClr val="bg1"/>
                </a:solidFill>
                <a:latin typeface="Palatino Linotype" panose="02040502050505030304" pitchFamily="18" charset="0"/>
              </a:rPr>
              <a:t>This parallels buck-passing theories of value:</a:t>
            </a:r>
          </a:p>
          <a:p>
            <a:pPr lvl="1" eaLnBrk="1" hangingPunct="1">
              <a:lnSpc>
                <a:spcPct val="85000"/>
              </a:lnSpc>
              <a:spcBef>
                <a:spcPts val="600"/>
              </a:spcBef>
            </a:pPr>
            <a:r>
              <a:rPr lang="en-US" altLang="en-US" sz="2000" i="1" dirty="0">
                <a:solidFill>
                  <a:schemeClr val="bg1"/>
                </a:solidFill>
                <a:latin typeface="Palatino Linotype" panose="02040502050505030304" pitchFamily="18" charset="0"/>
              </a:rPr>
              <a:t>x</a:t>
            </a:r>
            <a:r>
              <a:rPr lang="en-US" altLang="en-US" sz="2000" dirty="0">
                <a:solidFill>
                  <a:schemeClr val="bg1"/>
                </a:solidFill>
                <a:latin typeface="Palatino Linotype" panose="02040502050505030304" pitchFamily="18" charset="0"/>
              </a:rPr>
              <a:t> is good  =</a:t>
            </a:r>
            <a:r>
              <a:rPr lang="en-US" altLang="en-US" sz="2000" i="1" baseline="-25000" dirty="0">
                <a:solidFill>
                  <a:schemeClr val="bg1"/>
                </a:solidFill>
                <a:latin typeface="Palatino Linotype" panose="02040502050505030304" pitchFamily="18" charset="0"/>
              </a:rPr>
              <a:t>df</a:t>
            </a:r>
            <a:r>
              <a:rPr lang="en-US" altLang="en-US" sz="2000" baseline="-25000" dirty="0">
                <a:solidFill>
                  <a:schemeClr val="bg1"/>
                </a:solidFill>
                <a:latin typeface="Palatino Linotype" panose="02040502050505030304" pitchFamily="18" charset="0"/>
              </a:rPr>
              <a:t>.</a:t>
            </a:r>
            <a:r>
              <a:rPr lang="en-US" altLang="en-US" sz="2000" dirty="0">
                <a:solidFill>
                  <a:schemeClr val="bg1"/>
                </a:solidFill>
                <a:latin typeface="Palatino Linotype" panose="02040502050505030304" pitchFamily="18" charset="0"/>
              </a:rPr>
              <a:t>  a positive attitude towards </a:t>
            </a:r>
            <a:r>
              <a:rPr lang="en-US" altLang="en-US" sz="2000" i="1" dirty="0">
                <a:solidFill>
                  <a:schemeClr val="bg1"/>
                </a:solidFill>
                <a:latin typeface="Palatino Linotype" panose="02040502050505030304" pitchFamily="18" charset="0"/>
              </a:rPr>
              <a:t>x</a:t>
            </a:r>
            <a:r>
              <a:rPr lang="en-US" altLang="en-US" sz="2000" dirty="0">
                <a:solidFill>
                  <a:schemeClr val="bg1"/>
                </a:solidFill>
                <a:latin typeface="Palatino Linotype" panose="02040502050505030304" pitchFamily="18" charset="0"/>
              </a:rPr>
              <a:t> is </a:t>
            </a:r>
            <a:r>
              <a:rPr lang="en-US" altLang="en-US" sz="2000" u="sng" dirty="0">
                <a:solidFill>
                  <a:schemeClr val="bg1"/>
                </a:solidFill>
                <a:latin typeface="Palatino Linotype" panose="02040502050505030304" pitchFamily="18" charset="0"/>
              </a:rPr>
              <a:t>correct</a:t>
            </a:r>
          </a:p>
          <a:p>
            <a:pPr lvl="1" eaLnBrk="1" hangingPunct="1">
              <a:lnSpc>
                <a:spcPct val="85000"/>
              </a:lnSpc>
              <a:spcBef>
                <a:spcPts val="600"/>
              </a:spcBef>
            </a:pPr>
            <a:r>
              <a:rPr lang="en-US" altLang="en-US" sz="2000" i="1" dirty="0">
                <a:solidFill>
                  <a:schemeClr val="bg1"/>
                </a:solidFill>
                <a:latin typeface="Palatino Linotype" panose="02040502050505030304" pitchFamily="18" charset="0"/>
              </a:rPr>
              <a:t>x</a:t>
            </a:r>
            <a:r>
              <a:rPr lang="en-US" altLang="en-US" sz="2000" dirty="0">
                <a:solidFill>
                  <a:schemeClr val="bg1"/>
                </a:solidFill>
                <a:latin typeface="Palatino Linotype" panose="02040502050505030304" pitchFamily="18" charset="0"/>
              </a:rPr>
              <a:t> is good  =</a:t>
            </a:r>
            <a:r>
              <a:rPr lang="en-US" altLang="en-US" sz="2000" i="1" baseline="-25000" dirty="0">
                <a:solidFill>
                  <a:schemeClr val="bg1"/>
                </a:solidFill>
                <a:latin typeface="Palatino Linotype" panose="02040502050505030304" pitchFamily="18" charset="0"/>
              </a:rPr>
              <a:t>df</a:t>
            </a:r>
            <a:r>
              <a:rPr lang="en-US" altLang="en-US" sz="2000" baseline="-25000" dirty="0">
                <a:solidFill>
                  <a:schemeClr val="bg1"/>
                </a:solidFill>
                <a:latin typeface="Palatino Linotype" panose="02040502050505030304" pitchFamily="18" charset="0"/>
              </a:rPr>
              <a:t>.</a:t>
            </a:r>
            <a:r>
              <a:rPr lang="en-US" altLang="en-US" sz="2000" dirty="0">
                <a:solidFill>
                  <a:schemeClr val="bg1"/>
                </a:solidFill>
                <a:latin typeface="Palatino Linotype" panose="02040502050505030304" pitchFamily="18" charset="0"/>
              </a:rPr>
              <a:t>  one </a:t>
            </a:r>
            <a:r>
              <a:rPr lang="en-US" altLang="en-US" sz="2000" u="sng" dirty="0">
                <a:solidFill>
                  <a:schemeClr val="bg1"/>
                </a:solidFill>
                <a:latin typeface="Palatino Linotype" panose="02040502050505030304" pitchFamily="18" charset="0"/>
              </a:rPr>
              <a:t>ought</a:t>
            </a:r>
            <a:r>
              <a:rPr lang="en-US" altLang="en-US" sz="2000" dirty="0">
                <a:solidFill>
                  <a:schemeClr val="bg1"/>
                </a:solidFill>
                <a:latin typeface="Palatino Linotype" panose="02040502050505030304" pitchFamily="18" charset="0"/>
              </a:rPr>
              <a:t> to have a positive attitude towards </a:t>
            </a:r>
            <a:r>
              <a:rPr lang="en-US" altLang="en-US" sz="2000" i="1" dirty="0">
                <a:solidFill>
                  <a:schemeClr val="bg1"/>
                </a:solidFill>
                <a:latin typeface="Palatino Linotype" panose="02040502050505030304" pitchFamily="18" charset="0"/>
              </a:rPr>
              <a:t>x</a:t>
            </a:r>
            <a:endParaRPr lang="en-US" altLang="en-US" sz="2000" dirty="0">
              <a:solidFill>
                <a:schemeClr val="bg1"/>
              </a:solidFill>
              <a:latin typeface="Palatino Linotype" panose="02040502050505030304" pitchFamily="18" charset="0"/>
            </a:endParaRPr>
          </a:p>
          <a:p>
            <a:pPr lvl="1" eaLnBrk="1" hangingPunct="1">
              <a:lnSpc>
                <a:spcPct val="85000"/>
              </a:lnSpc>
              <a:spcBef>
                <a:spcPts val="600"/>
              </a:spcBef>
            </a:pPr>
            <a:r>
              <a:rPr lang="en-US" altLang="en-US" sz="2000" i="1" dirty="0">
                <a:solidFill>
                  <a:schemeClr val="bg1"/>
                </a:solidFill>
                <a:latin typeface="Palatino Linotype" panose="02040502050505030304" pitchFamily="18" charset="0"/>
              </a:rPr>
              <a:t>x</a:t>
            </a:r>
            <a:r>
              <a:rPr lang="en-US" altLang="en-US" sz="2000" dirty="0">
                <a:solidFill>
                  <a:schemeClr val="bg1"/>
                </a:solidFill>
                <a:latin typeface="Palatino Linotype" panose="02040502050505030304" pitchFamily="18" charset="0"/>
              </a:rPr>
              <a:t> is good  =</a:t>
            </a:r>
            <a:r>
              <a:rPr lang="en-US" altLang="en-US" sz="2000" i="1" baseline="-25000" dirty="0">
                <a:solidFill>
                  <a:schemeClr val="bg1"/>
                </a:solidFill>
                <a:latin typeface="Palatino Linotype" panose="02040502050505030304" pitchFamily="18" charset="0"/>
              </a:rPr>
              <a:t>df</a:t>
            </a:r>
            <a:r>
              <a:rPr lang="en-US" altLang="en-US" sz="2000" baseline="-25000" dirty="0">
                <a:solidFill>
                  <a:schemeClr val="bg1"/>
                </a:solidFill>
                <a:latin typeface="Palatino Linotype" panose="02040502050505030304" pitchFamily="18" charset="0"/>
              </a:rPr>
              <a:t>.</a:t>
            </a:r>
            <a:r>
              <a:rPr lang="en-US" altLang="en-US" sz="2000" dirty="0">
                <a:solidFill>
                  <a:schemeClr val="bg1"/>
                </a:solidFill>
                <a:latin typeface="Palatino Linotype" panose="02040502050505030304" pitchFamily="18" charset="0"/>
              </a:rPr>
              <a:t>  there is </a:t>
            </a:r>
            <a:r>
              <a:rPr lang="en-US" altLang="en-US" sz="2000" u="sng" dirty="0">
                <a:solidFill>
                  <a:schemeClr val="bg1"/>
                </a:solidFill>
                <a:latin typeface="Palatino Linotype" panose="02040502050505030304" pitchFamily="18" charset="0"/>
              </a:rPr>
              <a:t>reason</a:t>
            </a:r>
            <a:r>
              <a:rPr lang="en-US" altLang="en-US" sz="2000" dirty="0">
                <a:solidFill>
                  <a:schemeClr val="bg1"/>
                </a:solidFill>
                <a:latin typeface="Palatino Linotype" panose="02040502050505030304" pitchFamily="18" charset="0"/>
              </a:rPr>
              <a:t> to have a positive attitude towards </a:t>
            </a:r>
            <a:r>
              <a:rPr lang="en-US" altLang="en-US" sz="2000" i="1" dirty="0">
                <a:solidFill>
                  <a:schemeClr val="bg1"/>
                </a:solidFill>
                <a:latin typeface="Palatino Linotype" panose="02040502050505030304" pitchFamily="18" charset="0"/>
              </a:rPr>
              <a:t>x</a:t>
            </a:r>
            <a:endParaRPr lang="en-US" altLang="en-US" sz="2000" dirty="0">
              <a:solidFill>
                <a:schemeClr val="bg1"/>
              </a:solidFill>
              <a:latin typeface="Palatino Linotype" panose="02040502050505030304" pitchFamily="18" charset="0"/>
            </a:endParaRPr>
          </a:p>
          <a:p>
            <a:pPr lvl="1" eaLnBrk="1" hangingPunct="1">
              <a:lnSpc>
                <a:spcPct val="85000"/>
              </a:lnSpc>
              <a:spcBef>
                <a:spcPts val="600"/>
              </a:spcBef>
            </a:pPr>
            <a:r>
              <a:rPr lang="en-US" altLang="en-US" sz="2000" dirty="0">
                <a:solidFill>
                  <a:schemeClr val="bg1"/>
                </a:solidFill>
                <a:latin typeface="Palatino Linotype" panose="02040502050505030304" pitchFamily="18" charset="0"/>
              </a:rPr>
              <a:t>In the Preface to </a:t>
            </a:r>
            <a:r>
              <a:rPr lang="en-US" altLang="en-US" sz="2000" i="1" dirty="0">
                <a:solidFill>
                  <a:schemeClr val="bg1"/>
                </a:solidFill>
                <a:latin typeface="Palatino Linotype" panose="02040502050505030304" pitchFamily="18" charset="0"/>
              </a:rPr>
              <a:t>PE</a:t>
            </a:r>
            <a:r>
              <a:rPr lang="en-US" altLang="en-US" sz="2000" dirty="0">
                <a:solidFill>
                  <a:schemeClr val="bg1"/>
                </a:solidFill>
                <a:latin typeface="Palatino Linotype" panose="02040502050505030304" pitchFamily="18" charset="0"/>
              </a:rPr>
              <a:t>, Moore says this of Brentano: “he regards the fundamental ethical concept as being, not the simple one which I denote by ‘good,’ but the complex one which I have taken to define ‘beautiful’”.</a:t>
            </a:r>
          </a:p>
          <a:p>
            <a:pPr lvl="1" eaLnBrk="1" hangingPunct="1">
              <a:lnSpc>
                <a:spcPct val="85000"/>
              </a:lnSpc>
              <a:spcBef>
                <a:spcPts val="600"/>
              </a:spcBef>
            </a:pPr>
            <a:r>
              <a:rPr lang="en-US" altLang="en-US" sz="2000" dirty="0">
                <a:solidFill>
                  <a:schemeClr val="bg1"/>
                </a:solidFill>
                <a:latin typeface="Palatino Linotype" panose="02040502050505030304" pitchFamily="18" charset="0"/>
              </a:rPr>
              <a:t>Because we have no duty to maximize what is ‘beautiful’ (i.e., worthy of love), Brentano is mistaken.</a:t>
            </a:r>
          </a:p>
        </p:txBody>
      </p:sp>
    </p:spTree>
    <p:extLst>
      <p:ext uri="{BB962C8B-B14F-4D97-AF65-F5344CB8AC3E}">
        <p14:creationId xmlns:p14="http://schemas.microsoft.com/office/powerpoint/2010/main" val="26185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22238"/>
            <a:ext cx="8229600" cy="868362"/>
          </a:xfrm>
        </p:spPr>
        <p:txBody>
          <a:bodyPr/>
          <a:lstStyle/>
          <a:p>
            <a:pPr eaLnBrk="1" hangingPunct="1"/>
            <a:r>
              <a:rPr lang="en-US" altLang="en-US" sz="3500" dirty="0">
                <a:solidFill>
                  <a:schemeClr val="bg1"/>
                </a:solidFill>
                <a:latin typeface="Palatino Linotype" panose="02040502050505030304" pitchFamily="18" charset="0"/>
              </a:rPr>
              <a:t>‘Beautiful’</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36637"/>
            <a:ext cx="8534400" cy="4830763"/>
          </a:xfrm>
        </p:spPr>
        <p:txBody>
          <a:bodyPr/>
          <a:lstStyle/>
          <a:p>
            <a:pPr eaLnBrk="1" hangingPunct="1">
              <a:lnSpc>
                <a:spcPct val="85000"/>
              </a:lnSpc>
              <a:spcBef>
                <a:spcPts val="600"/>
              </a:spcBef>
            </a:pPr>
            <a:r>
              <a:rPr lang="en-US" altLang="en-US" sz="2400" dirty="0">
                <a:solidFill>
                  <a:schemeClr val="bg1"/>
                </a:solidFill>
                <a:latin typeface="Palatino Linotype" panose="02040502050505030304" pitchFamily="18" charset="0"/>
              </a:rPr>
              <a:t>Circularity?</a:t>
            </a:r>
          </a:p>
          <a:p>
            <a:pPr lvl="1" eaLnBrk="1" hangingPunct="1">
              <a:lnSpc>
                <a:spcPct val="85000"/>
              </a:lnSpc>
              <a:spcBef>
                <a:spcPts val="600"/>
              </a:spcBef>
            </a:pPr>
            <a:r>
              <a:rPr lang="en-US" altLang="en-US" sz="2000" dirty="0">
                <a:solidFill>
                  <a:schemeClr val="bg1"/>
                </a:solidFill>
                <a:latin typeface="Palatino Linotype" panose="02040502050505030304" pitchFamily="18" charset="0"/>
              </a:rPr>
              <a:t>If ‘beautiful’ is defined in terms of value, and Moore’s system of value is founded on beauty, doesn’t circularity threaten?</a:t>
            </a:r>
          </a:p>
          <a:p>
            <a:pPr lvl="1" eaLnBrk="1" hangingPunct="1">
              <a:lnSpc>
                <a:spcPct val="85000"/>
              </a:lnSpc>
              <a:spcBef>
                <a:spcPts val="600"/>
              </a:spcBef>
            </a:pPr>
            <a:r>
              <a:rPr lang="en-US" altLang="en-US" sz="2000" dirty="0">
                <a:solidFill>
                  <a:schemeClr val="bg1"/>
                </a:solidFill>
                <a:latin typeface="Palatino Linotype" panose="02040502050505030304" pitchFamily="18" charset="0"/>
              </a:rPr>
              <a:t>No: the term ‘beautiful’ is nothing more than a shorthand way of referring to those objects and qualities that make for a great intrinsic good when admiringly contemplated.</a:t>
            </a:r>
          </a:p>
          <a:p>
            <a:pPr lvl="1" eaLnBrk="1" hangingPunct="1">
              <a:lnSpc>
                <a:spcPct val="85000"/>
              </a:lnSpc>
              <a:spcBef>
                <a:spcPts val="600"/>
              </a:spcBef>
            </a:pPr>
            <a:r>
              <a:rPr lang="en-US" altLang="en-US" sz="2000" spc="-10" dirty="0">
                <a:solidFill>
                  <a:schemeClr val="bg1"/>
                </a:solidFill>
                <a:latin typeface="Palatino Linotype" panose="02040502050505030304" pitchFamily="18" charset="0"/>
              </a:rPr>
              <a:t>Moore’s system is, in substance, developed purely in terms of value.</a:t>
            </a:r>
          </a:p>
          <a:p>
            <a:pPr eaLnBrk="1" hangingPunct="1">
              <a:lnSpc>
                <a:spcPct val="85000"/>
              </a:lnSpc>
              <a:spcBef>
                <a:spcPts val="1300"/>
              </a:spcBef>
            </a:pPr>
            <a:r>
              <a:rPr lang="en-US" altLang="en-US" sz="2400" dirty="0">
                <a:solidFill>
                  <a:schemeClr val="bg1"/>
                </a:solidFill>
                <a:latin typeface="Palatino Linotype" panose="02040502050505030304" pitchFamily="18" charset="0"/>
              </a:rPr>
              <a:t>Paradox?</a:t>
            </a:r>
          </a:p>
          <a:p>
            <a:pPr lvl="1" eaLnBrk="1" hangingPunct="1">
              <a:lnSpc>
                <a:spcPct val="85000"/>
              </a:lnSpc>
              <a:spcBef>
                <a:spcPts val="600"/>
              </a:spcBef>
            </a:pPr>
            <a:r>
              <a:rPr lang="en-US" altLang="en-US" sz="2000" dirty="0">
                <a:solidFill>
                  <a:schemeClr val="bg1"/>
                </a:solidFill>
                <a:latin typeface="Palatino Linotype" panose="02040502050505030304" pitchFamily="18" charset="0"/>
              </a:rPr>
              <a:t>But it might seem odd that the appreciation of beautiful objects that have little to no intrinsic value is itself highly intrinsically valuable.</a:t>
            </a:r>
          </a:p>
          <a:p>
            <a:pPr lvl="1" eaLnBrk="1" hangingPunct="1">
              <a:lnSpc>
                <a:spcPct val="85000"/>
              </a:lnSpc>
              <a:spcBef>
                <a:spcPts val="600"/>
              </a:spcBef>
            </a:pPr>
            <a:r>
              <a:rPr lang="en-US" altLang="en-US" sz="2000" dirty="0">
                <a:solidFill>
                  <a:schemeClr val="bg1"/>
                </a:solidFill>
                <a:latin typeface="Palatino Linotype" panose="02040502050505030304" pitchFamily="18" charset="0"/>
              </a:rPr>
              <a:t>What’s so good about loving something worthless?</a:t>
            </a:r>
          </a:p>
          <a:p>
            <a:pPr lvl="1" eaLnBrk="1" hangingPunct="1">
              <a:lnSpc>
                <a:spcPct val="85000"/>
              </a:lnSpc>
              <a:spcBef>
                <a:spcPts val="600"/>
              </a:spcBef>
            </a:pPr>
            <a:r>
              <a:rPr lang="en-US" altLang="en-US" sz="2000" i="1" dirty="0">
                <a:solidFill>
                  <a:schemeClr val="bg1"/>
                </a:solidFill>
                <a:latin typeface="Palatino Linotype" panose="02040502050505030304" pitchFamily="18" charset="0"/>
              </a:rPr>
              <a:t>Cf.</a:t>
            </a:r>
            <a:r>
              <a:rPr lang="en-US" altLang="en-US" sz="2000" dirty="0">
                <a:solidFill>
                  <a:schemeClr val="bg1"/>
                </a:solidFill>
                <a:latin typeface="Palatino Linotype" panose="02040502050505030304" pitchFamily="18" charset="0"/>
              </a:rPr>
              <a:t>  Stoics say that certain things (‘preferred </a:t>
            </a:r>
            <a:r>
              <a:rPr lang="en-US" altLang="en-US" sz="2000" dirty="0" err="1">
                <a:solidFill>
                  <a:schemeClr val="bg1"/>
                </a:solidFill>
                <a:latin typeface="Palatino Linotype" panose="02040502050505030304" pitchFamily="18" charset="0"/>
              </a:rPr>
              <a:t>indifferents</a:t>
            </a:r>
            <a:r>
              <a:rPr lang="en-US" altLang="en-US" sz="2000" dirty="0">
                <a:solidFill>
                  <a:schemeClr val="bg1"/>
                </a:solidFill>
                <a:latin typeface="Palatino Linotype" panose="02040502050505030304" pitchFamily="18" charset="0"/>
              </a:rPr>
              <a:t>’) are </a:t>
            </a:r>
            <a:r>
              <a:rPr lang="en-US" altLang="en-US" sz="2000" dirty="0" err="1">
                <a:solidFill>
                  <a:schemeClr val="bg1"/>
                </a:solidFill>
                <a:latin typeface="Palatino Linotype" panose="02040502050505030304" pitchFamily="18" charset="0"/>
              </a:rPr>
              <a:t>eudaimonistically</a:t>
            </a:r>
            <a:r>
              <a:rPr lang="en-US" altLang="en-US" sz="2000" dirty="0">
                <a:solidFill>
                  <a:schemeClr val="bg1"/>
                </a:solidFill>
                <a:latin typeface="Palatino Linotype" panose="02040502050505030304" pitchFamily="18" charset="0"/>
              </a:rPr>
              <a:t> worthless and yet conducting oneself properly when it comes to them (‘</a:t>
            </a:r>
            <a:r>
              <a:rPr lang="en-US" altLang="en-US" sz="2000" dirty="0" err="1">
                <a:solidFill>
                  <a:schemeClr val="bg1"/>
                </a:solidFill>
                <a:latin typeface="Palatino Linotype" panose="02040502050505030304" pitchFamily="18" charset="0"/>
              </a:rPr>
              <a:t>eupatheiai</a:t>
            </a:r>
            <a:r>
              <a:rPr lang="en-US" altLang="en-US" sz="2000" dirty="0">
                <a:solidFill>
                  <a:schemeClr val="bg1"/>
                </a:solidFill>
                <a:latin typeface="Palatino Linotype" panose="02040502050505030304" pitchFamily="18" charset="0"/>
              </a:rPr>
              <a:t>’? ‘rational selection’?) is crucial to eudaimonia.</a:t>
            </a:r>
            <a:endParaRPr lang="en-US" altLang="en-US" sz="2000" i="1"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402700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22238"/>
            <a:ext cx="8229600" cy="868362"/>
          </a:xfrm>
        </p:spPr>
        <p:txBody>
          <a:bodyPr/>
          <a:lstStyle/>
          <a:p>
            <a:pPr eaLnBrk="1" hangingPunct="1"/>
            <a:r>
              <a:rPr lang="en-US" altLang="en-US" sz="3500" dirty="0">
                <a:solidFill>
                  <a:schemeClr val="bg1"/>
                </a:solidFill>
                <a:latin typeface="Palatino Linotype" panose="02040502050505030304" pitchFamily="18" charset="0"/>
              </a:rPr>
              <a:t>‘Beautiful’</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36637"/>
            <a:ext cx="8534400" cy="4830763"/>
          </a:xfrm>
        </p:spPr>
        <p:txBody>
          <a:bodyPr/>
          <a:lstStyle/>
          <a:p>
            <a:pPr eaLnBrk="1" hangingPunct="1">
              <a:lnSpc>
                <a:spcPct val="85000"/>
              </a:lnSpc>
              <a:spcBef>
                <a:spcPts val="600"/>
              </a:spcBef>
            </a:pPr>
            <a:r>
              <a:rPr lang="en-US" altLang="en-US" sz="2400" dirty="0">
                <a:solidFill>
                  <a:schemeClr val="bg1"/>
                </a:solidFill>
                <a:latin typeface="Palatino Linotype" panose="02040502050505030304" pitchFamily="18" charset="0"/>
              </a:rPr>
              <a:t>Reality?</a:t>
            </a:r>
          </a:p>
          <a:p>
            <a:pPr lvl="1" eaLnBrk="1" hangingPunct="1">
              <a:lnSpc>
                <a:spcPct val="85000"/>
              </a:lnSpc>
              <a:spcBef>
                <a:spcPts val="600"/>
              </a:spcBef>
            </a:pPr>
            <a:r>
              <a:rPr lang="en-US" altLang="en-US" sz="2000" spc="-10" dirty="0">
                <a:solidFill>
                  <a:schemeClr val="bg1"/>
                </a:solidFill>
                <a:latin typeface="Palatino Linotype" panose="02040502050505030304" pitchFamily="18" charset="0"/>
              </a:rPr>
              <a:t>If I appreciate the beauty of a landscape painting without forming any beliefs about whether it is of a real landscape, still I at least believe the </a:t>
            </a:r>
            <a:r>
              <a:rPr lang="en-US" altLang="en-US" sz="2000" i="1" spc="-10" dirty="0">
                <a:solidFill>
                  <a:schemeClr val="bg1"/>
                </a:solidFill>
                <a:latin typeface="Palatino Linotype" panose="02040502050505030304" pitchFamily="18" charset="0"/>
              </a:rPr>
              <a:t>painting </a:t>
            </a:r>
            <a:r>
              <a:rPr lang="en-US" altLang="en-US" sz="2000" spc="-10" dirty="0">
                <a:solidFill>
                  <a:schemeClr val="bg1"/>
                </a:solidFill>
                <a:latin typeface="Palatino Linotype" panose="02040502050505030304" pitchFamily="18" charset="0"/>
              </a:rPr>
              <a:t>is real (a true belief in any ordinary case).</a:t>
            </a:r>
          </a:p>
          <a:p>
            <a:pPr lvl="1" eaLnBrk="1" hangingPunct="1">
              <a:lnSpc>
                <a:spcPct val="85000"/>
              </a:lnSpc>
              <a:spcBef>
                <a:spcPts val="600"/>
              </a:spcBef>
            </a:pPr>
            <a:r>
              <a:rPr lang="en-US" altLang="en-US" sz="2000" spc="-10" dirty="0">
                <a:solidFill>
                  <a:schemeClr val="bg1"/>
                </a:solidFill>
                <a:latin typeface="Palatino Linotype" panose="02040502050505030304" pitchFamily="18" charset="0"/>
              </a:rPr>
              <a:t>If I poetically contemplate the beauty of a sonnet, still I at least believe the sonnet is real (in some sense).</a:t>
            </a:r>
          </a:p>
          <a:p>
            <a:pPr lvl="1" eaLnBrk="1" hangingPunct="1">
              <a:lnSpc>
                <a:spcPct val="85000"/>
              </a:lnSpc>
              <a:spcBef>
                <a:spcPts val="600"/>
              </a:spcBef>
            </a:pPr>
            <a:r>
              <a:rPr lang="en-US" altLang="en-US" sz="2000" spc="-10" dirty="0">
                <a:solidFill>
                  <a:schemeClr val="bg1"/>
                </a:solidFill>
                <a:latin typeface="Palatino Linotype" panose="02040502050505030304" pitchFamily="18" charset="0"/>
              </a:rPr>
              <a:t>So perhaps Moore needs to distinguish (</a:t>
            </a:r>
            <a:r>
              <a:rPr lang="en-US" altLang="en-US" sz="2000" spc="-10" dirty="0" err="1">
                <a:solidFill>
                  <a:schemeClr val="bg1"/>
                </a:solidFill>
                <a:latin typeface="Palatino Linotype" panose="02040502050505030304" pitchFamily="18" charset="0"/>
              </a:rPr>
              <a:t>i</a:t>
            </a:r>
            <a:r>
              <a:rPr lang="en-US" altLang="en-US" sz="2000" spc="-10" dirty="0">
                <a:solidFill>
                  <a:schemeClr val="bg1"/>
                </a:solidFill>
                <a:latin typeface="Palatino Linotype" panose="02040502050505030304" pitchFamily="18" charset="0"/>
              </a:rPr>
              <a:t>) beliefs about the reality of the beautiful </a:t>
            </a:r>
            <a:r>
              <a:rPr lang="en-US" altLang="en-US" sz="2000" i="1" spc="-10" dirty="0">
                <a:solidFill>
                  <a:schemeClr val="bg1"/>
                </a:solidFill>
                <a:latin typeface="Palatino Linotype" panose="02040502050505030304" pitchFamily="18" charset="0"/>
              </a:rPr>
              <a:t>object </a:t>
            </a:r>
            <a:r>
              <a:rPr lang="en-US" altLang="en-US" sz="2000" spc="-10" dirty="0">
                <a:solidFill>
                  <a:schemeClr val="bg1"/>
                </a:solidFill>
                <a:latin typeface="Palatino Linotype" panose="02040502050505030304" pitchFamily="18" charset="0"/>
              </a:rPr>
              <a:t>from (ii) beliefs about the reality of what the beautiful object </a:t>
            </a:r>
            <a:r>
              <a:rPr lang="en-US" altLang="en-US" sz="2000" i="1" spc="-10" dirty="0">
                <a:solidFill>
                  <a:schemeClr val="bg1"/>
                </a:solidFill>
                <a:latin typeface="Palatino Linotype" panose="02040502050505030304" pitchFamily="18" charset="0"/>
              </a:rPr>
              <a:t>represents</a:t>
            </a:r>
            <a:r>
              <a:rPr lang="en-US" altLang="en-US" sz="2000" spc="-10" dirty="0">
                <a:solidFill>
                  <a:schemeClr val="bg1"/>
                </a:solidFill>
                <a:latin typeface="Palatino Linotype" panose="02040502050505030304" pitchFamily="18" charset="0"/>
              </a:rPr>
              <a:t>.</a:t>
            </a:r>
          </a:p>
          <a:p>
            <a:pPr lvl="2" eaLnBrk="1" hangingPunct="1">
              <a:lnSpc>
                <a:spcPct val="85000"/>
              </a:lnSpc>
              <a:spcBef>
                <a:spcPts val="600"/>
              </a:spcBef>
            </a:pPr>
            <a:r>
              <a:rPr lang="en-US" altLang="en-US" sz="1800" spc="-10" dirty="0">
                <a:solidFill>
                  <a:schemeClr val="bg1"/>
                </a:solidFill>
                <a:latin typeface="Palatino Linotype" panose="02040502050505030304" pitchFamily="18" charset="0"/>
              </a:rPr>
              <a:t>I might truly believe that the movie </a:t>
            </a:r>
            <a:r>
              <a:rPr lang="en-US" altLang="en-US" sz="1800" i="1" spc="-10" dirty="0">
                <a:solidFill>
                  <a:schemeClr val="bg1"/>
                </a:solidFill>
                <a:latin typeface="Palatino Linotype" panose="02040502050505030304" pitchFamily="18" charset="0"/>
              </a:rPr>
              <a:t>Fargo</a:t>
            </a:r>
            <a:r>
              <a:rPr lang="en-US" altLang="en-US" sz="1800" spc="-10" dirty="0">
                <a:solidFill>
                  <a:schemeClr val="bg1"/>
                </a:solidFill>
                <a:latin typeface="Palatino Linotype" panose="02040502050505030304" pitchFamily="18" charset="0"/>
              </a:rPr>
              <a:t> is real, but falsely believe that it is based on a true story.</a:t>
            </a:r>
          </a:p>
          <a:p>
            <a:pPr lvl="2" eaLnBrk="1" hangingPunct="1">
              <a:lnSpc>
                <a:spcPct val="85000"/>
              </a:lnSpc>
              <a:spcBef>
                <a:spcPts val="600"/>
              </a:spcBef>
            </a:pPr>
            <a:r>
              <a:rPr lang="en-US" altLang="en-US" sz="1800" spc="-10" dirty="0">
                <a:solidFill>
                  <a:schemeClr val="bg1"/>
                </a:solidFill>
                <a:latin typeface="Palatino Linotype" panose="02040502050505030304" pitchFamily="18" charset="0"/>
              </a:rPr>
              <a:t>I might truly believe that Varèse’s </a:t>
            </a:r>
            <a:r>
              <a:rPr lang="en-US" altLang="en-US" sz="1800" i="1" spc="-10" dirty="0" err="1">
                <a:solidFill>
                  <a:schemeClr val="bg1"/>
                </a:solidFill>
                <a:latin typeface="Palatino Linotype" panose="02040502050505030304" pitchFamily="18" charset="0"/>
              </a:rPr>
              <a:t>Amériques</a:t>
            </a:r>
            <a:r>
              <a:rPr lang="en-US" altLang="en-US" sz="1800" i="1" spc="-10" dirty="0">
                <a:solidFill>
                  <a:schemeClr val="bg1"/>
                </a:solidFill>
                <a:latin typeface="Palatino Linotype" panose="02040502050505030304" pitchFamily="18" charset="0"/>
              </a:rPr>
              <a:t> </a:t>
            </a:r>
            <a:r>
              <a:rPr lang="en-US" altLang="en-US" sz="1800" spc="-10" dirty="0">
                <a:solidFill>
                  <a:schemeClr val="bg1"/>
                </a:solidFill>
                <a:latin typeface="Palatino Linotype" panose="02040502050505030304" pitchFamily="18" charset="0"/>
              </a:rPr>
              <a:t>is real, but falsely believe that its sirens represent New York City’s urban cacophony.</a:t>
            </a:r>
          </a:p>
          <a:p>
            <a:pPr eaLnBrk="1" hangingPunct="1">
              <a:lnSpc>
                <a:spcPct val="85000"/>
              </a:lnSpc>
              <a:spcBef>
                <a:spcPts val="900"/>
              </a:spcBef>
            </a:pPr>
            <a:r>
              <a:rPr lang="en-US" altLang="en-US" sz="2400" dirty="0">
                <a:solidFill>
                  <a:schemeClr val="bg1"/>
                </a:solidFill>
                <a:latin typeface="Palatino Linotype" panose="02040502050505030304" pitchFamily="18" charset="0"/>
              </a:rPr>
              <a:t>Human beauty?</a:t>
            </a:r>
          </a:p>
          <a:p>
            <a:pPr lvl="1" eaLnBrk="1" hangingPunct="1">
              <a:lnSpc>
                <a:spcPct val="85000"/>
              </a:lnSpc>
              <a:spcBef>
                <a:spcPts val="900"/>
              </a:spcBef>
            </a:pPr>
            <a:r>
              <a:rPr lang="en-US" altLang="en-US" sz="2000" dirty="0">
                <a:solidFill>
                  <a:schemeClr val="bg1"/>
                </a:solidFill>
                <a:latin typeface="Palatino Linotype" panose="02040502050505030304" pitchFamily="18" charset="0"/>
              </a:rPr>
              <a:t>Moore never addresses the beauty of a human face or physique, neither </a:t>
            </a:r>
            <a:r>
              <a:rPr lang="en-US" altLang="en-US" sz="2000" i="1" dirty="0">
                <a:solidFill>
                  <a:schemeClr val="bg1"/>
                </a:solidFill>
                <a:latin typeface="Palatino Linotype" panose="02040502050505030304" pitchFamily="18" charset="0"/>
              </a:rPr>
              <a:t>erotic </a:t>
            </a:r>
            <a:r>
              <a:rPr lang="en-US" altLang="en-US" sz="2000" dirty="0">
                <a:solidFill>
                  <a:schemeClr val="bg1"/>
                </a:solidFill>
                <a:latin typeface="Palatino Linotype" panose="02040502050505030304" pitchFamily="18" charset="0"/>
              </a:rPr>
              <a:t>appreciation nor </a:t>
            </a:r>
            <a:r>
              <a:rPr lang="en-US" altLang="en-US" sz="2000" i="1" dirty="0">
                <a:solidFill>
                  <a:schemeClr val="bg1"/>
                </a:solidFill>
                <a:latin typeface="Palatino Linotype" panose="02040502050505030304" pitchFamily="18" charset="0"/>
              </a:rPr>
              <a:t>purely aesthetic </a:t>
            </a:r>
            <a:r>
              <a:rPr lang="en-US" altLang="en-US" sz="2000" dirty="0">
                <a:solidFill>
                  <a:schemeClr val="bg1"/>
                </a:solidFill>
                <a:latin typeface="Palatino Linotype" panose="02040502050505030304" pitchFamily="18" charset="0"/>
              </a:rPr>
              <a:t>appreciation.</a:t>
            </a:r>
          </a:p>
          <a:p>
            <a:pPr lvl="1" eaLnBrk="1" hangingPunct="1">
              <a:lnSpc>
                <a:spcPct val="85000"/>
              </a:lnSpc>
              <a:spcBef>
                <a:spcPts val="900"/>
              </a:spcBef>
            </a:pPr>
            <a:r>
              <a:rPr lang="en-US" altLang="en-US" sz="2000" dirty="0">
                <a:solidFill>
                  <a:schemeClr val="bg1"/>
                </a:solidFill>
                <a:latin typeface="Palatino Linotype" panose="02040502050505030304" pitchFamily="18" charset="0"/>
              </a:rPr>
              <a:t>It’s not clear whether this is supposed to fall under the evils of lust.</a:t>
            </a:r>
          </a:p>
        </p:txBody>
      </p:sp>
    </p:spTree>
    <p:extLst>
      <p:ext uri="{BB962C8B-B14F-4D97-AF65-F5344CB8AC3E}">
        <p14:creationId xmlns:p14="http://schemas.microsoft.com/office/powerpoint/2010/main" val="206516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22238"/>
            <a:ext cx="8229600" cy="868362"/>
          </a:xfrm>
        </p:spPr>
        <p:txBody>
          <a:bodyPr/>
          <a:lstStyle/>
          <a:p>
            <a:pPr eaLnBrk="1" hangingPunct="1"/>
            <a:r>
              <a:rPr lang="en-US" altLang="en-US" sz="3500" dirty="0">
                <a:solidFill>
                  <a:schemeClr val="bg1"/>
                </a:solidFill>
                <a:latin typeface="Palatino Linotype" panose="02040502050505030304" pitchFamily="18" charset="0"/>
              </a:rPr>
              <a:t>Personal affection</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838200"/>
            <a:ext cx="8534400" cy="4830763"/>
          </a:xfrm>
        </p:spPr>
        <p:txBody>
          <a:bodyPr/>
          <a:lstStyle/>
          <a:p>
            <a:pPr eaLnBrk="1" hangingPunct="1">
              <a:lnSpc>
                <a:spcPct val="85000"/>
              </a:lnSpc>
              <a:spcBef>
                <a:spcPts val="600"/>
              </a:spcBef>
            </a:pPr>
            <a:r>
              <a:rPr lang="en-US" altLang="en-US" sz="2400" dirty="0">
                <a:solidFill>
                  <a:schemeClr val="bg1"/>
                </a:solidFill>
                <a:latin typeface="Palatino Linotype" panose="02040502050505030304" pitchFamily="18" charset="0"/>
              </a:rPr>
              <a:t>Recursion?:</a:t>
            </a:r>
          </a:p>
          <a:p>
            <a:pPr lvl="1" eaLnBrk="1" hangingPunct="1">
              <a:lnSpc>
                <a:spcPct val="85000"/>
              </a:lnSpc>
              <a:spcBef>
                <a:spcPts val="600"/>
              </a:spcBef>
            </a:pPr>
            <a:r>
              <a:rPr lang="en-US" altLang="en-US" sz="2000" dirty="0">
                <a:solidFill>
                  <a:schemeClr val="bg1"/>
                </a:solidFill>
                <a:latin typeface="Palatino Linotype" panose="02040502050505030304" pitchFamily="18" charset="0"/>
              </a:rPr>
              <a:t>1 (</a:t>
            </a:r>
            <a:r>
              <a:rPr lang="en-US" altLang="en-US" sz="2000" i="1" dirty="0">
                <a:solidFill>
                  <a:schemeClr val="bg1"/>
                </a:solidFill>
                <a:latin typeface="Palatino Linotype" panose="02040502050505030304" pitchFamily="18" charset="0"/>
              </a:rPr>
              <a:t>base case</a:t>
            </a:r>
            <a:r>
              <a:rPr lang="en-US" altLang="en-US" sz="2000" dirty="0">
                <a:solidFill>
                  <a:schemeClr val="bg1"/>
                </a:solidFill>
                <a:latin typeface="Palatino Linotype" panose="02040502050505030304" pitchFamily="18" charset="0"/>
              </a:rPr>
              <a:t>): love of certain objects (‘beautiful’) is a great intrinsic good (GIG).</a:t>
            </a:r>
          </a:p>
          <a:p>
            <a:pPr lvl="1" eaLnBrk="1" hangingPunct="1">
              <a:lnSpc>
                <a:spcPct val="85000"/>
              </a:lnSpc>
              <a:spcBef>
                <a:spcPts val="600"/>
              </a:spcBef>
            </a:pPr>
            <a:r>
              <a:rPr lang="en-US" altLang="en-US" sz="2000" spc="-10" dirty="0">
                <a:solidFill>
                  <a:schemeClr val="bg1"/>
                </a:solidFill>
                <a:latin typeface="Palatino Linotype" panose="02040502050505030304" pitchFamily="18" charset="0"/>
              </a:rPr>
              <a:t>2 (</a:t>
            </a:r>
            <a:r>
              <a:rPr lang="en-US" altLang="en-US" sz="2000" i="1" spc="-10" dirty="0">
                <a:solidFill>
                  <a:schemeClr val="bg1"/>
                </a:solidFill>
                <a:latin typeface="Palatino Linotype" panose="02040502050505030304" pitchFamily="18" charset="0"/>
              </a:rPr>
              <a:t>first step</a:t>
            </a:r>
            <a:r>
              <a:rPr lang="en-US" altLang="en-US" sz="2000" spc="-10" dirty="0">
                <a:solidFill>
                  <a:schemeClr val="bg1"/>
                </a:solidFill>
                <a:latin typeface="Palatino Linotype" panose="02040502050505030304" pitchFamily="18" charset="0"/>
              </a:rPr>
              <a:t>): love of type-1 GIGs is a great intrinsic good.</a:t>
            </a:r>
          </a:p>
          <a:p>
            <a:pPr lvl="1" eaLnBrk="1" hangingPunct="1">
              <a:lnSpc>
                <a:spcPct val="85000"/>
              </a:lnSpc>
              <a:spcBef>
                <a:spcPts val="600"/>
              </a:spcBef>
            </a:pPr>
            <a:r>
              <a:rPr lang="en-US" altLang="en-US" sz="2000" spc="-10" dirty="0">
                <a:solidFill>
                  <a:schemeClr val="bg1"/>
                </a:solidFill>
                <a:latin typeface="Palatino Linotype" panose="02040502050505030304" pitchFamily="18" charset="0"/>
              </a:rPr>
              <a:t>3 (</a:t>
            </a:r>
            <a:r>
              <a:rPr lang="en-US" altLang="en-US" sz="2000" i="1" spc="-10" dirty="0">
                <a:solidFill>
                  <a:schemeClr val="bg1"/>
                </a:solidFill>
                <a:latin typeface="Palatino Linotype" panose="02040502050505030304" pitchFamily="18" charset="0"/>
              </a:rPr>
              <a:t>second step</a:t>
            </a:r>
            <a:r>
              <a:rPr lang="en-US" altLang="en-US" sz="2000" spc="-10" dirty="0">
                <a:solidFill>
                  <a:schemeClr val="bg1"/>
                </a:solidFill>
                <a:latin typeface="Palatino Linotype" panose="02040502050505030304" pitchFamily="18" charset="0"/>
              </a:rPr>
              <a:t>): love of type-2 GIGs is a great intrinsic good.</a:t>
            </a:r>
          </a:p>
          <a:p>
            <a:pPr lvl="1" eaLnBrk="1" hangingPunct="1">
              <a:lnSpc>
                <a:spcPct val="85000"/>
              </a:lnSpc>
              <a:spcBef>
                <a:spcPts val="600"/>
              </a:spcBef>
            </a:pPr>
            <a:r>
              <a:rPr lang="en-US" altLang="en-US" sz="2000" i="1" spc="-10" dirty="0">
                <a:solidFill>
                  <a:schemeClr val="bg1"/>
                </a:solidFill>
                <a:latin typeface="Palatino Linotype" panose="02040502050505030304" pitchFamily="18" charset="0"/>
              </a:rPr>
              <a:t>n</a:t>
            </a:r>
            <a:r>
              <a:rPr lang="en-US" altLang="en-US" sz="2000" spc="-10" dirty="0">
                <a:solidFill>
                  <a:schemeClr val="bg1"/>
                </a:solidFill>
                <a:latin typeface="Palatino Linotype" panose="02040502050505030304" pitchFamily="18" charset="0"/>
              </a:rPr>
              <a:t>: love of type-(</a:t>
            </a:r>
            <a:r>
              <a:rPr lang="en-US" altLang="en-US" sz="2000" i="1" spc="-10" dirty="0">
                <a:solidFill>
                  <a:schemeClr val="bg1"/>
                </a:solidFill>
                <a:latin typeface="Palatino Linotype" panose="02040502050505030304" pitchFamily="18" charset="0"/>
              </a:rPr>
              <a:t>n</a:t>
            </a:r>
            <a:r>
              <a:rPr lang="en-US" altLang="en-US" sz="2000" spc="-10" dirty="0">
                <a:solidFill>
                  <a:schemeClr val="bg1"/>
                </a:solidFill>
                <a:latin typeface="Palatino Linotype" panose="02040502050505030304" pitchFamily="18" charset="0"/>
              </a:rPr>
              <a:t> – 1) GIGs is a great intrinsic good.</a:t>
            </a:r>
          </a:p>
          <a:p>
            <a:pPr eaLnBrk="1" hangingPunct="1">
              <a:lnSpc>
                <a:spcPct val="85000"/>
              </a:lnSpc>
              <a:spcBef>
                <a:spcPts val="900"/>
              </a:spcBef>
            </a:pPr>
            <a:r>
              <a:rPr lang="en-US" altLang="en-US" sz="2400" dirty="0">
                <a:solidFill>
                  <a:schemeClr val="bg1"/>
                </a:solidFill>
                <a:latin typeface="Palatino Linotype" panose="02040502050505030304" pitchFamily="18" charset="0"/>
              </a:rPr>
              <a:t>‘Admirable person’?</a:t>
            </a:r>
          </a:p>
          <a:p>
            <a:pPr lvl="1" eaLnBrk="1" hangingPunct="1">
              <a:lnSpc>
                <a:spcPct val="85000"/>
              </a:lnSpc>
              <a:spcBef>
                <a:spcPts val="600"/>
              </a:spcBef>
            </a:pPr>
            <a:r>
              <a:rPr lang="en-US" altLang="en-US" sz="2000" dirty="0">
                <a:solidFill>
                  <a:schemeClr val="bg1"/>
                </a:solidFill>
                <a:latin typeface="Palatino Linotype" panose="02040502050505030304" pitchFamily="18" charset="0"/>
              </a:rPr>
              <a:t>Only admiring contemplations can make someone an admirable person; </a:t>
            </a:r>
            <a:r>
              <a:rPr lang="en-US" altLang="en-US" sz="2000" i="1" dirty="0">
                <a:solidFill>
                  <a:schemeClr val="bg1"/>
                </a:solidFill>
                <a:latin typeface="Palatino Linotype" panose="02040502050505030304" pitchFamily="18" charset="0"/>
              </a:rPr>
              <a:t>action</a:t>
            </a:r>
            <a:r>
              <a:rPr lang="en-US" altLang="en-US" sz="2000" dirty="0">
                <a:solidFill>
                  <a:schemeClr val="bg1"/>
                </a:solidFill>
                <a:latin typeface="Palatino Linotype" panose="02040502050505030304" pitchFamily="18" charset="0"/>
              </a:rPr>
              <a:t> seems to be irrelevant for Moore.</a:t>
            </a:r>
          </a:p>
          <a:p>
            <a:pPr lvl="1" eaLnBrk="1" hangingPunct="1">
              <a:lnSpc>
                <a:spcPct val="85000"/>
              </a:lnSpc>
              <a:spcBef>
                <a:spcPts val="600"/>
              </a:spcBef>
            </a:pPr>
            <a:r>
              <a:rPr lang="en-US" altLang="en-US" sz="2000" dirty="0">
                <a:solidFill>
                  <a:schemeClr val="bg1"/>
                </a:solidFill>
                <a:latin typeface="Palatino Linotype" panose="02040502050505030304" pitchFamily="18" charset="0"/>
              </a:rPr>
              <a:t>If someone works their entire life on behalf of promoting opportunities for people to admiringly contemplate beauty and goodness, but has no time for it themselves, then they’re not admirable—i.e., there is no great intrinsic good in loving them.</a:t>
            </a:r>
          </a:p>
          <a:p>
            <a:pPr lvl="1" eaLnBrk="1" hangingPunct="1">
              <a:lnSpc>
                <a:spcPct val="85000"/>
              </a:lnSpc>
              <a:spcBef>
                <a:spcPts val="600"/>
              </a:spcBef>
            </a:pPr>
            <a:r>
              <a:rPr lang="en-US" altLang="en-US" sz="2000" dirty="0">
                <a:solidFill>
                  <a:schemeClr val="bg1"/>
                </a:solidFill>
                <a:latin typeface="Palatino Linotype" panose="02040502050505030304" pitchFamily="18" charset="0"/>
              </a:rPr>
              <a:t>Only admirable people are worth loving. If someone is pathetic when it comes to valuable enjoyments (perhaps depression renders them incapable of enjoying much), but has an unmet psychological need for love, still there’s no great intrinsic good in loving them.</a:t>
            </a:r>
          </a:p>
          <a:p>
            <a:pPr lvl="1" eaLnBrk="1" hangingPunct="1">
              <a:lnSpc>
                <a:spcPct val="85000"/>
              </a:lnSpc>
              <a:spcBef>
                <a:spcPts val="600"/>
              </a:spcBef>
            </a:pPr>
            <a:r>
              <a:rPr lang="en-US" altLang="en-US" sz="2000" dirty="0">
                <a:solidFill>
                  <a:schemeClr val="bg1"/>
                </a:solidFill>
                <a:latin typeface="Palatino Linotype" panose="02040502050505030304" pitchFamily="18" charset="0"/>
              </a:rPr>
              <a:t>Again, physical beauty seems to matter not at all to this love.</a:t>
            </a:r>
          </a:p>
          <a:p>
            <a:pPr lvl="1" eaLnBrk="1" hangingPunct="1">
              <a:lnSpc>
                <a:spcPct val="85000"/>
              </a:lnSpc>
              <a:spcBef>
                <a:spcPts val="600"/>
              </a:spcBef>
            </a:pPr>
            <a:endParaRPr lang="en-US" altLang="en-US" sz="20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135424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74638"/>
            <a:ext cx="8229600" cy="868362"/>
          </a:xfrm>
        </p:spPr>
        <p:txBody>
          <a:bodyPr/>
          <a:lstStyle/>
          <a:p>
            <a:pPr eaLnBrk="1" hangingPunct="1"/>
            <a:r>
              <a:rPr lang="en-US" altLang="en-US" sz="3500" dirty="0">
                <a:solidFill>
                  <a:schemeClr val="bg1"/>
                </a:solidFill>
                <a:latin typeface="Palatino Linotype" panose="02040502050505030304" pitchFamily="18" charset="0"/>
              </a:rPr>
              <a:t>Personal affection</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265237"/>
            <a:ext cx="8534400" cy="4830763"/>
          </a:xfrm>
        </p:spPr>
        <p:txBody>
          <a:bodyPr/>
          <a:lstStyle/>
          <a:p>
            <a:pPr eaLnBrk="1" hangingPunct="1">
              <a:lnSpc>
                <a:spcPct val="85000"/>
              </a:lnSpc>
              <a:spcBef>
                <a:spcPts val="600"/>
              </a:spcBef>
            </a:pPr>
            <a:r>
              <a:rPr lang="en-US" altLang="en-US" sz="2800" dirty="0">
                <a:solidFill>
                  <a:schemeClr val="bg1"/>
                </a:solidFill>
                <a:latin typeface="Palatino Linotype" panose="02040502050505030304" pitchFamily="18" charset="0"/>
              </a:rPr>
              <a:t>Hatred of contemptible persons?:</a:t>
            </a:r>
          </a:p>
          <a:p>
            <a:pPr lvl="1" eaLnBrk="1" hangingPunct="1">
              <a:lnSpc>
                <a:spcPct val="85000"/>
              </a:lnSpc>
              <a:spcBef>
                <a:spcPts val="600"/>
              </a:spcBef>
            </a:pPr>
            <a:r>
              <a:rPr lang="en-US" altLang="en-US" sz="2400" spc="-10" dirty="0">
                <a:solidFill>
                  <a:schemeClr val="bg1"/>
                </a:solidFill>
                <a:latin typeface="Palatino Linotype" panose="02040502050505030304" pitchFamily="18" charset="0"/>
              </a:rPr>
              <a:t>To maintain the symmetry of his system, arguably Moore must say that there is great intrinsic good in hating (contemptuous </a:t>
            </a:r>
            <a:r>
              <a:rPr lang="en-US" altLang="en-US" sz="2400" spc="-10" dirty="0" err="1">
                <a:solidFill>
                  <a:schemeClr val="bg1"/>
                </a:solidFill>
                <a:latin typeface="Palatino Linotype" panose="02040502050505030304" pitchFamily="18" charset="0"/>
              </a:rPr>
              <a:t>contem-plation</a:t>
            </a:r>
            <a:r>
              <a:rPr lang="en-US" altLang="en-US" sz="2400" spc="-10" dirty="0">
                <a:solidFill>
                  <a:schemeClr val="bg1"/>
                </a:solidFill>
                <a:latin typeface="Palatino Linotype" panose="02040502050505030304" pitchFamily="18" charset="0"/>
              </a:rPr>
              <a:t> of) contemptible people.</a:t>
            </a:r>
          </a:p>
          <a:p>
            <a:pPr lvl="1" eaLnBrk="1" hangingPunct="1">
              <a:lnSpc>
                <a:spcPct val="85000"/>
              </a:lnSpc>
              <a:spcBef>
                <a:spcPts val="600"/>
              </a:spcBef>
            </a:pPr>
            <a:r>
              <a:rPr lang="en-US" altLang="en-US" sz="2400" spc="-10" dirty="0">
                <a:solidFill>
                  <a:schemeClr val="bg1"/>
                </a:solidFill>
                <a:latin typeface="Palatino Linotype" panose="02040502050505030304" pitchFamily="18" charset="0"/>
              </a:rPr>
              <a:t>Not just people pathetic at </a:t>
            </a:r>
            <a:r>
              <a:rPr lang="en-US" altLang="en-US" sz="2400" spc="-10" dirty="0" err="1">
                <a:solidFill>
                  <a:schemeClr val="bg1"/>
                </a:solidFill>
                <a:latin typeface="Palatino Linotype" panose="02040502050505030304" pitchFamily="18" charset="0"/>
              </a:rPr>
              <a:t>Moorean</a:t>
            </a:r>
            <a:r>
              <a:rPr lang="en-US" altLang="en-US" sz="2400" spc="-10" dirty="0">
                <a:solidFill>
                  <a:schemeClr val="bg1"/>
                </a:solidFill>
                <a:latin typeface="Palatino Linotype" panose="02040502050505030304" pitchFamily="18" charset="0"/>
              </a:rPr>
              <a:t> enjoyments, but people whose enjoyments are inappropriate (e.g., lust, cruelty, hatred, envy, contempt).</a:t>
            </a:r>
          </a:p>
          <a:p>
            <a:pPr lvl="1" eaLnBrk="1" hangingPunct="1">
              <a:lnSpc>
                <a:spcPct val="85000"/>
              </a:lnSpc>
              <a:spcBef>
                <a:spcPts val="600"/>
              </a:spcBef>
            </a:pPr>
            <a:r>
              <a:rPr lang="en-US" altLang="en-US" sz="2400" spc="-10" dirty="0">
                <a:solidFill>
                  <a:schemeClr val="bg1"/>
                </a:solidFill>
                <a:latin typeface="Palatino Linotype" panose="02040502050505030304" pitchFamily="18" charset="0"/>
              </a:rPr>
              <a:t>It’s better for wickedness to be punished than to remain unpunished, and likewise it would be better for contemptible people to be hated than to remain unhated.</a:t>
            </a:r>
          </a:p>
          <a:p>
            <a:pPr lvl="2" eaLnBrk="1" hangingPunct="1">
              <a:lnSpc>
                <a:spcPct val="85000"/>
              </a:lnSpc>
              <a:spcBef>
                <a:spcPts val="600"/>
              </a:spcBef>
            </a:pPr>
            <a:r>
              <a:rPr lang="en-US" altLang="en-US" sz="2000" spc="-10" dirty="0">
                <a:solidFill>
                  <a:schemeClr val="bg1"/>
                </a:solidFill>
                <a:latin typeface="Palatino Linotype" panose="02040502050505030304" pitchFamily="18" charset="0"/>
              </a:rPr>
              <a:t>For that matter, better for ugly objects to be hated than to remain unhated.</a:t>
            </a:r>
          </a:p>
        </p:txBody>
      </p:sp>
    </p:spTree>
    <p:extLst>
      <p:ext uri="{BB962C8B-B14F-4D97-AF65-F5344CB8AC3E}">
        <p14:creationId xmlns:p14="http://schemas.microsoft.com/office/powerpoint/2010/main" val="53490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r>
              <a:rPr lang="en-US" altLang="en-US" sz="3000" dirty="0">
                <a:solidFill>
                  <a:schemeClr val="bg1"/>
                </a:solidFill>
                <a:latin typeface="Palatino Linotype" panose="02040502050505030304" pitchFamily="18" charset="0"/>
              </a:rPr>
              <a:t>Back to the </a:t>
            </a:r>
            <a:r>
              <a:rPr lang="en-US" altLang="en-US" sz="3000" i="1" dirty="0">
                <a:solidFill>
                  <a:schemeClr val="bg1"/>
                </a:solidFill>
                <a:latin typeface="Palatino Linotype" panose="02040502050505030304" pitchFamily="18" charset="0"/>
              </a:rPr>
              <a:t>beauty and friendship </a:t>
            </a:r>
            <a:r>
              <a:rPr lang="en-US" altLang="en-US" sz="3000" dirty="0">
                <a:solidFill>
                  <a:schemeClr val="bg1"/>
                </a:solidFill>
                <a:latin typeface="Palatino Linotype" panose="02040502050505030304" pitchFamily="18" charset="0"/>
              </a:rPr>
              <a:t>misconception</a:t>
            </a:r>
            <a:endParaRPr lang="en-US" altLang="en-US" sz="30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20762"/>
            <a:ext cx="8229600" cy="4830763"/>
          </a:xfrm>
        </p:spPr>
        <p:txBody>
          <a:bodyPr/>
          <a:lstStyle/>
          <a:p>
            <a:pPr marL="0" indent="0" algn="ctr" eaLnBrk="1" hangingPunct="1">
              <a:lnSpc>
                <a:spcPct val="90000"/>
              </a:lnSpc>
              <a:buNone/>
            </a:pPr>
            <a:r>
              <a:rPr lang="en-US" altLang="en-US" sz="2000" dirty="0">
                <a:solidFill>
                  <a:schemeClr val="bg1"/>
                </a:solidFill>
                <a:latin typeface="Bembo" pitchFamily="50" charset="0"/>
              </a:rPr>
              <a:t>“[The members of the Bloomsbury Group] were inspired by G. E. Moore's view in </a:t>
            </a:r>
            <a:r>
              <a:rPr lang="en-US" altLang="en-US" sz="2000" i="1" dirty="0">
                <a:solidFill>
                  <a:schemeClr val="bg1"/>
                </a:solidFill>
                <a:latin typeface="Bembo" pitchFamily="50" charset="0"/>
              </a:rPr>
              <a:t>Principia Ethica </a:t>
            </a:r>
            <a:r>
              <a:rPr lang="en-US" altLang="en-US" sz="2000" dirty="0">
                <a:solidFill>
                  <a:schemeClr val="bg1"/>
                </a:solidFill>
                <a:latin typeface="Bembo" pitchFamily="50" charset="0"/>
              </a:rPr>
              <a:t>that the highest values, the ones chiefly worth pursuing and </a:t>
            </a:r>
            <a:r>
              <a:rPr lang="en-US" altLang="en-US" sz="2000" dirty="0" err="1">
                <a:solidFill>
                  <a:schemeClr val="bg1"/>
                </a:solidFill>
                <a:latin typeface="Bembo" pitchFamily="50" charset="0"/>
              </a:rPr>
              <a:t>realising</a:t>
            </a:r>
            <a:r>
              <a:rPr lang="en-US" altLang="en-US" sz="2000" dirty="0">
                <a:solidFill>
                  <a:schemeClr val="bg1"/>
                </a:solidFill>
                <a:latin typeface="Bembo" pitchFamily="50" charset="0"/>
              </a:rPr>
              <a:t> in life, are </a:t>
            </a:r>
            <a:r>
              <a:rPr lang="en-US" altLang="en-US" sz="2000" u="sng" dirty="0">
                <a:solidFill>
                  <a:schemeClr val="bg1"/>
                </a:solidFill>
                <a:latin typeface="Bembo" pitchFamily="50" charset="0"/>
              </a:rPr>
              <a:t>beauty and friendship</a:t>
            </a:r>
            <a:r>
              <a:rPr lang="en-US" altLang="en-US" sz="2000" dirty="0">
                <a:solidFill>
                  <a:schemeClr val="bg1"/>
                </a:solidFill>
                <a:latin typeface="Bembo" pitchFamily="50" charset="0"/>
              </a:rPr>
              <a:t>; so they </a:t>
            </a:r>
            <a:r>
              <a:rPr lang="en-US" altLang="en-US" sz="2000" dirty="0" err="1">
                <a:solidFill>
                  <a:schemeClr val="bg1"/>
                </a:solidFill>
                <a:latin typeface="Bembo" pitchFamily="50" charset="0"/>
              </a:rPr>
              <a:t>economised</a:t>
            </a:r>
            <a:r>
              <a:rPr lang="en-US" altLang="en-US" sz="2000" dirty="0">
                <a:solidFill>
                  <a:schemeClr val="bg1"/>
                </a:solidFill>
                <a:latin typeface="Bembo" pitchFamily="50" charset="0"/>
              </a:rPr>
              <a:t> by having beautiful friends.”</a:t>
            </a:r>
            <a:endParaRPr lang="en-US" altLang="en-US" sz="2000" dirty="0">
              <a:solidFill>
                <a:schemeClr val="bg1"/>
              </a:solidFill>
              <a:latin typeface="Palatino Linotype" panose="02040502050505030304" pitchFamily="18" charset="0"/>
            </a:endParaRPr>
          </a:p>
          <a:p>
            <a:pPr eaLnBrk="1" hangingPunct="1">
              <a:lnSpc>
                <a:spcPct val="84000"/>
              </a:lnSpc>
            </a:pPr>
            <a:r>
              <a:rPr lang="en-US" altLang="en-US" sz="2400" dirty="0">
                <a:solidFill>
                  <a:schemeClr val="bg1"/>
                </a:solidFill>
                <a:latin typeface="Palatino Linotype" panose="02040502050505030304" pitchFamily="18" charset="0"/>
              </a:rPr>
              <a:t>Beauty</a:t>
            </a:r>
          </a:p>
          <a:p>
            <a:pPr lvl="1" eaLnBrk="1" hangingPunct="1">
              <a:lnSpc>
                <a:spcPct val="84000"/>
              </a:lnSpc>
            </a:pPr>
            <a:r>
              <a:rPr lang="en-US" altLang="en-US" sz="2000" dirty="0">
                <a:solidFill>
                  <a:schemeClr val="bg1"/>
                </a:solidFill>
                <a:latin typeface="Palatino Linotype" panose="02040502050505030304" pitchFamily="18" charset="0"/>
              </a:rPr>
              <a:t>Beautiful objects have little to no intrinsic value.</a:t>
            </a:r>
          </a:p>
          <a:p>
            <a:pPr lvl="1" eaLnBrk="1" hangingPunct="1">
              <a:lnSpc>
                <a:spcPct val="84000"/>
              </a:lnSpc>
            </a:pPr>
            <a:r>
              <a:rPr lang="en-US" altLang="en-US" sz="2000" dirty="0">
                <a:solidFill>
                  <a:schemeClr val="bg1"/>
                </a:solidFill>
                <a:latin typeface="Palatino Linotype" panose="02040502050505030304" pitchFamily="18" charset="0"/>
              </a:rPr>
              <a:t>Only when someone cognizes them with an appropriate emotional attitude do we get a great intrinsic good.</a:t>
            </a:r>
          </a:p>
          <a:p>
            <a:pPr eaLnBrk="1" hangingPunct="1">
              <a:lnSpc>
                <a:spcPct val="84000"/>
              </a:lnSpc>
              <a:spcBef>
                <a:spcPts val="900"/>
              </a:spcBef>
            </a:pPr>
            <a:r>
              <a:rPr lang="en-US" altLang="en-US" sz="2400" dirty="0">
                <a:solidFill>
                  <a:schemeClr val="bg1"/>
                </a:solidFill>
                <a:latin typeface="Palatino Linotype" panose="02040502050505030304" pitchFamily="18" charset="0"/>
              </a:rPr>
              <a:t>Friendship</a:t>
            </a:r>
          </a:p>
          <a:p>
            <a:pPr lvl="1" eaLnBrk="1" hangingPunct="1">
              <a:lnSpc>
                <a:spcPct val="84000"/>
              </a:lnSpc>
            </a:pPr>
            <a:r>
              <a:rPr lang="en-US" altLang="en-US" sz="2000" dirty="0">
                <a:solidFill>
                  <a:schemeClr val="bg1"/>
                </a:solidFill>
                <a:latin typeface="Palatino Linotype" panose="02040502050505030304" pitchFamily="18" charset="0"/>
              </a:rPr>
              <a:t>Appreciation of someone for their success at intrinsically valuable enjoyments is not what I’d call friendship.</a:t>
            </a:r>
          </a:p>
          <a:p>
            <a:pPr lvl="1" eaLnBrk="1" hangingPunct="1">
              <a:lnSpc>
                <a:spcPct val="84000"/>
              </a:lnSpc>
            </a:pPr>
            <a:r>
              <a:rPr lang="en-US" altLang="en-US" sz="2000" dirty="0">
                <a:solidFill>
                  <a:schemeClr val="bg1"/>
                </a:solidFill>
                <a:latin typeface="Palatino Linotype" panose="02040502050505030304" pitchFamily="18" charset="0"/>
              </a:rPr>
              <a:t>Reciprocal appreciation is never even addressed.</a:t>
            </a:r>
          </a:p>
          <a:p>
            <a:pPr eaLnBrk="1" hangingPunct="1">
              <a:lnSpc>
                <a:spcPct val="84000"/>
              </a:lnSpc>
              <a:spcBef>
                <a:spcPts val="900"/>
              </a:spcBef>
            </a:pPr>
            <a:r>
              <a:rPr lang="en-US" altLang="en-US" sz="2400" dirty="0">
                <a:solidFill>
                  <a:schemeClr val="bg1"/>
                </a:solidFill>
                <a:latin typeface="Palatino Linotype" panose="02040502050505030304" pitchFamily="18" charset="0"/>
              </a:rPr>
              <a:t>Beautiful friends</a:t>
            </a:r>
          </a:p>
          <a:p>
            <a:pPr lvl="1" eaLnBrk="1" hangingPunct="1">
              <a:lnSpc>
                <a:spcPct val="84000"/>
              </a:lnSpc>
            </a:pPr>
            <a:r>
              <a:rPr lang="en-US" altLang="en-US" sz="2000" dirty="0">
                <a:solidFill>
                  <a:schemeClr val="bg1"/>
                </a:solidFill>
                <a:latin typeface="Palatino Linotype" panose="02040502050505030304" pitchFamily="18" charset="0"/>
              </a:rPr>
              <a:t>Physical beauty is never even addressed.</a:t>
            </a:r>
          </a:p>
          <a:p>
            <a:pPr lvl="1" eaLnBrk="1" hangingPunct="1">
              <a:lnSpc>
                <a:spcPct val="84000"/>
              </a:lnSpc>
            </a:pPr>
            <a:r>
              <a:rPr lang="en-US" altLang="en-US" sz="2000" dirty="0">
                <a:solidFill>
                  <a:schemeClr val="bg1"/>
                </a:solidFill>
                <a:latin typeface="Palatino Linotype" panose="02040502050505030304" pitchFamily="18" charset="0"/>
              </a:rPr>
              <a:t>Lust is a great evil.</a:t>
            </a:r>
          </a:p>
        </p:txBody>
      </p:sp>
    </p:spTree>
    <p:extLst>
      <p:ext uri="{BB962C8B-B14F-4D97-AF65-F5344CB8AC3E}">
        <p14:creationId xmlns:p14="http://schemas.microsoft.com/office/powerpoint/2010/main" val="344958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27038"/>
            <a:ext cx="8229600" cy="868362"/>
          </a:xfrm>
        </p:spPr>
        <p:txBody>
          <a:bodyPr/>
          <a:lstStyle/>
          <a:p>
            <a:pPr eaLnBrk="1" hangingPunct="1">
              <a:lnSpc>
                <a:spcPct val="90000"/>
              </a:lnSpc>
            </a:pPr>
            <a:r>
              <a:rPr lang="en-US" altLang="en-US" dirty="0">
                <a:solidFill>
                  <a:schemeClr val="bg1"/>
                </a:solidFill>
                <a:latin typeface="Palatino Linotype" panose="02040502050505030304" pitchFamily="18" charset="0"/>
              </a:rPr>
              <a:t>Three topics in </a:t>
            </a:r>
            <a:r>
              <a:rPr lang="en-US" altLang="en-US" i="1" dirty="0">
                <a:solidFill>
                  <a:schemeClr val="bg1"/>
                </a:solidFill>
                <a:latin typeface="Palatino Linotype" panose="02040502050505030304" pitchFamily="18" charset="0"/>
              </a:rPr>
              <a:t>Principia Ethica</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295400"/>
            <a:ext cx="8229600" cy="4830763"/>
          </a:xfrm>
        </p:spPr>
        <p:txBody>
          <a:bodyPr/>
          <a:lstStyle/>
          <a:p>
            <a:pPr marL="0" indent="0" eaLnBrk="1" hangingPunct="1">
              <a:lnSpc>
                <a:spcPct val="90000"/>
              </a:lnSpc>
              <a:buNone/>
            </a:pPr>
            <a:endParaRPr lang="en-US" altLang="en-US" sz="1800" i="1" dirty="0">
              <a:solidFill>
                <a:schemeClr val="bg1"/>
              </a:solidFill>
              <a:latin typeface="Palatino Linotype" panose="02040502050505030304" pitchFamily="18" charset="0"/>
            </a:endParaRPr>
          </a:p>
          <a:p>
            <a:pPr marL="0" indent="0" eaLnBrk="1" hangingPunct="1">
              <a:lnSpc>
                <a:spcPct val="90000"/>
              </a:lnSpc>
              <a:buNone/>
            </a:pPr>
            <a:endParaRPr lang="en-US" altLang="en-US" sz="1800" i="1" dirty="0">
              <a:solidFill>
                <a:schemeClr val="bg1"/>
              </a:solidFill>
              <a:latin typeface="Palatino Linotype" panose="02040502050505030304" pitchFamily="18" charset="0"/>
            </a:endParaRPr>
          </a:p>
          <a:p>
            <a:pPr marL="0" indent="0" eaLnBrk="1" hangingPunct="1">
              <a:lnSpc>
                <a:spcPct val="90000"/>
              </a:lnSpc>
              <a:buNone/>
            </a:pPr>
            <a:endParaRPr lang="en-US" altLang="en-US" sz="900" i="1" dirty="0">
              <a:solidFill>
                <a:schemeClr val="bg1"/>
              </a:solidFill>
              <a:latin typeface="Palatino Linotype" panose="02040502050505030304" pitchFamily="18" charset="0"/>
            </a:endParaRPr>
          </a:p>
          <a:p>
            <a:pPr marL="0" indent="0" eaLnBrk="1" hangingPunct="1">
              <a:lnSpc>
                <a:spcPct val="90000"/>
              </a:lnSpc>
              <a:buNone/>
            </a:pPr>
            <a:r>
              <a:rPr lang="en-US" altLang="en-US" sz="1800" dirty="0">
                <a:solidFill>
                  <a:schemeClr val="bg1"/>
                </a:solidFill>
                <a:latin typeface="Palatino Linotype" panose="02040502050505030304" pitchFamily="18" charset="0"/>
              </a:rPr>
              <a:t>                                   Organic wholes, method of isolation:  </a:t>
            </a:r>
            <a:r>
              <a:rPr lang="en-US" altLang="en-US" sz="1800" b="1" dirty="0">
                <a:solidFill>
                  <a:schemeClr val="bg1"/>
                </a:solidFill>
                <a:effectLst>
                  <a:glow rad="228600">
                    <a:schemeClr val="accent4">
                      <a:satMod val="175000"/>
                      <a:alpha val="40000"/>
                    </a:schemeClr>
                  </a:glow>
                </a:effectLst>
                <a:latin typeface="Palatino Linotype" panose="02040502050505030304" pitchFamily="18" charset="0"/>
              </a:rPr>
              <a:t>Ch. 6 of </a:t>
            </a:r>
            <a:r>
              <a:rPr lang="en-US" altLang="en-US" sz="1800" b="1" i="1" dirty="0">
                <a:solidFill>
                  <a:schemeClr val="bg1"/>
                </a:solidFill>
                <a:effectLst>
                  <a:glow rad="228600">
                    <a:schemeClr val="accent4">
                      <a:satMod val="175000"/>
                      <a:alpha val="40000"/>
                    </a:schemeClr>
                  </a:glow>
                </a:effectLst>
                <a:latin typeface="Palatino Linotype" panose="02040502050505030304" pitchFamily="18" charset="0"/>
              </a:rPr>
              <a:t>PE</a:t>
            </a:r>
            <a:endParaRPr lang="en-US" altLang="en-US" sz="1800" b="1" i="1" u="sng" dirty="0">
              <a:solidFill>
                <a:srgbClr val="F9C999"/>
              </a:solidFill>
              <a:effectLst>
                <a:glow rad="228600">
                  <a:schemeClr val="accent4">
                    <a:satMod val="175000"/>
                    <a:alpha val="40000"/>
                  </a:schemeClr>
                </a:glow>
              </a:effectLst>
              <a:latin typeface="Palatino Linotype" panose="02040502050505030304" pitchFamily="18" charset="0"/>
            </a:endParaRPr>
          </a:p>
          <a:p>
            <a:pPr marL="0" indent="0" eaLnBrk="1" hangingPunct="1">
              <a:lnSpc>
                <a:spcPct val="90000"/>
              </a:lnSpc>
              <a:buNone/>
              <a:tabLst>
                <a:tab pos="2286000" algn="l"/>
              </a:tabLst>
            </a:pPr>
            <a:r>
              <a:rPr lang="en-US" altLang="en-US" sz="1600" dirty="0">
                <a:solidFill>
                  <a:schemeClr val="bg1"/>
                </a:solidFill>
                <a:latin typeface="Palatino Linotype" panose="02040502050505030304" pitchFamily="18" charset="0"/>
              </a:rPr>
              <a:t>                                         -	Ch. 6 addresses all the major intrinsic goods and evils.</a:t>
            </a:r>
          </a:p>
          <a:p>
            <a:pPr marL="0" indent="0" eaLnBrk="1" hangingPunct="1">
              <a:lnSpc>
                <a:spcPct val="90000"/>
              </a:lnSpc>
              <a:buNone/>
            </a:pPr>
            <a:endParaRPr lang="en-US" altLang="en-US" sz="1800" i="1" dirty="0">
              <a:solidFill>
                <a:schemeClr val="bg1"/>
              </a:solidFill>
              <a:latin typeface="Palatino Linotype" panose="02040502050505030304" pitchFamily="18" charset="0"/>
            </a:endParaRPr>
          </a:p>
          <a:p>
            <a:pPr marL="0" indent="0" eaLnBrk="1" hangingPunct="1">
              <a:lnSpc>
                <a:spcPct val="90000"/>
              </a:lnSpc>
              <a:buNone/>
            </a:pPr>
            <a:endParaRPr lang="en-US" altLang="en-US" sz="900" dirty="0">
              <a:solidFill>
                <a:schemeClr val="bg1"/>
              </a:solidFill>
              <a:latin typeface="Palatino Linotype" panose="02040502050505030304" pitchFamily="18" charset="0"/>
            </a:endParaRPr>
          </a:p>
          <a:p>
            <a:pPr marL="0" indent="0" eaLnBrk="1" hangingPunct="1">
              <a:lnSpc>
                <a:spcPct val="90000"/>
              </a:lnSpc>
              <a:buNone/>
            </a:pPr>
            <a:r>
              <a:rPr lang="en-US" altLang="en-US" sz="1800" dirty="0">
                <a:solidFill>
                  <a:schemeClr val="bg1"/>
                </a:solidFill>
                <a:latin typeface="Palatino Linotype" panose="02040502050505030304" pitchFamily="18" charset="0"/>
              </a:rPr>
              <a:t>                                   Defining ‘duty’, etc. in terms of value:  Ch. 5 of </a:t>
            </a:r>
            <a:r>
              <a:rPr lang="en-US" altLang="en-US" sz="1800" i="1" dirty="0">
                <a:solidFill>
                  <a:schemeClr val="bg1"/>
                </a:solidFill>
                <a:latin typeface="Palatino Linotype" panose="02040502050505030304" pitchFamily="18" charset="0"/>
              </a:rPr>
              <a:t>PE</a:t>
            </a:r>
          </a:p>
          <a:p>
            <a:pPr marL="0" indent="0" eaLnBrk="1" hangingPunct="1">
              <a:lnSpc>
                <a:spcPct val="90000"/>
              </a:lnSpc>
              <a:spcBef>
                <a:spcPts val="700"/>
              </a:spcBef>
              <a:buNone/>
              <a:tabLst>
                <a:tab pos="2286000" algn="l"/>
              </a:tabLst>
            </a:pPr>
            <a:r>
              <a:rPr lang="en-US" altLang="en-US" sz="1600" dirty="0">
                <a:solidFill>
                  <a:schemeClr val="bg1"/>
                </a:solidFill>
                <a:latin typeface="Palatino Linotype" panose="02040502050505030304" pitchFamily="18" charset="0"/>
              </a:rPr>
              <a:t>                                         - 	Ch. 5 addresses the intrinsic value of </a:t>
            </a:r>
            <a:r>
              <a:rPr lang="en-US" altLang="en-US" sz="1600" i="1" dirty="0">
                <a:solidFill>
                  <a:schemeClr val="bg1"/>
                </a:solidFill>
                <a:latin typeface="Palatino Linotype" panose="02040502050505030304" pitchFamily="18" charset="0"/>
              </a:rPr>
              <a:t>virtue</a:t>
            </a:r>
            <a:r>
              <a:rPr lang="en-US" altLang="en-US" sz="1600" dirty="0">
                <a:solidFill>
                  <a:schemeClr val="bg1"/>
                </a:solidFill>
                <a:latin typeface="Palatino Linotype" panose="02040502050505030304" pitchFamily="18" charset="0"/>
              </a:rPr>
              <a:t>.</a:t>
            </a:r>
            <a:endParaRPr lang="en-US" altLang="en-US" sz="1600" i="1" dirty="0">
              <a:solidFill>
                <a:schemeClr val="bg1"/>
              </a:solidFill>
              <a:latin typeface="Palatino Linotype" panose="02040502050505030304" pitchFamily="18" charset="0"/>
            </a:endParaRPr>
          </a:p>
          <a:p>
            <a:pPr marL="0" indent="0" eaLnBrk="1" hangingPunct="1">
              <a:lnSpc>
                <a:spcPct val="90000"/>
              </a:lnSpc>
              <a:buNone/>
            </a:pPr>
            <a:endParaRPr lang="en-US" altLang="en-US" sz="1800" i="1" dirty="0">
              <a:solidFill>
                <a:schemeClr val="bg1"/>
              </a:solidFill>
              <a:latin typeface="Palatino Linotype" panose="02040502050505030304" pitchFamily="18" charset="0"/>
            </a:endParaRPr>
          </a:p>
          <a:p>
            <a:pPr marL="0" indent="0" eaLnBrk="1" hangingPunct="1">
              <a:lnSpc>
                <a:spcPct val="90000"/>
              </a:lnSpc>
              <a:spcAft>
                <a:spcPts val="30"/>
              </a:spcAft>
              <a:buNone/>
            </a:pPr>
            <a:endParaRPr lang="en-US" altLang="en-US" sz="1050" i="1" dirty="0">
              <a:solidFill>
                <a:schemeClr val="bg1"/>
              </a:solidFill>
              <a:latin typeface="Palatino Linotype" panose="02040502050505030304" pitchFamily="18" charset="0"/>
            </a:endParaRPr>
          </a:p>
          <a:p>
            <a:pPr marL="0" indent="0" eaLnBrk="1" hangingPunct="1">
              <a:lnSpc>
                <a:spcPct val="90000"/>
              </a:lnSpc>
              <a:buNone/>
            </a:pPr>
            <a:r>
              <a:rPr lang="en-US" altLang="en-US" sz="1800" dirty="0">
                <a:solidFill>
                  <a:schemeClr val="bg1"/>
                </a:solidFill>
                <a:latin typeface="Palatino Linotype" panose="02040502050505030304" pitchFamily="18" charset="0"/>
              </a:rPr>
              <a:t>                                   Attack on ‘the naturalistic fallacy’:  </a:t>
            </a:r>
            <a:r>
              <a:rPr lang="en-US" altLang="en-US" sz="1800" dirty="0" err="1">
                <a:solidFill>
                  <a:schemeClr val="bg1"/>
                </a:solidFill>
                <a:latin typeface="Palatino Linotype" panose="02040502050505030304" pitchFamily="18" charset="0"/>
              </a:rPr>
              <a:t>Chs</a:t>
            </a:r>
            <a:r>
              <a:rPr lang="en-US" altLang="en-US" sz="1800" dirty="0">
                <a:solidFill>
                  <a:schemeClr val="bg1"/>
                </a:solidFill>
                <a:latin typeface="Palatino Linotype" panose="02040502050505030304" pitchFamily="18" charset="0"/>
              </a:rPr>
              <a:t>. 1</a:t>
            </a:r>
            <a:r>
              <a:rPr lang="en-US" altLang="en-US" sz="400" dirty="0">
                <a:solidFill>
                  <a:schemeClr val="bg1"/>
                </a:solidFill>
                <a:latin typeface="Palatino Linotype" panose="02040502050505030304" pitchFamily="18" charset="0"/>
              </a:rPr>
              <a:t> </a:t>
            </a:r>
            <a:r>
              <a:rPr lang="en-US" altLang="en-US" sz="1800" dirty="0">
                <a:solidFill>
                  <a:schemeClr val="bg1"/>
                </a:solidFill>
                <a:latin typeface="Palatino Linotype" panose="02040502050505030304" pitchFamily="18" charset="0"/>
              </a:rPr>
              <a:t>–</a:t>
            </a:r>
            <a:r>
              <a:rPr lang="en-US" altLang="en-US" sz="400" dirty="0">
                <a:solidFill>
                  <a:schemeClr val="bg1"/>
                </a:solidFill>
                <a:latin typeface="Palatino Linotype" panose="02040502050505030304" pitchFamily="18" charset="0"/>
              </a:rPr>
              <a:t> </a:t>
            </a:r>
            <a:r>
              <a:rPr lang="en-US" altLang="en-US" sz="1800" dirty="0">
                <a:solidFill>
                  <a:schemeClr val="bg1"/>
                </a:solidFill>
                <a:latin typeface="Palatino Linotype" panose="02040502050505030304" pitchFamily="18" charset="0"/>
              </a:rPr>
              <a:t>4 of </a:t>
            </a:r>
            <a:r>
              <a:rPr lang="en-US" altLang="en-US" sz="1800" i="1" dirty="0">
                <a:solidFill>
                  <a:schemeClr val="bg1"/>
                </a:solidFill>
                <a:latin typeface="Palatino Linotype" panose="02040502050505030304" pitchFamily="18" charset="0"/>
              </a:rPr>
              <a:t>PE</a:t>
            </a:r>
          </a:p>
          <a:p>
            <a:pPr marL="0" indent="0" eaLnBrk="1" hangingPunct="1">
              <a:lnSpc>
                <a:spcPct val="90000"/>
              </a:lnSpc>
              <a:spcBef>
                <a:spcPts val="700"/>
              </a:spcBef>
              <a:buNone/>
              <a:tabLst>
                <a:tab pos="2286000" algn="l"/>
              </a:tabLst>
            </a:pPr>
            <a:r>
              <a:rPr lang="en-US" altLang="en-US" sz="1600" dirty="0">
                <a:solidFill>
                  <a:schemeClr val="bg1"/>
                </a:solidFill>
                <a:latin typeface="Palatino Linotype" panose="02040502050505030304" pitchFamily="18" charset="0"/>
              </a:rPr>
              <a:t>                                         -	Ch. 3 contains the ‘refutation of hedonism’: this addresses	the intrinsic value of </a:t>
            </a:r>
            <a:r>
              <a:rPr lang="en-US" altLang="en-US" sz="1600" i="1" dirty="0">
                <a:solidFill>
                  <a:schemeClr val="bg1"/>
                </a:solidFill>
                <a:latin typeface="Palatino Linotype" panose="02040502050505030304" pitchFamily="18" charset="0"/>
              </a:rPr>
              <a:t>pleasure</a:t>
            </a:r>
            <a:r>
              <a:rPr lang="en-US" altLang="en-US" sz="1600" dirty="0">
                <a:solidFill>
                  <a:schemeClr val="bg1"/>
                </a:solidFill>
                <a:latin typeface="Palatino Linotype" panose="02040502050505030304" pitchFamily="18" charset="0"/>
              </a:rPr>
              <a:t>, </a:t>
            </a:r>
            <a:r>
              <a:rPr lang="en-US" altLang="en-US" sz="1600" i="1" dirty="0">
                <a:solidFill>
                  <a:schemeClr val="bg1"/>
                </a:solidFill>
                <a:latin typeface="Palatino Linotype" panose="02040502050505030304" pitchFamily="18" charset="0"/>
              </a:rPr>
              <a:t>conscious pleasure</a:t>
            </a:r>
            <a:r>
              <a:rPr lang="en-US" altLang="en-US" sz="1600" dirty="0">
                <a:solidFill>
                  <a:schemeClr val="bg1"/>
                </a:solidFill>
                <a:latin typeface="Palatino Linotype" panose="02040502050505030304" pitchFamily="18" charset="0"/>
              </a:rPr>
              <a:t>, and </a:t>
            </a:r>
            <a:r>
              <a:rPr lang="en-US" altLang="en-US" sz="1600" i="1" dirty="0">
                <a:solidFill>
                  <a:schemeClr val="bg1"/>
                </a:solidFill>
                <a:latin typeface="Palatino Linotype" panose="02040502050505030304" pitchFamily="18" charset="0"/>
              </a:rPr>
              <a:t>beauty</a:t>
            </a:r>
            <a:r>
              <a:rPr lang="en-US" altLang="en-US" sz="1600" dirty="0">
                <a:solidFill>
                  <a:schemeClr val="bg1"/>
                </a:solidFill>
                <a:latin typeface="Palatino Linotype" panose="02040502050505030304" pitchFamily="18" charset="0"/>
              </a:rPr>
              <a:t>.</a:t>
            </a:r>
          </a:p>
        </p:txBody>
      </p:sp>
      <p:graphicFrame>
        <p:nvGraphicFramePr>
          <p:cNvPr id="20" name="Table 19">
            <a:extLst>
              <a:ext uri="{FF2B5EF4-FFF2-40B4-BE49-F238E27FC236}">
                <a16:creationId xmlns:a16="http://schemas.microsoft.com/office/drawing/2014/main" id="{B5B5712E-B3AC-435C-80A0-3A38D69C3021}"/>
              </a:ext>
            </a:extLst>
          </p:cNvPr>
          <p:cNvGraphicFramePr>
            <a:graphicFrameLocks noGrp="1"/>
          </p:cNvGraphicFramePr>
          <p:nvPr>
            <p:extLst/>
          </p:nvPr>
        </p:nvGraphicFramePr>
        <p:xfrm>
          <a:off x="791799" y="1676401"/>
          <a:ext cx="1494201" cy="3728373"/>
        </p:xfrm>
        <a:graphic>
          <a:graphicData uri="http://schemas.openxmlformats.org/drawingml/2006/table">
            <a:tbl>
              <a:tblPr firstRow="1" bandRow="1">
                <a:tableStyleId>{5C22544A-7EE6-4342-B048-85BDC9FD1C3A}</a:tableStyleId>
              </a:tblPr>
              <a:tblGrid>
                <a:gridCol w="1494201">
                  <a:extLst>
                    <a:ext uri="{9D8B030D-6E8A-4147-A177-3AD203B41FA5}">
                      <a16:colId xmlns:a16="http://schemas.microsoft.com/office/drawing/2014/main" val="1709507906"/>
                    </a:ext>
                  </a:extLst>
                </a:gridCol>
              </a:tblGrid>
              <a:tr h="1062980">
                <a:tc>
                  <a:txBody>
                    <a:bodyPr/>
                    <a:lstStyle/>
                    <a:p>
                      <a:pPr algn="ctr">
                        <a:lnSpc>
                          <a:spcPct val="90000"/>
                        </a:lnSpc>
                      </a:pPr>
                      <a:r>
                        <a:rPr lang="en-US" sz="1800" b="0" u="none" dirty="0">
                          <a:solidFill>
                            <a:schemeClr val="bg1"/>
                          </a:solidFill>
                          <a:effectLst/>
                          <a:latin typeface="Bembo" pitchFamily="50" charset="0"/>
                        </a:rPr>
                        <a:t>Value</a:t>
                      </a:r>
                    </a:p>
                    <a:p>
                      <a:pPr algn="ctr">
                        <a:lnSpc>
                          <a:spcPct val="90000"/>
                        </a:lnSpc>
                      </a:pPr>
                      <a:r>
                        <a:rPr lang="en-US" sz="1800" b="0" u="none" dirty="0">
                          <a:solidFill>
                            <a:schemeClr val="bg1"/>
                          </a:solidFill>
                          <a:effectLst/>
                          <a:latin typeface="Bembo" pitchFamily="50" charset="0"/>
                        </a:rPr>
                        <a:t>Pluralism</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3261895572"/>
                  </a:ext>
                </a:extLst>
              </a:tr>
              <a:tr h="1062981">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1800" b="0" dirty="0">
                          <a:solidFill>
                            <a:schemeClr val="bg1"/>
                          </a:solidFill>
                          <a:effectLst/>
                          <a:latin typeface="Bembo" pitchFamily="50" charset="0"/>
                        </a:rPr>
                        <a:t>Maximizing</a:t>
                      </a:r>
                    </a:p>
                    <a:p>
                      <a:pPr marL="0" marR="0" lvl="0" indent="0" algn="ctr" defTabSz="914400" rtl="0" eaLnBrk="1" fontAlgn="auto" latinLnBrk="0" hangingPunct="1">
                        <a:lnSpc>
                          <a:spcPct val="90000"/>
                        </a:lnSpc>
                        <a:spcBef>
                          <a:spcPts val="0"/>
                        </a:spcBef>
                        <a:spcAft>
                          <a:spcPts val="0"/>
                        </a:spcAft>
                        <a:buClrTx/>
                        <a:buSzTx/>
                        <a:buFontTx/>
                        <a:buNone/>
                        <a:tabLst/>
                        <a:defRPr/>
                      </a:pPr>
                      <a:r>
                        <a:rPr lang="en-US" sz="1800" b="0" dirty="0" err="1">
                          <a:solidFill>
                            <a:schemeClr val="bg1"/>
                          </a:solidFill>
                          <a:effectLst/>
                          <a:latin typeface="Bembo" pitchFamily="50" charset="0"/>
                        </a:rPr>
                        <a:t>Consequen-tialism</a:t>
                      </a:r>
                      <a:endParaRPr lang="en-US" sz="1800" b="0" dirty="0">
                        <a:solidFill>
                          <a:schemeClr val="bg1"/>
                        </a:solidFill>
                        <a:effectLst/>
                        <a:latin typeface="Bembo" pitchFamily="50" charset="0"/>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617263752"/>
                  </a:ext>
                </a:extLst>
              </a:tr>
              <a:tr h="1062980">
                <a:tc>
                  <a:txBody>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1800" b="0" dirty="0">
                          <a:solidFill>
                            <a:schemeClr val="bg1"/>
                          </a:solidFill>
                          <a:effectLst/>
                          <a:latin typeface="Bembo" pitchFamily="50" charset="0"/>
                        </a:rPr>
                        <a:t>Intuitionism</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50000"/>
                      </a:schemeClr>
                    </a:solidFill>
                  </a:tcPr>
                </a:tc>
                <a:extLst>
                  <a:ext uri="{0D108BD9-81ED-4DB2-BD59-A6C34878D82A}">
                    <a16:rowId xmlns:a16="http://schemas.microsoft.com/office/drawing/2014/main" val="1991087646"/>
                  </a:ext>
                </a:extLst>
              </a:tr>
              <a:tr h="539432">
                <a:tc>
                  <a:txBody>
                    <a:bodyPr/>
                    <a:lstStyle/>
                    <a:p>
                      <a:pPr algn="ctr">
                        <a:lnSpc>
                          <a:spcPct val="107000"/>
                        </a:lnSpc>
                      </a:pPr>
                      <a:r>
                        <a:rPr lang="en-US" sz="1800" i="1" dirty="0">
                          <a:solidFill>
                            <a:schemeClr val="bg1"/>
                          </a:solidFill>
                          <a:effectLst/>
                          <a:latin typeface="Bembo" pitchFamily="50" charset="0"/>
                        </a:rPr>
                        <a:t>Moore</a:t>
                      </a: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131313"/>
                    </a:solidFill>
                  </a:tcPr>
                </a:tc>
                <a:extLst>
                  <a:ext uri="{0D108BD9-81ED-4DB2-BD59-A6C34878D82A}">
                    <a16:rowId xmlns:a16="http://schemas.microsoft.com/office/drawing/2014/main" val="4012841255"/>
                  </a:ext>
                </a:extLst>
              </a:tr>
            </a:tbl>
          </a:graphicData>
        </a:graphic>
      </p:graphicFrame>
    </p:spTree>
    <p:extLst>
      <p:ext uri="{BB962C8B-B14F-4D97-AF65-F5344CB8AC3E}">
        <p14:creationId xmlns:p14="http://schemas.microsoft.com/office/powerpoint/2010/main" val="186221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11" end="1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76200"/>
            <a:ext cx="8229600" cy="868362"/>
          </a:xfrm>
        </p:spPr>
        <p:txBody>
          <a:bodyPr/>
          <a:lstStyle/>
          <a:p>
            <a:pPr eaLnBrk="1" hangingPunct="1"/>
            <a:r>
              <a:rPr lang="en-US" altLang="en-US" sz="3800" dirty="0">
                <a:solidFill>
                  <a:schemeClr val="bg1"/>
                </a:solidFill>
                <a:latin typeface="Palatino Linotype" panose="02040502050505030304" pitchFamily="18" charset="0"/>
              </a:rPr>
              <a:t>Organic wholes</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14400"/>
            <a:ext cx="8229600" cy="2133601"/>
          </a:xfrm>
        </p:spPr>
        <p:txBody>
          <a:bodyPr/>
          <a:lstStyle/>
          <a:p>
            <a:pPr marL="0" indent="0" eaLnBrk="1" hangingPunct="1">
              <a:lnSpc>
                <a:spcPct val="90000"/>
              </a:lnSpc>
              <a:buNone/>
            </a:pPr>
            <a:r>
              <a:rPr lang="en-US" altLang="en-US" sz="2400" dirty="0">
                <a:solidFill>
                  <a:schemeClr val="bg1"/>
                </a:solidFill>
                <a:latin typeface="Palatino Linotype" panose="02040502050505030304" pitchFamily="18" charset="0"/>
              </a:rPr>
              <a:t>The value of a whole is not necessarily equal to the sum of the values of its parts.</a:t>
            </a:r>
          </a:p>
          <a:p>
            <a:pPr lvl="1" eaLnBrk="1" hangingPunct="1">
              <a:lnSpc>
                <a:spcPct val="90000"/>
              </a:lnSpc>
              <a:spcBef>
                <a:spcPts val="600"/>
              </a:spcBef>
            </a:pPr>
            <a:r>
              <a:rPr lang="en-US" altLang="en-US" sz="2000" dirty="0">
                <a:solidFill>
                  <a:schemeClr val="bg1"/>
                </a:solidFill>
                <a:latin typeface="Palatino Linotype" panose="02040502050505030304" pitchFamily="18" charset="0"/>
              </a:rPr>
              <a:t>Two things of very little value can sometimes be combined into a whole of very great value.</a:t>
            </a:r>
          </a:p>
          <a:p>
            <a:pPr lvl="1" eaLnBrk="1" hangingPunct="1">
              <a:lnSpc>
                <a:spcPct val="90000"/>
              </a:lnSpc>
              <a:spcBef>
                <a:spcPts val="600"/>
              </a:spcBef>
            </a:pPr>
            <a:r>
              <a:rPr lang="en-US" altLang="en-US" sz="2000" dirty="0">
                <a:solidFill>
                  <a:schemeClr val="bg1"/>
                </a:solidFill>
                <a:latin typeface="Palatino Linotype" panose="02040502050505030304" pitchFamily="18" charset="0"/>
              </a:rPr>
              <a:t>Adding something bad can </a:t>
            </a:r>
            <a:r>
              <a:rPr lang="en-US" altLang="en-US" sz="2000" i="1" dirty="0">
                <a:solidFill>
                  <a:schemeClr val="bg1"/>
                </a:solidFill>
                <a:latin typeface="Palatino Linotype" panose="02040502050505030304" pitchFamily="18" charset="0"/>
              </a:rPr>
              <a:t>increase </a:t>
            </a:r>
            <a:r>
              <a:rPr lang="en-US" altLang="en-US" sz="2000" dirty="0">
                <a:solidFill>
                  <a:schemeClr val="bg1"/>
                </a:solidFill>
                <a:latin typeface="Palatino Linotype" panose="02040502050505030304" pitchFamily="18" charset="0"/>
              </a:rPr>
              <a:t>the overall amount of value.</a:t>
            </a:r>
          </a:p>
        </p:txBody>
      </p:sp>
      <p:sp>
        <p:nvSpPr>
          <p:cNvPr id="5" name="TextBox 4">
            <a:extLst>
              <a:ext uri="{FF2B5EF4-FFF2-40B4-BE49-F238E27FC236}">
                <a16:creationId xmlns:a16="http://schemas.microsoft.com/office/drawing/2014/main" id="{6B2073C3-AB6A-46A8-B96E-6D5D2662AF4E}"/>
              </a:ext>
            </a:extLst>
          </p:cNvPr>
          <p:cNvSpPr txBox="1"/>
          <p:nvPr/>
        </p:nvSpPr>
        <p:spPr>
          <a:xfrm>
            <a:off x="1828800" y="3429000"/>
            <a:ext cx="5486400" cy="1488484"/>
          </a:xfrm>
          <a:prstGeom prst="rect">
            <a:avLst/>
          </a:prstGeom>
          <a:noFill/>
        </p:spPr>
        <p:txBody>
          <a:bodyPr wrap="square" rtlCol="0">
            <a:spAutoFit/>
          </a:bodyPr>
          <a:lstStyle/>
          <a:p>
            <a:pPr>
              <a:lnSpc>
                <a:spcPct val="84000"/>
              </a:lnSpc>
            </a:pPr>
            <a:r>
              <a:rPr lang="en-US" altLang="en-US" dirty="0">
                <a:solidFill>
                  <a:schemeClr val="bg1"/>
                </a:solidFill>
                <a:latin typeface="Bembo" pitchFamily="50" charset="0"/>
              </a:rPr>
              <a:t>“The paradox, to which it is necessary to call attention, is that </a:t>
            </a:r>
            <a:r>
              <a:rPr lang="en-US" altLang="en-US" i="1" dirty="0">
                <a:solidFill>
                  <a:schemeClr val="bg1"/>
                </a:solidFill>
                <a:latin typeface="Bembo" pitchFamily="50" charset="0"/>
              </a:rPr>
              <a:t>the value of such a whole bears no regular proportion to the sum of the values of its parts</a:t>
            </a:r>
            <a:r>
              <a:rPr lang="en-US" altLang="en-US" dirty="0">
                <a:solidFill>
                  <a:schemeClr val="bg1"/>
                </a:solidFill>
                <a:latin typeface="Bembo" pitchFamily="50" charset="0"/>
              </a:rPr>
              <a:t>. . . . However we may decide particular questions, the principle is clear. </a:t>
            </a:r>
            <a:r>
              <a:rPr lang="en-US" altLang="en-US" i="1" dirty="0">
                <a:solidFill>
                  <a:schemeClr val="bg1"/>
                </a:solidFill>
                <a:latin typeface="Bembo" pitchFamily="50" charset="0"/>
              </a:rPr>
              <a:t>The value of a whole must not be assumed to be the same as the sum of the values of its parts.</a:t>
            </a:r>
            <a:r>
              <a:rPr lang="en-US" altLang="en-US" dirty="0">
                <a:solidFill>
                  <a:schemeClr val="bg1"/>
                </a:solidFill>
                <a:latin typeface="Bembo" pitchFamily="50" charset="0"/>
              </a:rPr>
              <a:t>” (Ch. 1)</a:t>
            </a:r>
            <a:endParaRPr lang="en-US" altLang="en-US" i="1" dirty="0">
              <a:solidFill>
                <a:schemeClr val="bg1"/>
              </a:solidFill>
              <a:latin typeface="Bembo" pitchFamily="50" charset="0"/>
            </a:endParaRPr>
          </a:p>
        </p:txBody>
      </p:sp>
      <p:sp>
        <p:nvSpPr>
          <p:cNvPr id="9" name="Rectangle 8">
            <a:extLst>
              <a:ext uri="{FF2B5EF4-FFF2-40B4-BE49-F238E27FC236}">
                <a16:creationId xmlns:a16="http://schemas.microsoft.com/office/drawing/2014/main" id="{A4777C2E-191F-44B5-B620-86BA6D2AD83F}"/>
              </a:ext>
            </a:extLst>
          </p:cNvPr>
          <p:cNvSpPr/>
          <p:nvPr/>
        </p:nvSpPr>
        <p:spPr>
          <a:xfrm>
            <a:off x="1752600" y="3355848"/>
            <a:ext cx="5486400" cy="1636776"/>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671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76200"/>
            <a:ext cx="8229600" cy="868362"/>
          </a:xfrm>
        </p:spPr>
        <p:txBody>
          <a:bodyPr/>
          <a:lstStyle/>
          <a:p>
            <a:pPr eaLnBrk="1" hangingPunct="1"/>
            <a:r>
              <a:rPr lang="en-US" altLang="en-US" sz="3800" dirty="0">
                <a:solidFill>
                  <a:schemeClr val="bg1"/>
                </a:solidFill>
                <a:latin typeface="Palatino Linotype" panose="02040502050505030304" pitchFamily="18" charset="0"/>
              </a:rPr>
              <a:t>Organic wholes</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14400"/>
            <a:ext cx="8229600" cy="2133601"/>
          </a:xfrm>
        </p:spPr>
        <p:txBody>
          <a:bodyPr/>
          <a:lstStyle/>
          <a:p>
            <a:pPr marL="0" indent="0" eaLnBrk="1" hangingPunct="1">
              <a:lnSpc>
                <a:spcPct val="90000"/>
              </a:lnSpc>
              <a:buNone/>
            </a:pPr>
            <a:r>
              <a:rPr lang="en-US" altLang="en-US" sz="2400" dirty="0">
                <a:solidFill>
                  <a:schemeClr val="bg1"/>
                </a:solidFill>
                <a:latin typeface="Palatino Linotype" panose="02040502050505030304" pitchFamily="18" charset="0"/>
              </a:rPr>
              <a:t>The value of a whole is not necessarily equal to the sum of the values of its parts.</a:t>
            </a:r>
          </a:p>
          <a:p>
            <a:pPr lvl="1" eaLnBrk="1" hangingPunct="1">
              <a:lnSpc>
                <a:spcPct val="90000"/>
              </a:lnSpc>
              <a:spcBef>
                <a:spcPts val="600"/>
              </a:spcBef>
            </a:pPr>
            <a:r>
              <a:rPr lang="en-US" altLang="en-US" sz="2000" dirty="0">
                <a:solidFill>
                  <a:schemeClr val="bg1"/>
                </a:solidFill>
                <a:latin typeface="Palatino Linotype" panose="02040502050505030304" pitchFamily="18" charset="0"/>
              </a:rPr>
              <a:t>Two things of very little value can sometimes be combined into a whole of very great value.</a:t>
            </a:r>
          </a:p>
          <a:p>
            <a:pPr lvl="1" eaLnBrk="1" hangingPunct="1">
              <a:lnSpc>
                <a:spcPct val="90000"/>
              </a:lnSpc>
              <a:spcBef>
                <a:spcPts val="600"/>
              </a:spcBef>
            </a:pPr>
            <a:r>
              <a:rPr lang="en-US" altLang="en-US" sz="2000" dirty="0">
                <a:solidFill>
                  <a:schemeClr val="bg1"/>
                </a:solidFill>
                <a:latin typeface="Palatino Linotype" panose="02040502050505030304" pitchFamily="18" charset="0"/>
              </a:rPr>
              <a:t>Adding something bad can </a:t>
            </a:r>
            <a:r>
              <a:rPr lang="en-US" altLang="en-US" sz="2000" i="1" dirty="0">
                <a:solidFill>
                  <a:schemeClr val="bg1"/>
                </a:solidFill>
                <a:latin typeface="Palatino Linotype" panose="02040502050505030304" pitchFamily="18" charset="0"/>
              </a:rPr>
              <a:t>increase </a:t>
            </a:r>
            <a:r>
              <a:rPr lang="en-US" altLang="en-US" sz="2000" dirty="0">
                <a:solidFill>
                  <a:schemeClr val="bg1"/>
                </a:solidFill>
                <a:latin typeface="Palatino Linotype" panose="02040502050505030304" pitchFamily="18" charset="0"/>
              </a:rPr>
              <a:t>the overall amount of value.</a:t>
            </a:r>
          </a:p>
        </p:txBody>
      </p:sp>
      <p:sp>
        <p:nvSpPr>
          <p:cNvPr id="8" name="TextBox 7">
            <a:extLst>
              <a:ext uri="{FF2B5EF4-FFF2-40B4-BE49-F238E27FC236}">
                <a16:creationId xmlns:a16="http://schemas.microsoft.com/office/drawing/2014/main" id="{74A81408-B4A9-44EF-8920-1B157BFC7880}"/>
              </a:ext>
            </a:extLst>
          </p:cNvPr>
          <p:cNvSpPr txBox="1"/>
          <p:nvPr/>
        </p:nvSpPr>
        <p:spPr>
          <a:xfrm>
            <a:off x="2423160" y="3411656"/>
            <a:ext cx="4343400" cy="1721177"/>
          </a:xfrm>
          <a:prstGeom prst="rect">
            <a:avLst/>
          </a:prstGeom>
          <a:noFill/>
        </p:spPr>
        <p:txBody>
          <a:bodyPr wrap="square" rtlCol="0">
            <a:spAutoFit/>
          </a:bodyPr>
          <a:lstStyle/>
          <a:p>
            <a:pPr>
              <a:lnSpc>
                <a:spcPct val="84000"/>
              </a:lnSpc>
            </a:pPr>
            <a:r>
              <a:rPr lang="en-US" altLang="en-US" dirty="0">
                <a:solidFill>
                  <a:schemeClr val="bg1"/>
                </a:solidFill>
                <a:latin typeface="Bembo" pitchFamily="50" charset="0"/>
              </a:rPr>
              <a:t>“That this is so follows from the principle ex-</a:t>
            </a:r>
            <a:r>
              <a:rPr lang="en-US" altLang="en-US" dirty="0" err="1">
                <a:solidFill>
                  <a:schemeClr val="bg1"/>
                </a:solidFill>
                <a:latin typeface="Bembo" pitchFamily="50" charset="0"/>
              </a:rPr>
              <a:t>plained</a:t>
            </a:r>
            <a:r>
              <a:rPr lang="en-US" altLang="en-US" dirty="0">
                <a:solidFill>
                  <a:schemeClr val="bg1"/>
                </a:solidFill>
                <a:latin typeface="Bembo" pitchFamily="50" charset="0"/>
              </a:rPr>
              <a:t> in Chap. I. (</a:t>
            </a:r>
            <a:r>
              <a:rPr lang="en-US" altLang="en-US" dirty="0">
                <a:solidFill>
                  <a:schemeClr val="bg1"/>
                </a:solidFill>
                <a:latin typeface="Times New Roman" panose="02020603050405020304" pitchFamily="18" charset="0"/>
                <a:cs typeface="Times New Roman" panose="02020603050405020304" pitchFamily="18" charset="0"/>
              </a:rPr>
              <a:t>§§</a:t>
            </a:r>
            <a:r>
              <a:rPr lang="en-US" altLang="en-US" dirty="0">
                <a:solidFill>
                  <a:schemeClr val="bg1"/>
                </a:solidFill>
                <a:latin typeface="Bembo" pitchFamily="50" charset="0"/>
              </a:rPr>
              <a:t>18–22), to which it was there proposed that the name ‘principle of organic unities’ should be confined.  </a:t>
            </a:r>
            <a:r>
              <a:rPr lang="en-US" altLang="en-US">
                <a:solidFill>
                  <a:schemeClr val="bg1"/>
                </a:solidFill>
                <a:latin typeface="Bembo" pitchFamily="50" charset="0"/>
              </a:rPr>
              <a:t>This principle </a:t>
            </a:r>
            <a:r>
              <a:rPr lang="en-US" altLang="en-US" dirty="0">
                <a:solidFill>
                  <a:schemeClr val="bg1"/>
                </a:solidFill>
                <a:latin typeface="Bembo" pitchFamily="50" charset="0"/>
              </a:rPr>
              <a:t>is that the intrinsic value of a whole is neither identical with nor proportional to the sum of the values of its parts.” (Ch. 6)</a:t>
            </a:r>
          </a:p>
        </p:txBody>
      </p:sp>
      <p:sp>
        <p:nvSpPr>
          <p:cNvPr id="9" name="Rectangle 8">
            <a:extLst>
              <a:ext uri="{FF2B5EF4-FFF2-40B4-BE49-F238E27FC236}">
                <a16:creationId xmlns:a16="http://schemas.microsoft.com/office/drawing/2014/main" id="{EEDC5E9F-EAB3-41B6-9EBF-7CE7095262A1}"/>
              </a:ext>
            </a:extLst>
          </p:cNvPr>
          <p:cNvSpPr/>
          <p:nvPr/>
        </p:nvSpPr>
        <p:spPr>
          <a:xfrm>
            <a:off x="2340864" y="3352801"/>
            <a:ext cx="4495800" cy="1828799"/>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76200"/>
            <a:ext cx="8229600" cy="868362"/>
          </a:xfrm>
        </p:spPr>
        <p:txBody>
          <a:bodyPr/>
          <a:lstStyle/>
          <a:p>
            <a:pPr eaLnBrk="1" hangingPunct="1"/>
            <a:r>
              <a:rPr lang="en-US" altLang="en-US" sz="3800" dirty="0">
                <a:solidFill>
                  <a:schemeClr val="bg1"/>
                </a:solidFill>
                <a:latin typeface="Palatino Linotype" panose="02040502050505030304" pitchFamily="18" charset="0"/>
              </a:rPr>
              <a:t>Organic wholes</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14400"/>
            <a:ext cx="8229600" cy="2133601"/>
          </a:xfrm>
        </p:spPr>
        <p:txBody>
          <a:bodyPr/>
          <a:lstStyle/>
          <a:p>
            <a:pPr marL="0" indent="0" eaLnBrk="1" hangingPunct="1">
              <a:lnSpc>
                <a:spcPct val="90000"/>
              </a:lnSpc>
              <a:buNone/>
            </a:pPr>
            <a:r>
              <a:rPr lang="en-US" altLang="en-US" sz="2400" dirty="0">
                <a:solidFill>
                  <a:schemeClr val="bg1"/>
                </a:solidFill>
                <a:latin typeface="Palatino Linotype" panose="02040502050505030304" pitchFamily="18" charset="0"/>
              </a:rPr>
              <a:t>The value of a whole is not necessarily equal to the sum of the values of its parts.</a:t>
            </a:r>
          </a:p>
          <a:p>
            <a:pPr lvl="1" eaLnBrk="1" hangingPunct="1">
              <a:lnSpc>
                <a:spcPct val="90000"/>
              </a:lnSpc>
              <a:spcBef>
                <a:spcPts val="600"/>
              </a:spcBef>
            </a:pPr>
            <a:r>
              <a:rPr lang="en-US" altLang="en-US" sz="2000" dirty="0">
                <a:solidFill>
                  <a:schemeClr val="bg1"/>
                </a:solidFill>
                <a:latin typeface="Palatino Linotype" panose="02040502050505030304" pitchFamily="18" charset="0"/>
              </a:rPr>
              <a:t>Two things of very little value can sometimes be combined into a whole of very great value.</a:t>
            </a:r>
          </a:p>
          <a:p>
            <a:pPr lvl="1" eaLnBrk="1" hangingPunct="1">
              <a:lnSpc>
                <a:spcPct val="90000"/>
              </a:lnSpc>
              <a:spcBef>
                <a:spcPts val="600"/>
              </a:spcBef>
            </a:pPr>
            <a:r>
              <a:rPr lang="en-US" altLang="en-US" sz="2000" dirty="0">
                <a:solidFill>
                  <a:schemeClr val="bg1"/>
                </a:solidFill>
                <a:latin typeface="Palatino Linotype" panose="02040502050505030304" pitchFamily="18" charset="0"/>
              </a:rPr>
              <a:t>Adding something bad can </a:t>
            </a:r>
            <a:r>
              <a:rPr lang="en-US" altLang="en-US" sz="2000" i="1" dirty="0">
                <a:solidFill>
                  <a:schemeClr val="bg1"/>
                </a:solidFill>
                <a:latin typeface="Palatino Linotype" panose="02040502050505030304" pitchFamily="18" charset="0"/>
              </a:rPr>
              <a:t>increase </a:t>
            </a:r>
            <a:r>
              <a:rPr lang="en-US" altLang="en-US" sz="2000" dirty="0">
                <a:solidFill>
                  <a:schemeClr val="bg1"/>
                </a:solidFill>
                <a:latin typeface="Palatino Linotype" panose="02040502050505030304" pitchFamily="18" charset="0"/>
              </a:rPr>
              <a:t>the overall amount of value.</a:t>
            </a:r>
          </a:p>
        </p:txBody>
      </p:sp>
      <p:sp>
        <p:nvSpPr>
          <p:cNvPr id="4" name="TextBox 3">
            <a:extLst>
              <a:ext uri="{FF2B5EF4-FFF2-40B4-BE49-F238E27FC236}">
                <a16:creationId xmlns:a16="http://schemas.microsoft.com/office/drawing/2014/main" id="{76F7A661-0020-40C5-841F-62FC87AE5FDD}"/>
              </a:ext>
            </a:extLst>
          </p:cNvPr>
          <p:cNvSpPr txBox="1">
            <a:spLocks/>
          </p:cNvSpPr>
          <p:nvPr/>
        </p:nvSpPr>
        <p:spPr>
          <a:xfrm>
            <a:off x="457200" y="3428999"/>
            <a:ext cx="8382000" cy="2133601"/>
          </a:xfrm>
          <a:prstGeom prst="rect">
            <a:avLst/>
          </a:prstGeom>
          <a:noFill/>
        </p:spPr>
        <p:txBody>
          <a:bodyPr wrap="square" rtlCol="0">
            <a:noAutofit/>
          </a:bodyPr>
          <a:lstStyle/>
          <a:p>
            <a:pPr>
              <a:lnSpc>
                <a:spcPct val="84000"/>
              </a:lnSpc>
            </a:pPr>
            <a:r>
              <a:rPr lang="en-US" dirty="0">
                <a:solidFill>
                  <a:schemeClr val="bg1"/>
                </a:solidFill>
                <a:latin typeface="Bembo" pitchFamily="50" charset="0"/>
              </a:rPr>
              <a:t>“For these reasons, I shall, where it seems convenient, take the liberty to use the term ‘organic’ with a special sense. I shall use it to denote the fact that a whole has an intrinsic value different in amount from the sum of the values of its parts. . . .  Understood in this special and perfectly definite sense the relation of an organic whole to its parts is one of the most important which Ethics has to </a:t>
            </a:r>
            <a:r>
              <a:rPr lang="en-US" dirty="0" err="1">
                <a:solidFill>
                  <a:schemeClr val="bg1"/>
                </a:solidFill>
                <a:latin typeface="Bembo" pitchFamily="50" charset="0"/>
              </a:rPr>
              <a:t>recognise</a:t>
            </a:r>
            <a:r>
              <a:rPr lang="en-US" dirty="0">
                <a:solidFill>
                  <a:schemeClr val="bg1"/>
                </a:solidFill>
                <a:latin typeface="Bembo" pitchFamily="50" charset="0"/>
              </a:rPr>
              <a:t>.  A chief part of that science should be occupied in comparing the relative values of various goods; </a:t>
            </a:r>
            <a:r>
              <a:rPr lang="en-US" sz="900" dirty="0">
                <a:solidFill>
                  <a:schemeClr val="bg1"/>
                </a:solidFill>
                <a:latin typeface="Bembo" pitchFamily="50" charset="0"/>
              </a:rPr>
              <a:t> </a:t>
            </a:r>
            <a:r>
              <a:rPr lang="en-US" dirty="0">
                <a:solidFill>
                  <a:schemeClr val="bg1"/>
                </a:solidFill>
                <a:latin typeface="Bembo" pitchFamily="50" charset="0"/>
              </a:rPr>
              <a:t>and the grossest errors will be committed in such comparison if it be assumed that wherever two things form a whole, the value of that whole is merely the sum of the values of those two things.”</a:t>
            </a:r>
            <a:r>
              <a:rPr lang="en-US" altLang="en-US" dirty="0">
                <a:solidFill>
                  <a:schemeClr val="bg1"/>
                </a:solidFill>
                <a:latin typeface="Bembo" pitchFamily="50" charset="0"/>
              </a:rPr>
              <a:t> (Ch. 1)</a:t>
            </a:r>
            <a:endParaRPr lang="en-US" dirty="0">
              <a:solidFill>
                <a:schemeClr val="bg1"/>
              </a:solidFill>
              <a:latin typeface="Bembo" pitchFamily="50" charset="0"/>
            </a:endParaRPr>
          </a:p>
        </p:txBody>
      </p:sp>
      <p:sp>
        <p:nvSpPr>
          <p:cNvPr id="9" name="Rectangle 8">
            <a:extLst>
              <a:ext uri="{FF2B5EF4-FFF2-40B4-BE49-F238E27FC236}">
                <a16:creationId xmlns:a16="http://schemas.microsoft.com/office/drawing/2014/main" id="{AFA74765-3406-41B6-8779-5197747C7430}"/>
              </a:ext>
            </a:extLst>
          </p:cNvPr>
          <p:cNvSpPr/>
          <p:nvPr/>
        </p:nvSpPr>
        <p:spPr>
          <a:xfrm>
            <a:off x="381000" y="3352800"/>
            <a:ext cx="8382000" cy="2133600"/>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242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76200"/>
            <a:ext cx="8229600" cy="868362"/>
          </a:xfrm>
        </p:spPr>
        <p:txBody>
          <a:bodyPr/>
          <a:lstStyle/>
          <a:p>
            <a:pPr eaLnBrk="1" hangingPunct="1"/>
            <a:r>
              <a:rPr lang="en-US" altLang="en-US" sz="3800" dirty="0">
                <a:solidFill>
                  <a:schemeClr val="bg1"/>
                </a:solidFill>
                <a:latin typeface="Palatino Linotype" panose="02040502050505030304" pitchFamily="18" charset="0"/>
              </a:rPr>
              <a:t>Organic wholes</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14400"/>
            <a:ext cx="8382000" cy="5029200"/>
          </a:xfrm>
        </p:spPr>
        <p:txBody>
          <a:bodyPr/>
          <a:lstStyle/>
          <a:p>
            <a:pPr marL="0" indent="0" eaLnBrk="1" hangingPunct="1">
              <a:lnSpc>
                <a:spcPct val="90000"/>
              </a:lnSpc>
              <a:buNone/>
            </a:pPr>
            <a:r>
              <a:rPr lang="en-US" altLang="en-US" sz="2400" dirty="0">
                <a:solidFill>
                  <a:schemeClr val="bg1"/>
                </a:solidFill>
                <a:latin typeface="Palatino Linotype" panose="02040502050505030304" pitchFamily="18" charset="0"/>
              </a:rPr>
              <a:t>The value of a whole is not necessarily equal to the sum of the values of its parts.</a:t>
            </a:r>
          </a:p>
          <a:p>
            <a:pPr lvl="1" eaLnBrk="1" hangingPunct="1">
              <a:lnSpc>
                <a:spcPct val="90000"/>
              </a:lnSpc>
              <a:spcBef>
                <a:spcPts val="600"/>
              </a:spcBef>
            </a:pPr>
            <a:r>
              <a:rPr lang="en-US" altLang="en-US" sz="2000" dirty="0">
                <a:solidFill>
                  <a:schemeClr val="bg1"/>
                </a:solidFill>
                <a:latin typeface="Palatino Linotype" panose="02040502050505030304" pitchFamily="18" charset="0"/>
              </a:rPr>
              <a:t>Two things of very little value can sometimes be combined into a whole of very great value.</a:t>
            </a:r>
          </a:p>
          <a:p>
            <a:pPr lvl="1" eaLnBrk="1" hangingPunct="1">
              <a:lnSpc>
                <a:spcPct val="90000"/>
              </a:lnSpc>
              <a:spcBef>
                <a:spcPts val="600"/>
              </a:spcBef>
            </a:pPr>
            <a:r>
              <a:rPr lang="en-US" altLang="en-US" sz="2000" dirty="0">
                <a:solidFill>
                  <a:schemeClr val="bg1"/>
                </a:solidFill>
                <a:latin typeface="Palatino Linotype" panose="02040502050505030304" pitchFamily="18" charset="0"/>
              </a:rPr>
              <a:t>Adding something bad can </a:t>
            </a:r>
            <a:r>
              <a:rPr lang="en-US" altLang="en-US" sz="2000" i="1" dirty="0">
                <a:solidFill>
                  <a:schemeClr val="bg1"/>
                </a:solidFill>
                <a:latin typeface="Palatino Linotype" panose="02040502050505030304" pitchFamily="18" charset="0"/>
              </a:rPr>
              <a:t>increase </a:t>
            </a:r>
            <a:r>
              <a:rPr lang="en-US" altLang="en-US" sz="2000" dirty="0">
                <a:solidFill>
                  <a:schemeClr val="bg1"/>
                </a:solidFill>
                <a:latin typeface="Palatino Linotype" panose="02040502050505030304" pitchFamily="18" charset="0"/>
              </a:rPr>
              <a:t>the overall amount of value.</a:t>
            </a:r>
          </a:p>
          <a:p>
            <a:pPr lvl="1" eaLnBrk="1" hangingPunct="1">
              <a:lnSpc>
                <a:spcPct val="90000"/>
              </a:lnSpc>
              <a:spcBef>
                <a:spcPts val="600"/>
              </a:spcBef>
            </a:pPr>
            <a:r>
              <a:rPr lang="en-US" altLang="en-US" sz="2000" dirty="0">
                <a:solidFill>
                  <a:schemeClr val="bg1"/>
                </a:solidFill>
                <a:latin typeface="Palatino Linotype" panose="02040502050505030304" pitchFamily="18" charset="0"/>
              </a:rPr>
              <a:t>If A has no value, B has no value, and the whole A+B+C has great value, it doesn’t follow that this is due to C’s having great value.</a:t>
            </a:r>
          </a:p>
          <a:p>
            <a:pPr lvl="2" eaLnBrk="1" hangingPunct="1">
              <a:lnSpc>
                <a:spcPct val="85000"/>
              </a:lnSpc>
              <a:spcBef>
                <a:spcPts val="600"/>
              </a:spcBef>
            </a:pPr>
            <a:r>
              <a:rPr lang="en-US" altLang="en-US" sz="1800" dirty="0">
                <a:solidFill>
                  <a:schemeClr val="bg1"/>
                </a:solidFill>
                <a:latin typeface="Palatino Linotype" panose="02040502050505030304" pitchFamily="18" charset="0"/>
              </a:rPr>
              <a:t>Moore thinks Sidgwick has committed this error. Sidgwick argued that because the “objective relations of the conscious subject” seem to have no intrinsic value when distinguished from the subject’s consciousness, therefore only the consciousness (“the happiness of sentient beings”) has any intrinsic value.</a:t>
            </a:r>
          </a:p>
          <a:p>
            <a:pPr lvl="2" eaLnBrk="1" hangingPunct="1">
              <a:lnSpc>
                <a:spcPct val="85000"/>
              </a:lnSpc>
              <a:spcBef>
                <a:spcPts val="600"/>
              </a:spcBef>
            </a:pPr>
            <a:r>
              <a:rPr lang="en-US" altLang="en-US" sz="1800" dirty="0">
                <a:solidFill>
                  <a:schemeClr val="bg1"/>
                </a:solidFill>
                <a:latin typeface="Palatino Linotype" panose="02040502050505030304" pitchFamily="18" charset="0"/>
              </a:rPr>
              <a:t>“Pleasure does seem to be a necessary constituent of most valuable wholes; and, since the other constituents, into which we may </a:t>
            </a:r>
            <a:r>
              <a:rPr lang="en-US" altLang="en-US" sz="1800" dirty="0" err="1">
                <a:solidFill>
                  <a:schemeClr val="bg1"/>
                </a:solidFill>
                <a:latin typeface="Palatino Linotype" panose="02040502050505030304" pitchFamily="18" charset="0"/>
              </a:rPr>
              <a:t>analyse</a:t>
            </a:r>
            <a:r>
              <a:rPr lang="en-US" altLang="en-US" sz="1800" dirty="0">
                <a:solidFill>
                  <a:schemeClr val="bg1"/>
                </a:solidFill>
                <a:latin typeface="Palatino Linotype" panose="02040502050505030304" pitchFamily="18" charset="0"/>
              </a:rPr>
              <a:t> them, may easily seem not to have any value, it is natural to suppose that all the value belongs to pleasure.” (</a:t>
            </a:r>
            <a:r>
              <a:rPr lang="en-US" altLang="en-US" sz="1800" i="1" dirty="0">
                <a:solidFill>
                  <a:schemeClr val="bg1"/>
                </a:solidFill>
                <a:latin typeface="Palatino Linotype" panose="02040502050505030304" pitchFamily="18" charset="0"/>
              </a:rPr>
              <a:t>PE</a:t>
            </a:r>
            <a:r>
              <a:rPr lang="en-US" altLang="en-US" sz="1800" dirty="0">
                <a:solidFill>
                  <a:schemeClr val="bg1"/>
                </a:solidFill>
                <a:latin typeface="Palatino Linotype" panose="02040502050505030304" pitchFamily="18" charset="0"/>
              </a:rPr>
              <a:t> Ch. 3)</a:t>
            </a:r>
          </a:p>
          <a:p>
            <a:pPr lvl="2" eaLnBrk="1" hangingPunct="1">
              <a:lnSpc>
                <a:spcPct val="85000"/>
              </a:lnSpc>
              <a:spcBef>
                <a:spcPts val="600"/>
              </a:spcBef>
            </a:pPr>
            <a:r>
              <a:rPr lang="en-US" altLang="en-US" sz="1800" dirty="0">
                <a:solidFill>
                  <a:schemeClr val="bg1"/>
                </a:solidFill>
                <a:latin typeface="Palatino Linotype" panose="02040502050505030304" pitchFamily="18" charset="0"/>
              </a:rPr>
              <a:t>But it might be, as Moore thinks, that pleasure also has little to no intrinsic value. A highly valuable whole can have valueless (or barely valuable) parts. To see whether pleasure has intrinsic value…</a:t>
            </a:r>
          </a:p>
        </p:txBody>
      </p:sp>
    </p:spTree>
    <p:extLst>
      <p:ext uri="{BB962C8B-B14F-4D97-AF65-F5344CB8AC3E}">
        <p14:creationId xmlns:p14="http://schemas.microsoft.com/office/powerpoint/2010/main" val="24491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3603</TotalTime>
  <Words>5616</Words>
  <Application>Microsoft Office PowerPoint</Application>
  <PresentationFormat>On-screen Show (4:3)</PresentationFormat>
  <Paragraphs>700</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Bembo</vt:lpstr>
      <vt:lpstr>JansonText</vt:lpstr>
      <vt:lpstr>Palatino Linotype</vt:lpstr>
      <vt:lpstr>Times New Roman</vt:lpstr>
      <vt:lpstr>Wingdings</vt:lpstr>
      <vt:lpstr>Default Design</vt:lpstr>
      <vt:lpstr>PowerPoint Presentation</vt:lpstr>
      <vt:lpstr>The beauty and friendship misconception</vt:lpstr>
      <vt:lpstr>Moore on ‘system’</vt:lpstr>
      <vt:lpstr>Moore’s views in historical context</vt:lpstr>
      <vt:lpstr>Three topics in Principia Ethica</vt:lpstr>
      <vt:lpstr>Organic wholes</vt:lpstr>
      <vt:lpstr>Organic wholes</vt:lpstr>
      <vt:lpstr>Organic wholes</vt:lpstr>
      <vt:lpstr>Organic wholes</vt:lpstr>
      <vt:lpstr>The method of isolation</vt:lpstr>
      <vt:lpstr>Results from previous chapters</vt:lpstr>
      <vt:lpstr>Moore on ‘system’</vt:lpstr>
      <vt:lpstr>Moore and ‘system’</vt:lpstr>
      <vt:lpstr>Moore and ‘system’</vt:lpstr>
      <vt:lpstr>Moore’s ‘system’</vt:lpstr>
      <vt:lpstr>Moore’s ‘system’</vt:lpstr>
      <vt:lpstr>Moore’s ‘system’</vt:lpstr>
      <vt:lpstr>Moore’s ‘system’</vt:lpstr>
      <vt:lpstr>Quasi-hedonism?</vt:lpstr>
      <vt:lpstr>Moore’s ‘system’</vt:lpstr>
      <vt:lpstr>Moore’s ‘system’</vt:lpstr>
      <vt:lpstr>Moore’s ‘system’</vt:lpstr>
      <vt:lpstr>Moore’s ‘system’</vt:lpstr>
      <vt:lpstr>Moore’s ‘system’</vt:lpstr>
      <vt:lpstr>Moore’s ‘system’</vt:lpstr>
      <vt:lpstr>Moore’s ‘system’</vt:lpstr>
      <vt:lpstr>Moore’s ‘system’</vt:lpstr>
      <vt:lpstr>Moore’s ‘system’</vt:lpstr>
      <vt:lpstr>Moore’s ‘system’</vt:lpstr>
      <vt:lpstr>Moore’s ‘system’</vt:lpstr>
      <vt:lpstr>Moore’s ‘system’</vt:lpstr>
      <vt:lpstr>Moore’s ‘system’</vt:lpstr>
      <vt:lpstr>Moore’s ‘system’</vt:lpstr>
      <vt:lpstr>A break in Moore’s ‘system’</vt:lpstr>
      <vt:lpstr>A break in Moore’s ‘system’</vt:lpstr>
      <vt:lpstr>A break in Moore’s ‘system’</vt:lpstr>
      <vt:lpstr>Moore’s ‘system’</vt:lpstr>
      <vt:lpstr>Moore’s ‘system’</vt:lpstr>
      <vt:lpstr>Moore’s ‘system’</vt:lpstr>
      <vt:lpstr>Moore’s ‘system’</vt:lpstr>
      <vt:lpstr>Moore’s ‘Platonism’</vt:lpstr>
      <vt:lpstr>Moore’s ‘Platonism’</vt:lpstr>
      <vt:lpstr>Moore’s ‘Platonism’</vt:lpstr>
      <vt:lpstr>‘Beautiful’</vt:lpstr>
      <vt:lpstr>‘Beautiful’</vt:lpstr>
      <vt:lpstr>‘Beautiful’</vt:lpstr>
      <vt:lpstr>Personal affection</vt:lpstr>
      <vt:lpstr>Personal affection</vt:lpstr>
      <vt:lpstr>Back to the beauty and friendship misconception</vt:lpstr>
    </vt:vector>
  </TitlesOfParts>
  <Company>University of Arizona Philosophy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fdsdffds</dc:title>
  <dc:creator>Cole Mitchell</dc:creator>
  <cp:lastModifiedBy>ABC</cp:lastModifiedBy>
  <cp:revision>589</cp:revision>
  <dcterms:created xsi:type="dcterms:W3CDTF">2006-08-23T23:46:24Z</dcterms:created>
  <dcterms:modified xsi:type="dcterms:W3CDTF">2019-05-03T19:19:21Z</dcterms:modified>
</cp:coreProperties>
</file>