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360" r:id="rId2"/>
    <p:sldId id="426" r:id="rId3"/>
    <p:sldId id="504" r:id="rId4"/>
    <p:sldId id="508" r:id="rId5"/>
    <p:sldId id="506" r:id="rId6"/>
    <p:sldId id="507" r:id="rId7"/>
    <p:sldId id="509" r:id="rId8"/>
    <p:sldId id="446" r:id="rId9"/>
    <p:sldId id="503" r:id="rId10"/>
    <p:sldId id="505" r:id="rId11"/>
    <p:sldId id="447" r:id="rId12"/>
    <p:sldId id="449" r:id="rId13"/>
    <p:sldId id="450" r:id="rId14"/>
    <p:sldId id="451" r:id="rId15"/>
    <p:sldId id="452" r:id="rId16"/>
    <p:sldId id="454" r:id="rId17"/>
    <p:sldId id="453" r:id="rId18"/>
    <p:sldId id="455" r:id="rId19"/>
    <p:sldId id="456" r:id="rId20"/>
    <p:sldId id="494" r:id="rId21"/>
    <p:sldId id="499" r:id="rId22"/>
    <p:sldId id="500" r:id="rId23"/>
    <p:sldId id="501" r:id="rId24"/>
    <p:sldId id="402" r:id="rId25"/>
    <p:sldId id="498" r:id="rId26"/>
    <p:sldId id="457" r:id="rId27"/>
    <p:sldId id="458" r:id="rId28"/>
    <p:sldId id="460" r:id="rId29"/>
    <p:sldId id="459" r:id="rId30"/>
    <p:sldId id="461" r:id="rId31"/>
    <p:sldId id="462" r:id="rId32"/>
    <p:sldId id="463" r:id="rId33"/>
    <p:sldId id="464" r:id="rId34"/>
    <p:sldId id="465" r:id="rId35"/>
    <p:sldId id="466" r:id="rId36"/>
    <p:sldId id="469" r:id="rId37"/>
    <p:sldId id="468" r:id="rId38"/>
    <p:sldId id="467" r:id="rId39"/>
    <p:sldId id="470" r:id="rId40"/>
    <p:sldId id="497" r:id="rId41"/>
    <p:sldId id="496" r:id="rId42"/>
    <p:sldId id="471" r:id="rId43"/>
    <p:sldId id="472" r:id="rId44"/>
    <p:sldId id="473" r:id="rId45"/>
    <p:sldId id="474" r:id="rId46"/>
    <p:sldId id="475" r:id="rId47"/>
    <p:sldId id="476" r:id="rId48"/>
    <p:sldId id="477" r:id="rId49"/>
    <p:sldId id="478" r:id="rId50"/>
    <p:sldId id="481" r:id="rId51"/>
    <p:sldId id="479" r:id="rId52"/>
    <p:sldId id="480" r:id="rId53"/>
    <p:sldId id="482" r:id="rId54"/>
    <p:sldId id="495" r:id="rId55"/>
    <p:sldId id="483" r:id="rId56"/>
    <p:sldId id="485" r:id="rId57"/>
    <p:sldId id="484" r:id="rId58"/>
    <p:sldId id="486" r:id="rId59"/>
    <p:sldId id="488" r:id="rId60"/>
    <p:sldId id="489" r:id="rId61"/>
    <p:sldId id="490" r:id="rId62"/>
    <p:sldId id="491" r:id="rId63"/>
    <p:sldId id="502" r:id="rId64"/>
    <p:sldId id="492" r:id="rId65"/>
    <p:sldId id="487" r:id="rId66"/>
    <p:sldId id="493" r:id="rId67"/>
    <p:sldId id="443" r:id="rId68"/>
  </p:sldIdLst>
  <p:sldSz cx="9144000" cy="6858000" type="screen4x3"/>
  <p:notesSz cx="9601200" cy="7315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308F"/>
    <a:srgbClr val="4C4CC4"/>
    <a:srgbClr val="1F5C00"/>
    <a:srgbClr val="131313"/>
    <a:srgbClr val="1F1F1F"/>
    <a:srgbClr val="F9C999"/>
    <a:srgbClr val="F6AD64"/>
    <a:srgbClr val="FFFF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912" autoAdjust="0"/>
    <p:restoredTop sz="94291" autoAdjust="0"/>
  </p:normalViewPr>
  <p:slideViewPr>
    <p:cSldViewPr>
      <p:cViewPr>
        <p:scale>
          <a:sx n="92" d="100"/>
          <a:sy n="92" d="100"/>
        </p:scale>
        <p:origin x="187" y="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016" y="7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937" cy="36648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438180" y="0"/>
            <a:ext cx="4160937" cy="366486"/>
          </a:xfrm>
          <a:prstGeom prst="rect">
            <a:avLst/>
          </a:prstGeom>
        </p:spPr>
        <p:txBody>
          <a:bodyPr vert="horz" lIns="91440" tIns="45720" rIns="91440" bIns="45720" rtlCol="0"/>
          <a:lstStyle>
            <a:lvl1pPr algn="r">
              <a:defRPr sz="1200"/>
            </a:lvl1pPr>
          </a:lstStyle>
          <a:p>
            <a:fld id="{617698D5-EB83-4786-BE60-D7A65B435150}" type="datetimeFigureOut">
              <a:rPr lang="en-US" smtClean="0"/>
              <a:t>11/4/2024</a:t>
            </a:fld>
            <a:endParaRPr lang="en-US"/>
          </a:p>
        </p:txBody>
      </p:sp>
      <p:sp>
        <p:nvSpPr>
          <p:cNvPr id="4" name="Slide Image Placeholder 3"/>
          <p:cNvSpPr>
            <a:spLocks noGrp="1" noRot="1" noChangeAspect="1"/>
          </p:cNvSpPr>
          <p:nvPr>
            <p:ph type="sldImg" idx="2"/>
          </p:nvPr>
        </p:nvSpPr>
        <p:spPr>
          <a:xfrm>
            <a:off x="3154363" y="914400"/>
            <a:ext cx="3292475" cy="24685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60538" y="3520924"/>
            <a:ext cx="7680127" cy="2879876"/>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948715"/>
            <a:ext cx="4160937" cy="36648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438180" y="6948715"/>
            <a:ext cx="4160937" cy="366485"/>
          </a:xfrm>
          <a:prstGeom prst="rect">
            <a:avLst/>
          </a:prstGeom>
        </p:spPr>
        <p:txBody>
          <a:bodyPr vert="horz" lIns="91440" tIns="45720" rIns="91440" bIns="45720" rtlCol="0" anchor="b"/>
          <a:lstStyle>
            <a:lvl1pPr algn="r">
              <a:defRPr sz="1200"/>
            </a:lvl1pPr>
          </a:lstStyle>
          <a:p>
            <a:fld id="{E801AE79-56A4-4DA4-BED7-EDC6E1E55417}" type="slidenum">
              <a:rPr lang="en-US" smtClean="0"/>
              <a:t>‹#›</a:t>
            </a:fld>
            <a:endParaRPr lang="en-US"/>
          </a:p>
        </p:txBody>
      </p:sp>
    </p:spTree>
    <p:extLst>
      <p:ext uri="{BB962C8B-B14F-4D97-AF65-F5344CB8AC3E}">
        <p14:creationId xmlns:p14="http://schemas.microsoft.com/office/powerpoint/2010/main" val="810701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01AE79-56A4-4DA4-BED7-EDC6E1E55417}" type="slidenum">
              <a:rPr lang="en-US" smtClean="0"/>
              <a:t>1</a:t>
            </a:fld>
            <a:endParaRPr lang="en-US"/>
          </a:p>
        </p:txBody>
      </p:sp>
    </p:spTree>
    <p:extLst>
      <p:ext uri="{BB962C8B-B14F-4D97-AF65-F5344CB8AC3E}">
        <p14:creationId xmlns:p14="http://schemas.microsoft.com/office/powerpoint/2010/main" val="3668210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01AE79-56A4-4DA4-BED7-EDC6E1E55417}" type="slidenum">
              <a:rPr lang="en-US" smtClean="0"/>
              <a:t>19</a:t>
            </a:fld>
            <a:endParaRPr lang="en-US"/>
          </a:p>
        </p:txBody>
      </p:sp>
    </p:spTree>
    <p:extLst>
      <p:ext uri="{BB962C8B-B14F-4D97-AF65-F5344CB8AC3E}">
        <p14:creationId xmlns:p14="http://schemas.microsoft.com/office/powerpoint/2010/main" val="1458630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01AE79-56A4-4DA4-BED7-EDC6E1E55417}" type="slidenum">
              <a:rPr lang="en-US" smtClean="0"/>
              <a:t>20</a:t>
            </a:fld>
            <a:endParaRPr lang="en-US"/>
          </a:p>
        </p:txBody>
      </p:sp>
    </p:spTree>
    <p:extLst>
      <p:ext uri="{BB962C8B-B14F-4D97-AF65-F5344CB8AC3E}">
        <p14:creationId xmlns:p14="http://schemas.microsoft.com/office/powerpoint/2010/main" val="3574497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01AE79-56A4-4DA4-BED7-EDC6E1E55417}" type="slidenum">
              <a:rPr lang="en-US" smtClean="0"/>
              <a:t>21</a:t>
            </a:fld>
            <a:endParaRPr lang="en-US"/>
          </a:p>
        </p:txBody>
      </p:sp>
    </p:spTree>
    <p:extLst>
      <p:ext uri="{BB962C8B-B14F-4D97-AF65-F5344CB8AC3E}">
        <p14:creationId xmlns:p14="http://schemas.microsoft.com/office/powerpoint/2010/main" val="26771215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01AE79-56A4-4DA4-BED7-EDC6E1E55417}" type="slidenum">
              <a:rPr lang="en-US" smtClean="0"/>
              <a:t>22</a:t>
            </a:fld>
            <a:endParaRPr lang="en-US"/>
          </a:p>
        </p:txBody>
      </p:sp>
    </p:spTree>
    <p:extLst>
      <p:ext uri="{BB962C8B-B14F-4D97-AF65-F5344CB8AC3E}">
        <p14:creationId xmlns:p14="http://schemas.microsoft.com/office/powerpoint/2010/main" val="2322592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01AE79-56A4-4DA4-BED7-EDC6E1E55417}" type="slidenum">
              <a:rPr lang="en-US" smtClean="0"/>
              <a:t>23</a:t>
            </a:fld>
            <a:endParaRPr lang="en-US"/>
          </a:p>
        </p:txBody>
      </p:sp>
    </p:spTree>
    <p:extLst>
      <p:ext uri="{BB962C8B-B14F-4D97-AF65-F5344CB8AC3E}">
        <p14:creationId xmlns:p14="http://schemas.microsoft.com/office/powerpoint/2010/main" val="11085276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F0889-07F8-4A0A-A43F-8FDB33CBABF0}"/>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A3574A8-0A81-4C0E-9D4E-1A93CA4AB341}"/>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4">
            <a:extLst>
              <a:ext uri="{FF2B5EF4-FFF2-40B4-BE49-F238E27FC236}">
                <a16:creationId xmlns:a16="http://schemas.microsoft.com/office/drawing/2014/main" id="{9837E784-4E6D-4D1C-93FE-D439E40C635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83BF5C5B-DA94-4E21-BE4D-6A93437DC345}"/>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42BDA3C1-AAAD-4A9A-9052-230D8740DF2A}"/>
              </a:ext>
            </a:extLst>
          </p:cNvPr>
          <p:cNvSpPr>
            <a:spLocks noGrp="1" noChangeArrowheads="1"/>
          </p:cNvSpPr>
          <p:nvPr>
            <p:ph type="sldNum" sz="quarter" idx="12"/>
          </p:nvPr>
        </p:nvSpPr>
        <p:spPr>
          <a:ln/>
        </p:spPr>
        <p:txBody>
          <a:bodyPr/>
          <a:lstStyle>
            <a:lvl1pPr>
              <a:defRPr/>
            </a:lvl1pPr>
          </a:lstStyle>
          <a:p>
            <a:pPr>
              <a:defRPr/>
            </a:pPr>
            <a:fld id="{E0FD25E7-7642-491D-B10C-A167CC4A45A8}" type="slidenum">
              <a:rPr lang="en-US" altLang="en-US"/>
              <a:pPr>
                <a:defRPr/>
              </a:pPr>
              <a:t>‹#›</a:t>
            </a:fld>
            <a:endParaRPr lang="en-US" altLang="en-US"/>
          </a:p>
        </p:txBody>
      </p:sp>
    </p:spTree>
    <p:extLst>
      <p:ext uri="{BB962C8B-B14F-4D97-AF65-F5344CB8AC3E}">
        <p14:creationId xmlns:p14="http://schemas.microsoft.com/office/powerpoint/2010/main" val="1147226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A9406-C356-4484-9F1E-60323065FEC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21F55E-0DE1-4AFF-930A-C8046211417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C41FFCE2-B6F3-47AD-9C97-8517C6A601C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4C85FC68-8CD3-449F-BE0E-7E7F769D1EF1}"/>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3FC2BBDC-7E6C-4835-843B-7A1101EFC1E4}"/>
              </a:ext>
            </a:extLst>
          </p:cNvPr>
          <p:cNvSpPr>
            <a:spLocks noGrp="1" noChangeArrowheads="1"/>
          </p:cNvSpPr>
          <p:nvPr>
            <p:ph type="sldNum" sz="quarter" idx="12"/>
          </p:nvPr>
        </p:nvSpPr>
        <p:spPr>
          <a:ln/>
        </p:spPr>
        <p:txBody>
          <a:bodyPr/>
          <a:lstStyle>
            <a:lvl1pPr>
              <a:defRPr/>
            </a:lvl1pPr>
          </a:lstStyle>
          <a:p>
            <a:pPr>
              <a:defRPr/>
            </a:pPr>
            <a:fld id="{55D4AC30-21CB-47F0-BC13-72C0477CC56D}" type="slidenum">
              <a:rPr lang="en-US" altLang="en-US"/>
              <a:pPr>
                <a:defRPr/>
              </a:pPr>
              <a:t>‹#›</a:t>
            </a:fld>
            <a:endParaRPr lang="en-US" altLang="en-US"/>
          </a:p>
        </p:txBody>
      </p:sp>
    </p:spTree>
    <p:extLst>
      <p:ext uri="{BB962C8B-B14F-4D97-AF65-F5344CB8AC3E}">
        <p14:creationId xmlns:p14="http://schemas.microsoft.com/office/powerpoint/2010/main" val="108585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C06947-E868-4860-AEB3-35C235273E83}"/>
              </a:ext>
            </a:extLst>
          </p:cNvPr>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199817C-3616-4649-9C4F-87EFFE63BF99}"/>
              </a:ext>
            </a:extLst>
          </p:cNvPr>
          <p:cNvSpPr>
            <a:spLocks noGrp="1"/>
          </p:cNvSpPr>
          <p:nvPr>
            <p:ph type="body" orient="vert" idx="1"/>
          </p:nvPr>
        </p:nvSpPr>
        <p:spPr>
          <a:xfrm>
            <a:off x="457200" y="274638"/>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9FDCE0B-0E40-4AF7-88C8-DF4349C26FE5}"/>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663E76B0-EFAF-4487-8B42-B04A651F929D}"/>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D0B9707E-891F-46B9-B83F-F3E092DF69A8}"/>
              </a:ext>
            </a:extLst>
          </p:cNvPr>
          <p:cNvSpPr>
            <a:spLocks noGrp="1" noChangeArrowheads="1"/>
          </p:cNvSpPr>
          <p:nvPr>
            <p:ph type="sldNum" sz="quarter" idx="12"/>
          </p:nvPr>
        </p:nvSpPr>
        <p:spPr>
          <a:ln/>
        </p:spPr>
        <p:txBody>
          <a:bodyPr/>
          <a:lstStyle>
            <a:lvl1pPr>
              <a:defRPr/>
            </a:lvl1pPr>
          </a:lstStyle>
          <a:p>
            <a:pPr>
              <a:defRPr/>
            </a:pPr>
            <a:fld id="{E1C12229-CCAB-42C2-8DB9-B18E9319B738}" type="slidenum">
              <a:rPr lang="en-US" altLang="en-US"/>
              <a:pPr>
                <a:defRPr/>
              </a:pPr>
              <a:t>‹#›</a:t>
            </a:fld>
            <a:endParaRPr lang="en-US" altLang="en-US"/>
          </a:p>
        </p:txBody>
      </p:sp>
    </p:spTree>
    <p:extLst>
      <p:ext uri="{BB962C8B-B14F-4D97-AF65-F5344CB8AC3E}">
        <p14:creationId xmlns:p14="http://schemas.microsoft.com/office/powerpoint/2010/main" val="813246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203DC-17ED-4E5A-8A61-DB6F2ABFE9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133207-D438-43CB-B8F3-19BB72A7B5B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26C4CAA1-A0E1-4FF8-A357-234578A27FE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A2BDAF42-A50C-4E7F-A2C7-4524FA978DA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F98575B9-DC9C-4117-B5EB-51F1D3102A89}"/>
              </a:ext>
            </a:extLst>
          </p:cNvPr>
          <p:cNvSpPr>
            <a:spLocks noGrp="1" noChangeArrowheads="1"/>
          </p:cNvSpPr>
          <p:nvPr>
            <p:ph type="sldNum" sz="quarter" idx="12"/>
          </p:nvPr>
        </p:nvSpPr>
        <p:spPr>
          <a:ln/>
        </p:spPr>
        <p:txBody>
          <a:bodyPr/>
          <a:lstStyle>
            <a:lvl1pPr>
              <a:defRPr/>
            </a:lvl1pPr>
          </a:lstStyle>
          <a:p>
            <a:pPr>
              <a:defRPr/>
            </a:pPr>
            <a:fld id="{0C0165A0-5883-4B82-9664-F1C0907D9354}" type="slidenum">
              <a:rPr lang="en-US" altLang="en-US"/>
              <a:pPr>
                <a:defRPr/>
              </a:pPr>
              <a:t>‹#›</a:t>
            </a:fld>
            <a:endParaRPr lang="en-US" altLang="en-US"/>
          </a:p>
        </p:txBody>
      </p:sp>
    </p:spTree>
    <p:extLst>
      <p:ext uri="{BB962C8B-B14F-4D97-AF65-F5344CB8AC3E}">
        <p14:creationId xmlns:p14="http://schemas.microsoft.com/office/powerpoint/2010/main" val="4097575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CF06F-55D8-4A3F-BA3F-AACF8A1F4F7D}"/>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484719-8556-468A-BEC7-2D94899D42B3}"/>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Rectangle 4">
            <a:extLst>
              <a:ext uri="{FF2B5EF4-FFF2-40B4-BE49-F238E27FC236}">
                <a16:creationId xmlns:a16="http://schemas.microsoft.com/office/drawing/2014/main" id="{DAE0A477-E8DC-4D7C-ACBF-C8EE0F2814F1}"/>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D5EF5D03-5EC3-4531-9461-937F1D0097FD}"/>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7A042059-B97A-47AB-A506-D9CF506380EA}"/>
              </a:ext>
            </a:extLst>
          </p:cNvPr>
          <p:cNvSpPr>
            <a:spLocks noGrp="1" noChangeArrowheads="1"/>
          </p:cNvSpPr>
          <p:nvPr>
            <p:ph type="sldNum" sz="quarter" idx="12"/>
          </p:nvPr>
        </p:nvSpPr>
        <p:spPr>
          <a:ln/>
        </p:spPr>
        <p:txBody>
          <a:bodyPr/>
          <a:lstStyle>
            <a:lvl1pPr>
              <a:defRPr/>
            </a:lvl1pPr>
          </a:lstStyle>
          <a:p>
            <a:pPr>
              <a:defRPr/>
            </a:pPr>
            <a:fld id="{8E44D782-CE52-41AF-AB61-5F64E272BCB5}" type="slidenum">
              <a:rPr lang="en-US" altLang="en-US"/>
              <a:pPr>
                <a:defRPr/>
              </a:pPr>
              <a:t>‹#›</a:t>
            </a:fld>
            <a:endParaRPr lang="en-US" altLang="en-US"/>
          </a:p>
        </p:txBody>
      </p:sp>
    </p:spTree>
    <p:extLst>
      <p:ext uri="{BB962C8B-B14F-4D97-AF65-F5344CB8AC3E}">
        <p14:creationId xmlns:p14="http://schemas.microsoft.com/office/powerpoint/2010/main" val="928437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28314-DE52-4D42-BBB8-72393110A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84C294-EAED-4D8C-A98A-12DE36746121}"/>
              </a:ext>
            </a:extLst>
          </p:cNvPr>
          <p:cNvSpPr>
            <a:spLocks noGrp="1"/>
          </p:cNvSpPr>
          <p:nvPr>
            <p:ph sz="half" idx="1"/>
          </p:nvPr>
        </p:nvSpPr>
        <p:spPr>
          <a:xfrm>
            <a:off x="457200" y="1600200"/>
            <a:ext cx="40386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FB16CB-F7D5-43E9-A638-15E7B08406D8}"/>
              </a:ext>
            </a:extLst>
          </p:cNvPr>
          <p:cNvSpPr>
            <a:spLocks noGrp="1"/>
          </p:cNvSpPr>
          <p:nvPr>
            <p:ph sz="half" idx="2"/>
          </p:nvPr>
        </p:nvSpPr>
        <p:spPr>
          <a:xfrm>
            <a:off x="4648200" y="1600200"/>
            <a:ext cx="40386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6DB11577-CA7B-4F8F-9251-F61C4CC6F38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9D445D0F-7A10-40B0-AFEB-3D2DD669AA2A}"/>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27472AE6-0BC6-4325-8566-A4F23372FC9A}"/>
              </a:ext>
            </a:extLst>
          </p:cNvPr>
          <p:cNvSpPr>
            <a:spLocks noGrp="1" noChangeArrowheads="1"/>
          </p:cNvSpPr>
          <p:nvPr>
            <p:ph type="sldNum" sz="quarter" idx="12"/>
          </p:nvPr>
        </p:nvSpPr>
        <p:spPr>
          <a:ln/>
        </p:spPr>
        <p:txBody>
          <a:bodyPr/>
          <a:lstStyle>
            <a:lvl1pPr>
              <a:defRPr/>
            </a:lvl1pPr>
          </a:lstStyle>
          <a:p>
            <a:pPr>
              <a:defRPr/>
            </a:pPr>
            <a:fld id="{0B0B6F5E-936F-4950-B0DE-385368D2E8A8}" type="slidenum">
              <a:rPr lang="en-US" altLang="en-US"/>
              <a:pPr>
                <a:defRPr/>
              </a:pPr>
              <a:t>‹#›</a:t>
            </a:fld>
            <a:endParaRPr lang="en-US" altLang="en-US"/>
          </a:p>
        </p:txBody>
      </p:sp>
    </p:spTree>
    <p:extLst>
      <p:ext uri="{BB962C8B-B14F-4D97-AF65-F5344CB8AC3E}">
        <p14:creationId xmlns:p14="http://schemas.microsoft.com/office/powerpoint/2010/main" val="2904362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CEC12-4C53-4312-B7CA-1A9EE11B9520}"/>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2C1EDE-53FF-43A9-83EB-A81168271A62}"/>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7CCC34-9E30-4DA0-A407-8BAEB4A3727D}"/>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18914C-D3FB-4A74-B9E0-EF724BE934E6}"/>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2A70E08-DCBA-43D4-9139-0FB243ECFF64}"/>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9468C0A0-95E7-4B31-B7FE-DBFA06B49032}"/>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a:extLst>
              <a:ext uri="{FF2B5EF4-FFF2-40B4-BE49-F238E27FC236}">
                <a16:creationId xmlns:a16="http://schemas.microsoft.com/office/drawing/2014/main" id="{9345E374-545E-4D0F-800D-478FDB04C02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1CA00144-135A-4EA0-92F4-2CFAA67B6FBA}"/>
              </a:ext>
            </a:extLst>
          </p:cNvPr>
          <p:cNvSpPr>
            <a:spLocks noGrp="1" noChangeArrowheads="1"/>
          </p:cNvSpPr>
          <p:nvPr>
            <p:ph type="sldNum" sz="quarter" idx="12"/>
          </p:nvPr>
        </p:nvSpPr>
        <p:spPr>
          <a:ln/>
        </p:spPr>
        <p:txBody>
          <a:bodyPr/>
          <a:lstStyle>
            <a:lvl1pPr>
              <a:defRPr/>
            </a:lvl1pPr>
          </a:lstStyle>
          <a:p>
            <a:pPr>
              <a:defRPr/>
            </a:pPr>
            <a:fld id="{0BCAF4C1-A6D7-434A-85FC-A3336F8E7B35}" type="slidenum">
              <a:rPr lang="en-US" altLang="en-US"/>
              <a:pPr>
                <a:defRPr/>
              </a:pPr>
              <a:t>‹#›</a:t>
            </a:fld>
            <a:endParaRPr lang="en-US" altLang="en-US"/>
          </a:p>
        </p:txBody>
      </p:sp>
    </p:spTree>
    <p:extLst>
      <p:ext uri="{BB962C8B-B14F-4D97-AF65-F5344CB8AC3E}">
        <p14:creationId xmlns:p14="http://schemas.microsoft.com/office/powerpoint/2010/main" val="176663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8A690-CA6A-4937-9649-A8853F0C524F}"/>
              </a:ext>
            </a:extLst>
          </p:cNvPr>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7B36BF89-71B5-4510-85D9-E2FD9E43628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id="{CE02863B-C9A2-4F5C-9B96-400FAADB068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5A720282-7345-45B1-A585-897F3C51BF46}"/>
              </a:ext>
            </a:extLst>
          </p:cNvPr>
          <p:cNvSpPr>
            <a:spLocks noGrp="1" noChangeArrowheads="1"/>
          </p:cNvSpPr>
          <p:nvPr>
            <p:ph type="sldNum" sz="quarter" idx="12"/>
          </p:nvPr>
        </p:nvSpPr>
        <p:spPr>
          <a:ln/>
        </p:spPr>
        <p:txBody>
          <a:bodyPr/>
          <a:lstStyle>
            <a:lvl1pPr>
              <a:defRPr/>
            </a:lvl1pPr>
          </a:lstStyle>
          <a:p>
            <a:pPr>
              <a:defRPr/>
            </a:pPr>
            <a:fld id="{9F963534-CA4B-4EAF-9C7A-C48A2DF6EF8F}" type="slidenum">
              <a:rPr lang="en-US" altLang="en-US"/>
              <a:pPr>
                <a:defRPr/>
              </a:pPr>
              <a:t>‹#›</a:t>
            </a:fld>
            <a:endParaRPr lang="en-US" altLang="en-US"/>
          </a:p>
        </p:txBody>
      </p:sp>
    </p:spTree>
    <p:extLst>
      <p:ext uri="{BB962C8B-B14F-4D97-AF65-F5344CB8AC3E}">
        <p14:creationId xmlns:p14="http://schemas.microsoft.com/office/powerpoint/2010/main" val="1380108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19CD24F-2F71-4FE4-BB44-B87A9E02A2F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a:extLst>
              <a:ext uri="{FF2B5EF4-FFF2-40B4-BE49-F238E27FC236}">
                <a16:creationId xmlns:a16="http://schemas.microsoft.com/office/drawing/2014/main" id="{63797EBB-B8B2-4177-B8AA-29369C58C21D}"/>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id="{7F4B728C-763A-41C8-9D0C-93A52439C0DD}"/>
              </a:ext>
            </a:extLst>
          </p:cNvPr>
          <p:cNvSpPr>
            <a:spLocks noGrp="1" noChangeArrowheads="1"/>
          </p:cNvSpPr>
          <p:nvPr>
            <p:ph type="sldNum" sz="quarter" idx="12"/>
          </p:nvPr>
        </p:nvSpPr>
        <p:spPr>
          <a:ln/>
        </p:spPr>
        <p:txBody>
          <a:bodyPr/>
          <a:lstStyle>
            <a:lvl1pPr>
              <a:defRPr/>
            </a:lvl1pPr>
          </a:lstStyle>
          <a:p>
            <a:pPr>
              <a:defRPr/>
            </a:pPr>
            <a:fld id="{761249CC-80B1-4BFA-AD71-3A3C406E9C61}" type="slidenum">
              <a:rPr lang="en-US" altLang="en-US"/>
              <a:pPr>
                <a:defRPr/>
              </a:pPr>
              <a:t>‹#›</a:t>
            </a:fld>
            <a:endParaRPr lang="en-US" altLang="en-US"/>
          </a:p>
        </p:txBody>
      </p:sp>
    </p:spTree>
    <p:extLst>
      <p:ext uri="{BB962C8B-B14F-4D97-AF65-F5344CB8AC3E}">
        <p14:creationId xmlns:p14="http://schemas.microsoft.com/office/powerpoint/2010/main" val="505306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0B0BE-FFD2-41DD-940B-DB4B19B718A8}"/>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5A2202C-31D9-4A31-B478-D0BEEC8546EC}"/>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E4B7D2D-30CB-423D-ADBE-66B78BE5C7BC}"/>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4">
            <a:extLst>
              <a:ext uri="{FF2B5EF4-FFF2-40B4-BE49-F238E27FC236}">
                <a16:creationId xmlns:a16="http://schemas.microsoft.com/office/drawing/2014/main" id="{D28CE67D-281B-4BFD-A71D-246BE063AA1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73F23615-4C24-4991-B309-AB346CE20891}"/>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E4C9E16D-28E9-4A60-B0A0-0E8C39F1D183}"/>
              </a:ext>
            </a:extLst>
          </p:cNvPr>
          <p:cNvSpPr>
            <a:spLocks noGrp="1" noChangeArrowheads="1"/>
          </p:cNvSpPr>
          <p:nvPr>
            <p:ph type="sldNum" sz="quarter" idx="12"/>
          </p:nvPr>
        </p:nvSpPr>
        <p:spPr>
          <a:ln/>
        </p:spPr>
        <p:txBody>
          <a:bodyPr/>
          <a:lstStyle>
            <a:lvl1pPr>
              <a:defRPr/>
            </a:lvl1pPr>
          </a:lstStyle>
          <a:p>
            <a:pPr>
              <a:defRPr/>
            </a:pPr>
            <a:fld id="{05FFE348-B3A4-412D-A1C9-C4B27D546FCD}" type="slidenum">
              <a:rPr lang="en-US" altLang="en-US"/>
              <a:pPr>
                <a:defRPr/>
              </a:pPr>
              <a:t>‹#›</a:t>
            </a:fld>
            <a:endParaRPr lang="en-US" altLang="en-US"/>
          </a:p>
        </p:txBody>
      </p:sp>
    </p:spTree>
    <p:extLst>
      <p:ext uri="{BB962C8B-B14F-4D97-AF65-F5344CB8AC3E}">
        <p14:creationId xmlns:p14="http://schemas.microsoft.com/office/powerpoint/2010/main" val="2201987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90BFD-B4F5-4760-9D41-9FFE55F91D89}"/>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30ABDFC-1555-467A-847F-A789AF3C9B56}"/>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a:extLst>
              <a:ext uri="{FF2B5EF4-FFF2-40B4-BE49-F238E27FC236}">
                <a16:creationId xmlns:a16="http://schemas.microsoft.com/office/drawing/2014/main" id="{AFE1945C-E6B6-4DF4-B560-D0816148F1AF}"/>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4">
            <a:extLst>
              <a:ext uri="{FF2B5EF4-FFF2-40B4-BE49-F238E27FC236}">
                <a16:creationId xmlns:a16="http://schemas.microsoft.com/office/drawing/2014/main" id="{EF201531-E7F0-413A-883F-55F64925F6E3}"/>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F435A85B-5950-4AC0-8CDA-84884AC4D74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DEA20D2D-FF7E-44B9-81EF-4B878F93C448}"/>
              </a:ext>
            </a:extLst>
          </p:cNvPr>
          <p:cNvSpPr>
            <a:spLocks noGrp="1" noChangeArrowheads="1"/>
          </p:cNvSpPr>
          <p:nvPr>
            <p:ph type="sldNum" sz="quarter" idx="12"/>
          </p:nvPr>
        </p:nvSpPr>
        <p:spPr>
          <a:ln/>
        </p:spPr>
        <p:txBody>
          <a:bodyPr/>
          <a:lstStyle>
            <a:lvl1pPr>
              <a:defRPr/>
            </a:lvl1pPr>
          </a:lstStyle>
          <a:p>
            <a:pPr>
              <a:defRPr/>
            </a:pPr>
            <a:fld id="{93966010-9C90-4F74-81E7-FAA5505E498F}" type="slidenum">
              <a:rPr lang="en-US" altLang="en-US"/>
              <a:pPr>
                <a:defRPr/>
              </a:pPr>
              <a:t>‹#›</a:t>
            </a:fld>
            <a:endParaRPr lang="en-US" altLang="en-US"/>
          </a:p>
        </p:txBody>
      </p:sp>
    </p:spTree>
    <p:extLst>
      <p:ext uri="{BB962C8B-B14F-4D97-AF65-F5344CB8AC3E}">
        <p14:creationId xmlns:p14="http://schemas.microsoft.com/office/powerpoint/2010/main" val="3761736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accent2"/>
            </a:gs>
            <a:gs pos="100000">
              <a:srgbClr val="181847"/>
            </a:gs>
          </a:gsLst>
          <a:lin ang="5400000" scaled="1"/>
        </a:gra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7F21F7C-D99F-47B9-AEAF-5313669E93BB}"/>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EB82F917-E9AB-4D01-A674-6454B77D3333}"/>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A458B7CF-C253-45BE-8F3F-D00174A8E3B9}"/>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ltLang="en-US"/>
          </a:p>
        </p:txBody>
      </p:sp>
      <p:sp>
        <p:nvSpPr>
          <p:cNvPr id="1029" name="Rectangle 5">
            <a:extLst>
              <a:ext uri="{FF2B5EF4-FFF2-40B4-BE49-F238E27FC236}">
                <a16:creationId xmlns:a16="http://schemas.microsoft.com/office/drawing/2014/main" id="{862CCB12-DB77-46EF-A142-E0FDF7C5FC58}"/>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ltLang="en-US"/>
          </a:p>
        </p:txBody>
      </p:sp>
      <p:sp>
        <p:nvSpPr>
          <p:cNvPr id="1030" name="Rectangle 6">
            <a:extLst>
              <a:ext uri="{FF2B5EF4-FFF2-40B4-BE49-F238E27FC236}">
                <a16:creationId xmlns:a16="http://schemas.microsoft.com/office/drawing/2014/main" id="{1DF35B57-97B7-44E1-A529-4638187DB3C3}"/>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BDF05E1C-88FE-4BB3-AF67-79AFE5E728A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91440" y="914400"/>
            <a:ext cx="8961120" cy="2133601"/>
          </a:xfrm>
        </p:spPr>
        <p:txBody>
          <a:bodyPr/>
          <a:lstStyle/>
          <a:p>
            <a:pPr marL="0" indent="0" algn="ctr" eaLnBrk="1" hangingPunct="1">
              <a:lnSpc>
                <a:spcPct val="90000"/>
              </a:lnSpc>
              <a:buNone/>
            </a:pPr>
            <a:r>
              <a:rPr lang="en-US" altLang="en-US" sz="4500" dirty="0">
                <a:solidFill>
                  <a:schemeClr val="bg1"/>
                </a:solidFill>
                <a:latin typeface="Calibri" panose="020F0502020204030204" pitchFamily="34" charset="0"/>
                <a:cs typeface="Calibri" panose="020F0502020204030204" pitchFamily="34" charset="0"/>
              </a:rPr>
              <a:t>Bayle and the Atheist-Friendly</a:t>
            </a:r>
          </a:p>
          <a:p>
            <a:pPr marL="0" indent="0" algn="ctr" eaLnBrk="1" hangingPunct="1">
              <a:lnSpc>
                <a:spcPct val="90000"/>
              </a:lnSpc>
              <a:spcBef>
                <a:spcPts val="0"/>
              </a:spcBef>
              <a:buNone/>
            </a:pPr>
            <a:r>
              <a:rPr lang="en-US" altLang="en-US" sz="4500" dirty="0">
                <a:solidFill>
                  <a:schemeClr val="bg1"/>
                </a:solidFill>
                <a:latin typeface="Calibri" panose="020F0502020204030204" pitchFamily="34" charset="0"/>
                <a:cs typeface="Calibri" panose="020F0502020204030204" pitchFamily="34" charset="0"/>
              </a:rPr>
              <a:t>Euthyphro Dilemma</a:t>
            </a:r>
          </a:p>
          <a:p>
            <a:pPr marL="0" indent="0" algn="ctr" eaLnBrk="1" hangingPunct="1">
              <a:lnSpc>
                <a:spcPct val="90000"/>
              </a:lnSpc>
              <a:buNone/>
            </a:pPr>
            <a:endParaRPr lang="en-US" altLang="en-US" sz="4000" dirty="0">
              <a:solidFill>
                <a:schemeClr val="bg1"/>
              </a:solidFill>
              <a:latin typeface="Palatino Linotype" panose="02040502050505030304" pitchFamily="18" charset="0"/>
            </a:endParaRPr>
          </a:p>
          <a:p>
            <a:pPr marL="0" indent="0" algn="ctr" eaLnBrk="1" hangingPunct="1">
              <a:lnSpc>
                <a:spcPct val="90000"/>
              </a:lnSpc>
              <a:buNone/>
            </a:pPr>
            <a:r>
              <a:rPr lang="en-US" altLang="en-US" sz="3700" dirty="0">
                <a:solidFill>
                  <a:schemeClr val="bg1"/>
                </a:solidFill>
                <a:latin typeface="Palatino Linotype" panose="02040502050505030304" pitchFamily="18" charset="0"/>
              </a:rPr>
              <a:t>Cole Mitchell</a:t>
            </a:r>
          </a:p>
          <a:p>
            <a:pPr marL="0" indent="0" algn="ctr" eaLnBrk="1" hangingPunct="1">
              <a:lnSpc>
                <a:spcPct val="90000"/>
              </a:lnSpc>
              <a:buNone/>
            </a:pPr>
            <a:r>
              <a:rPr lang="en-US" altLang="en-US" sz="3700" dirty="0">
                <a:solidFill>
                  <a:schemeClr val="bg1"/>
                </a:solidFill>
                <a:latin typeface="Palatino Linotype" panose="02040502050505030304" pitchFamily="18" charset="0"/>
              </a:rPr>
              <a:t>Nov. 4</a:t>
            </a:r>
            <a:r>
              <a:rPr lang="en-US" altLang="en-US" sz="3700" baseline="30000" dirty="0">
                <a:solidFill>
                  <a:schemeClr val="bg1"/>
                </a:solidFill>
                <a:latin typeface="Palatino Linotype" panose="02040502050505030304" pitchFamily="18" charset="0"/>
              </a:rPr>
              <a:t>th</a:t>
            </a:r>
            <a:r>
              <a:rPr lang="en-US" altLang="en-US" sz="3700" dirty="0">
                <a:solidFill>
                  <a:schemeClr val="bg1"/>
                </a:solidFill>
                <a:latin typeface="Palatino Linotype" panose="02040502050505030304" pitchFamily="18" charset="0"/>
              </a:rPr>
              <a:t>, 2024</a:t>
            </a:r>
          </a:p>
        </p:txBody>
      </p:sp>
    </p:spTree>
    <p:extLst>
      <p:ext uri="{BB962C8B-B14F-4D97-AF65-F5344CB8AC3E}">
        <p14:creationId xmlns:p14="http://schemas.microsoft.com/office/powerpoint/2010/main" val="2661228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0E0D3-FA12-44CB-AA2B-D3482CD1124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37CB98B-FEB4-4113-A832-6081A058478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83330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0"/>
            <a:ext cx="8229600" cy="868362"/>
          </a:xfrm>
        </p:spPr>
        <p:txBody>
          <a:bodyPr/>
          <a:lstStyle/>
          <a:p>
            <a:pPr eaLnBrk="1" hangingPunct="1">
              <a:lnSpc>
                <a:spcPct val="83000"/>
              </a:lnSpc>
            </a:pPr>
            <a:r>
              <a:rPr lang="en-US" altLang="en-US" sz="3200" dirty="0">
                <a:solidFill>
                  <a:schemeClr val="bg1"/>
                </a:solidFill>
                <a:latin typeface="Palatino Linotype" panose="02040502050505030304" pitchFamily="18" charset="0"/>
              </a:rPr>
              <a:t>Why to care about this</a:t>
            </a:r>
            <a:endParaRPr lang="en-US" altLang="en-US" sz="32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304800" y="762000"/>
            <a:ext cx="8534400" cy="4648200"/>
          </a:xfrm>
        </p:spPr>
        <p:txBody>
          <a:bodyPr/>
          <a:lstStyle/>
          <a:p>
            <a:pPr marL="0" indent="0" algn="ctr" eaLnBrk="1" hangingPunct="1">
              <a:lnSpc>
                <a:spcPct val="90000"/>
              </a:lnSpc>
              <a:buNone/>
            </a:pPr>
            <a:r>
              <a:rPr lang="en-US" altLang="en-US" sz="2600" u="sng" dirty="0">
                <a:solidFill>
                  <a:schemeClr val="bg1"/>
                </a:solidFill>
                <a:latin typeface="Calibri" panose="020F0502020204030204" pitchFamily="34" charset="0"/>
                <a:cs typeface="Calibri" panose="020F0502020204030204" pitchFamily="34" charset="0"/>
              </a:rPr>
              <a:t>Birth of modern non-naturalism</a:t>
            </a:r>
            <a:endParaRPr lang="en-US" altLang="en-US" sz="2600" dirty="0">
              <a:solidFill>
                <a:schemeClr val="bg1"/>
              </a:solidFill>
              <a:latin typeface="Calibri" panose="020F0502020204030204" pitchFamily="34" charset="0"/>
              <a:cs typeface="Calibri" panose="020F0502020204030204" pitchFamily="34" charset="0"/>
            </a:endParaRPr>
          </a:p>
          <a:p>
            <a:pPr marL="515938" lvl="1" eaLnBrk="1" hangingPunct="1">
              <a:lnSpc>
                <a:spcPct val="90000"/>
              </a:lnSpc>
              <a:spcAft>
                <a:spcPts val="200"/>
              </a:spcAft>
              <a:buFont typeface="Calibri" panose="020F0502020204030204" pitchFamily="34" charset="0"/>
              <a:buChar char="-"/>
            </a:pPr>
            <a:r>
              <a:rPr lang="en-US" altLang="en-US" sz="2200" dirty="0">
                <a:solidFill>
                  <a:schemeClr val="bg1"/>
                </a:solidFill>
                <a:latin typeface="Calibri" panose="020F0502020204030204" pitchFamily="34" charset="0"/>
                <a:cs typeface="Calibri" panose="020F0502020204030204" pitchFamily="34" charset="0"/>
              </a:rPr>
              <a:t>The non-naturalist metaethics we associate with Moore is known to have important historical antecedents (whether or not Moore knew of them): obviously Sidgwick, but also e.g. Richard Price.</a:t>
            </a:r>
          </a:p>
          <a:p>
            <a:pPr marL="515938" lvl="1" eaLnBrk="1" hangingPunct="1">
              <a:lnSpc>
                <a:spcPct val="90000"/>
              </a:lnSpc>
              <a:buFont typeface="Calibri" panose="020F0502020204030204" pitchFamily="34" charset="0"/>
              <a:buChar char="-"/>
            </a:pPr>
            <a:r>
              <a:rPr lang="en-US" altLang="en-US" sz="2200" dirty="0">
                <a:solidFill>
                  <a:schemeClr val="bg1"/>
                </a:solidFill>
                <a:latin typeface="Calibri" panose="020F0502020204030204" pitchFamily="34" charset="0"/>
                <a:cs typeface="Calibri" panose="020F0502020204030204" pitchFamily="34" charset="0"/>
              </a:rPr>
              <a:t>But we need an explanation for how we got from these historical antecedents all the way to the </a:t>
            </a:r>
            <a:r>
              <a:rPr lang="en-US" altLang="en-US" sz="2200" dirty="0" err="1">
                <a:solidFill>
                  <a:schemeClr val="bg1"/>
                </a:solidFill>
                <a:latin typeface="Calibri" panose="020F0502020204030204" pitchFamily="34" charset="0"/>
                <a:cs typeface="Calibri" panose="020F0502020204030204" pitchFamily="34" charset="0"/>
              </a:rPr>
              <a:t>detheologized</a:t>
            </a:r>
            <a:r>
              <a:rPr lang="en-US" altLang="en-US" sz="2200" dirty="0">
                <a:solidFill>
                  <a:schemeClr val="bg1"/>
                </a:solidFill>
                <a:latin typeface="Calibri" panose="020F0502020204030204" pitchFamily="34" charset="0"/>
                <a:cs typeface="Calibri" panose="020F0502020204030204" pitchFamily="34" charset="0"/>
              </a:rPr>
              <a:t> and </a:t>
            </a:r>
            <a:r>
              <a:rPr lang="en-US" altLang="en-US" sz="2200" dirty="0" err="1">
                <a:solidFill>
                  <a:schemeClr val="bg1"/>
                </a:solidFill>
                <a:latin typeface="Calibri" panose="020F0502020204030204" pitchFamily="34" charset="0"/>
                <a:cs typeface="Calibri" panose="020F0502020204030204" pitchFamily="34" charset="0"/>
              </a:rPr>
              <a:t>depsychologized</a:t>
            </a:r>
            <a:r>
              <a:rPr lang="en-US" altLang="en-US" sz="2200" dirty="0">
                <a:solidFill>
                  <a:schemeClr val="bg1"/>
                </a:solidFill>
                <a:latin typeface="Calibri" panose="020F0502020204030204" pitchFamily="34" charset="0"/>
                <a:cs typeface="Calibri" panose="020F0502020204030204" pitchFamily="34" charset="0"/>
              </a:rPr>
              <a:t> non-naturalism we know and love (?) today.</a:t>
            </a:r>
          </a:p>
          <a:p>
            <a:pPr marL="973138" lvl="3" indent="-285750" eaLnBrk="1" hangingPunct="1">
              <a:lnSpc>
                <a:spcPct val="90000"/>
              </a:lnSpc>
              <a:buFont typeface="Calibri" panose="020F0502020204030204" pitchFamily="34" charset="0"/>
              <a:buChar char="-"/>
            </a:pPr>
            <a:r>
              <a:rPr lang="en-US" altLang="en-US" sz="2200" i="1" dirty="0">
                <a:solidFill>
                  <a:schemeClr val="bg1"/>
                </a:solidFill>
                <a:latin typeface="Calibri" panose="020F0502020204030204" pitchFamily="34" charset="0"/>
                <a:cs typeface="Calibri" panose="020F0502020204030204" pitchFamily="34" charset="0"/>
              </a:rPr>
              <a:t>Early modern rationalists</a:t>
            </a:r>
            <a:r>
              <a:rPr lang="en-US" altLang="en-US" sz="2200" dirty="0">
                <a:solidFill>
                  <a:schemeClr val="bg1"/>
                </a:solidFill>
                <a:latin typeface="Calibri" panose="020F0502020204030204" pitchFamily="34" charset="0"/>
                <a:cs typeface="Calibri" panose="020F0502020204030204" pitchFamily="34" charset="0"/>
              </a:rPr>
              <a:t>: for Malebranche, Leibniz, Cudworth, Clarke, and even Richard Price, God’s mind provides the ontological foundation for ethical truths.</a:t>
            </a:r>
          </a:p>
          <a:p>
            <a:pPr marL="973138" lvl="3" indent="-285750" eaLnBrk="1" hangingPunct="1">
              <a:lnSpc>
                <a:spcPct val="90000"/>
              </a:lnSpc>
              <a:spcAft>
                <a:spcPts val="200"/>
              </a:spcAft>
              <a:buFont typeface="Calibri" panose="020F0502020204030204" pitchFamily="34" charset="0"/>
              <a:buChar char="-"/>
            </a:pPr>
            <a:r>
              <a:rPr lang="en-US" altLang="en-US" sz="2200" i="1" dirty="0">
                <a:solidFill>
                  <a:schemeClr val="bg1"/>
                </a:solidFill>
                <a:latin typeface="Calibri" panose="020F0502020204030204" pitchFamily="34" charset="0"/>
                <a:cs typeface="Calibri" panose="020F0502020204030204" pitchFamily="34" charset="0"/>
              </a:rPr>
              <a:t>19</a:t>
            </a:r>
            <a:r>
              <a:rPr lang="en-US" altLang="en-US" sz="2200" i="1" baseline="30000" dirty="0">
                <a:solidFill>
                  <a:schemeClr val="bg1"/>
                </a:solidFill>
                <a:latin typeface="Calibri" panose="020F0502020204030204" pitchFamily="34" charset="0"/>
                <a:cs typeface="Calibri" panose="020F0502020204030204" pitchFamily="34" charset="0"/>
              </a:rPr>
              <a:t>th</a:t>
            </a:r>
            <a:r>
              <a:rPr lang="en-US" altLang="en-US" sz="2200" i="1" dirty="0">
                <a:solidFill>
                  <a:schemeClr val="bg1"/>
                </a:solidFill>
                <a:latin typeface="Calibri" panose="020F0502020204030204" pitchFamily="34" charset="0"/>
                <a:cs typeface="Calibri" panose="020F0502020204030204" pitchFamily="34" charset="0"/>
              </a:rPr>
              <a:t>-century intuitionists</a:t>
            </a:r>
            <a:r>
              <a:rPr lang="en-US" altLang="en-US" sz="2200" dirty="0">
                <a:solidFill>
                  <a:schemeClr val="bg1"/>
                </a:solidFill>
                <a:latin typeface="Calibri" panose="020F0502020204030204" pitchFamily="34" charset="0"/>
                <a:cs typeface="Calibri" panose="020F0502020204030204" pitchFamily="34" charset="0"/>
              </a:rPr>
              <a:t>: This tendency continues into the 19</a:t>
            </a:r>
            <a:r>
              <a:rPr lang="en-US" altLang="en-US" sz="2200" baseline="30000" dirty="0">
                <a:solidFill>
                  <a:schemeClr val="bg1"/>
                </a:solidFill>
                <a:latin typeface="Calibri" panose="020F0502020204030204" pitchFamily="34" charset="0"/>
                <a:cs typeface="Calibri" panose="020F0502020204030204" pitchFamily="34" charset="0"/>
              </a:rPr>
              <a:t>th</a:t>
            </a:r>
            <a:r>
              <a:rPr lang="en-US" altLang="en-US" sz="2200" dirty="0">
                <a:solidFill>
                  <a:schemeClr val="bg1"/>
                </a:solidFill>
                <a:latin typeface="Calibri" panose="020F0502020204030204" pitchFamily="34" charset="0"/>
                <a:cs typeface="Calibri" panose="020F0502020204030204" pitchFamily="34" charset="0"/>
              </a:rPr>
              <a:t> century, with such lesser-known figures as William Whewell,  </a:t>
            </a:r>
            <a:r>
              <a:rPr lang="en-US" altLang="en-US" sz="2200" spc="-10" dirty="0">
                <a:solidFill>
                  <a:schemeClr val="bg1"/>
                </a:solidFill>
                <a:latin typeface="Calibri" panose="020F0502020204030204" pitchFamily="34" charset="0"/>
                <a:cs typeface="Calibri" panose="020F0502020204030204" pitchFamily="34" charset="0"/>
              </a:rPr>
              <a:t>W. G. Ward, H. Calderwood. Other intuitionists (</a:t>
            </a:r>
            <a:r>
              <a:rPr lang="en-US" altLang="en-US" sz="2200" spc="-10" dirty="0" err="1">
                <a:solidFill>
                  <a:schemeClr val="bg1"/>
                </a:solidFill>
                <a:latin typeface="Calibri" panose="020F0502020204030204" pitchFamily="34" charset="0"/>
                <a:cs typeface="Calibri" panose="020F0502020204030204" pitchFamily="34" charset="0"/>
              </a:rPr>
              <a:t>Dugald</a:t>
            </a:r>
            <a:r>
              <a:rPr lang="en-US" altLang="en-US" sz="2200" spc="-10" dirty="0">
                <a:solidFill>
                  <a:schemeClr val="bg1"/>
                </a:solidFill>
                <a:latin typeface="Calibri" panose="020F0502020204030204" pitchFamily="34" charset="0"/>
                <a:cs typeface="Calibri" panose="020F0502020204030204" pitchFamily="34" charset="0"/>
              </a:rPr>
              <a:t> Stewart,</a:t>
            </a:r>
            <a:r>
              <a:rPr lang="en-US" altLang="en-US" sz="2200" dirty="0">
                <a:solidFill>
                  <a:schemeClr val="bg1"/>
                </a:solidFill>
                <a:latin typeface="Calibri" panose="020F0502020204030204" pitchFamily="34" charset="0"/>
                <a:cs typeface="Calibri" panose="020F0502020204030204" pitchFamily="34" charset="0"/>
              </a:rPr>
              <a:t> Alexander Smith) seem to ignore ontological questions.</a:t>
            </a:r>
          </a:p>
          <a:p>
            <a:pPr marL="515938" lvl="1" eaLnBrk="1" hangingPunct="1">
              <a:lnSpc>
                <a:spcPct val="90000"/>
              </a:lnSpc>
              <a:buFont typeface="Calibri" panose="020F0502020204030204" pitchFamily="34" charset="0"/>
              <a:buChar char="-"/>
            </a:pPr>
            <a:r>
              <a:rPr lang="en-US" altLang="en-US" sz="2200" dirty="0">
                <a:solidFill>
                  <a:schemeClr val="bg1"/>
                </a:solidFill>
                <a:latin typeface="Calibri" panose="020F0502020204030204" pitchFamily="34" charset="0"/>
                <a:cs typeface="Calibri" panose="020F0502020204030204" pitchFamily="34" charset="0"/>
              </a:rPr>
              <a:t>Understanding Moore’s ethical ontology and where it came from helps us understand how this important shift took place.</a:t>
            </a:r>
          </a:p>
        </p:txBody>
      </p:sp>
    </p:spTree>
    <p:extLst>
      <p:ext uri="{BB962C8B-B14F-4D97-AF65-F5344CB8AC3E}">
        <p14:creationId xmlns:p14="http://schemas.microsoft.com/office/powerpoint/2010/main" val="2764798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198438"/>
            <a:ext cx="8229600" cy="868362"/>
          </a:xfrm>
        </p:spPr>
        <p:txBody>
          <a:bodyPr/>
          <a:lstStyle/>
          <a:p>
            <a:pPr eaLnBrk="1" hangingPunct="1">
              <a:lnSpc>
                <a:spcPct val="83000"/>
              </a:lnSpc>
            </a:pPr>
            <a:r>
              <a:rPr lang="en-US" altLang="en-US" sz="3200" dirty="0">
                <a:solidFill>
                  <a:schemeClr val="bg1"/>
                </a:solidFill>
                <a:latin typeface="Palatino Linotype" panose="02040502050505030304" pitchFamily="18" charset="0"/>
              </a:rPr>
              <a:t>Moore’s background metaphysics</a:t>
            </a:r>
            <a:endParaRPr lang="en-US" altLang="en-US" sz="3200" i="1" dirty="0">
              <a:solidFill>
                <a:schemeClr val="bg1"/>
              </a:solidFill>
              <a:latin typeface="Palatino Linotype" panose="02040502050505030304" pitchFamily="18" charset="0"/>
            </a:endParaRPr>
          </a:p>
        </p:txBody>
      </p:sp>
      <p:pic>
        <p:nvPicPr>
          <p:cNvPr id="3" name="Picture 2">
            <a:extLst>
              <a:ext uri="{FF2B5EF4-FFF2-40B4-BE49-F238E27FC236}">
                <a16:creationId xmlns:a16="http://schemas.microsoft.com/office/drawing/2014/main" id="{BA848F98-2867-1556-B407-1367AE6DC4D7}"/>
              </a:ext>
            </a:extLst>
          </p:cNvPr>
          <p:cNvPicPr>
            <a:picLocks noChangeAspect="1"/>
          </p:cNvPicPr>
          <p:nvPr/>
        </p:nvPicPr>
        <p:blipFill>
          <a:blip r:embed="rId2"/>
          <a:stretch>
            <a:fillRect/>
          </a:stretch>
        </p:blipFill>
        <p:spPr>
          <a:xfrm>
            <a:off x="1238250" y="1381125"/>
            <a:ext cx="6667500" cy="4095750"/>
          </a:xfrm>
          <a:prstGeom prst="rect">
            <a:avLst/>
          </a:prstGeom>
        </p:spPr>
      </p:pic>
    </p:spTree>
    <p:extLst>
      <p:ext uri="{BB962C8B-B14F-4D97-AF65-F5344CB8AC3E}">
        <p14:creationId xmlns:p14="http://schemas.microsoft.com/office/powerpoint/2010/main" val="2591839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198438"/>
            <a:ext cx="8229600" cy="868362"/>
          </a:xfrm>
        </p:spPr>
        <p:txBody>
          <a:bodyPr/>
          <a:lstStyle/>
          <a:p>
            <a:pPr eaLnBrk="1" hangingPunct="1">
              <a:lnSpc>
                <a:spcPct val="83000"/>
              </a:lnSpc>
            </a:pPr>
            <a:r>
              <a:rPr lang="en-US" altLang="en-US" sz="3200" dirty="0">
                <a:solidFill>
                  <a:schemeClr val="bg1"/>
                </a:solidFill>
                <a:latin typeface="Palatino Linotype" panose="02040502050505030304" pitchFamily="18" charset="0"/>
              </a:rPr>
              <a:t>Moore’s background metaphysics</a:t>
            </a:r>
            <a:endParaRPr lang="en-US" altLang="en-US" sz="3200" i="1" dirty="0">
              <a:solidFill>
                <a:schemeClr val="bg1"/>
              </a:solidFill>
              <a:latin typeface="Palatino Linotype" panose="02040502050505030304" pitchFamily="18" charset="0"/>
            </a:endParaRPr>
          </a:p>
        </p:txBody>
      </p:sp>
      <p:pic>
        <p:nvPicPr>
          <p:cNvPr id="10" name="Picture 9">
            <a:extLst>
              <a:ext uri="{FF2B5EF4-FFF2-40B4-BE49-F238E27FC236}">
                <a16:creationId xmlns:a16="http://schemas.microsoft.com/office/drawing/2014/main" id="{2B9432AA-14F4-A196-1371-0655EBA173C9}"/>
              </a:ext>
            </a:extLst>
          </p:cNvPr>
          <p:cNvPicPr>
            <a:picLocks noChangeAspect="1"/>
          </p:cNvPicPr>
          <p:nvPr/>
        </p:nvPicPr>
        <p:blipFill>
          <a:blip r:embed="rId2"/>
          <a:stretch>
            <a:fillRect/>
          </a:stretch>
        </p:blipFill>
        <p:spPr>
          <a:xfrm>
            <a:off x="1238250" y="1381125"/>
            <a:ext cx="6667500" cy="4095750"/>
          </a:xfrm>
          <a:prstGeom prst="rect">
            <a:avLst/>
          </a:prstGeom>
        </p:spPr>
      </p:pic>
    </p:spTree>
    <p:extLst>
      <p:ext uri="{BB962C8B-B14F-4D97-AF65-F5344CB8AC3E}">
        <p14:creationId xmlns:p14="http://schemas.microsoft.com/office/powerpoint/2010/main" val="2315038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198438"/>
            <a:ext cx="8229600" cy="868362"/>
          </a:xfrm>
        </p:spPr>
        <p:txBody>
          <a:bodyPr/>
          <a:lstStyle/>
          <a:p>
            <a:pPr eaLnBrk="1" hangingPunct="1">
              <a:lnSpc>
                <a:spcPct val="83000"/>
              </a:lnSpc>
            </a:pPr>
            <a:r>
              <a:rPr lang="en-US" altLang="en-US" sz="3200" dirty="0">
                <a:solidFill>
                  <a:schemeClr val="bg1"/>
                </a:solidFill>
                <a:latin typeface="Palatino Linotype" panose="02040502050505030304" pitchFamily="18" charset="0"/>
              </a:rPr>
              <a:t>Moore’s background metaphysics</a:t>
            </a:r>
            <a:endParaRPr lang="en-US" altLang="en-US" sz="3200" i="1" dirty="0">
              <a:solidFill>
                <a:schemeClr val="bg1"/>
              </a:solidFill>
              <a:latin typeface="Palatino Linotype" panose="02040502050505030304" pitchFamily="18" charset="0"/>
            </a:endParaRPr>
          </a:p>
        </p:txBody>
      </p:sp>
      <p:pic>
        <p:nvPicPr>
          <p:cNvPr id="3" name="Picture 2">
            <a:extLst>
              <a:ext uri="{FF2B5EF4-FFF2-40B4-BE49-F238E27FC236}">
                <a16:creationId xmlns:a16="http://schemas.microsoft.com/office/drawing/2014/main" id="{302D87E1-5893-B417-984C-6F69A4FEBE07}"/>
              </a:ext>
            </a:extLst>
          </p:cNvPr>
          <p:cNvPicPr>
            <a:picLocks noChangeAspect="1"/>
          </p:cNvPicPr>
          <p:nvPr/>
        </p:nvPicPr>
        <p:blipFill>
          <a:blip r:embed="rId2"/>
          <a:stretch>
            <a:fillRect/>
          </a:stretch>
        </p:blipFill>
        <p:spPr>
          <a:xfrm>
            <a:off x="1238250" y="1381125"/>
            <a:ext cx="6667500" cy="4095750"/>
          </a:xfrm>
          <a:prstGeom prst="rect">
            <a:avLst/>
          </a:prstGeom>
        </p:spPr>
      </p:pic>
    </p:spTree>
    <p:extLst>
      <p:ext uri="{BB962C8B-B14F-4D97-AF65-F5344CB8AC3E}">
        <p14:creationId xmlns:p14="http://schemas.microsoft.com/office/powerpoint/2010/main" val="1135964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198438"/>
            <a:ext cx="8229600" cy="868362"/>
          </a:xfrm>
        </p:spPr>
        <p:txBody>
          <a:bodyPr/>
          <a:lstStyle/>
          <a:p>
            <a:pPr eaLnBrk="1" hangingPunct="1">
              <a:lnSpc>
                <a:spcPct val="83000"/>
              </a:lnSpc>
            </a:pPr>
            <a:r>
              <a:rPr lang="en-US" altLang="en-US" sz="3200" dirty="0">
                <a:solidFill>
                  <a:schemeClr val="bg1"/>
                </a:solidFill>
                <a:latin typeface="Palatino Linotype" panose="02040502050505030304" pitchFamily="18" charset="0"/>
              </a:rPr>
              <a:t>Moore’s background metaphysics</a:t>
            </a:r>
            <a:endParaRPr lang="en-US" altLang="en-US" sz="3200" i="1" dirty="0">
              <a:solidFill>
                <a:schemeClr val="bg1"/>
              </a:solidFill>
              <a:latin typeface="Palatino Linotype" panose="02040502050505030304" pitchFamily="18" charset="0"/>
            </a:endParaRPr>
          </a:p>
        </p:txBody>
      </p:sp>
      <p:pic>
        <p:nvPicPr>
          <p:cNvPr id="7" name="Picture 6">
            <a:extLst>
              <a:ext uri="{FF2B5EF4-FFF2-40B4-BE49-F238E27FC236}">
                <a16:creationId xmlns:a16="http://schemas.microsoft.com/office/drawing/2014/main" id="{E5ED0B99-887C-8D4F-E96D-B647A85E2683}"/>
              </a:ext>
            </a:extLst>
          </p:cNvPr>
          <p:cNvPicPr>
            <a:picLocks noChangeAspect="1"/>
          </p:cNvPicPr>
          <p:nvPr/>
        </p:nvPicPr>
        <p:blipFill>
          <a:blip r:embed="rId2"/>
          <a:stretch>
            <a:fillRect/>
          </a:stretch>
        </p:blipFill>
        <p:spPr>
          <a:xfrm>
            <a:off x="1238250" y="1381125"/>
            <a:ext cx="6667500" cy="4095750"/>
          </a:xfrm>
          <a:prstGeom prst="rect">
            <a:avLst/>
          </a:prstGeom>
        </p:spPr>
      </p:pic>
    </p:spTree>
    <p:extLst>
      <p:ext uri="{BB962C8B-B14F-4D97-AF65-F5344CB8AC3E}">
        <p14:creationId xmlns:p14="http://schemas.microsoft.com/office/powerpoint/2010/main" val="3243297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198438"/>
            <a:ext cx="8229600" cy="868362"/>
          </a:xfrm>
        </p:spPr>
        <p:txBody>
          <a:bodyPr/>
          <a:lstStyle/>
          <a:p>
            <a:pPr eaLnBrk="1" hangingPunct="1">
              <a:lnSpc>
                <a:spcPct val="83000"/>
              </a:lnSpc>
            </a:pPr>
            <a:r>
              <a:rPr lang="en-US" altLang="en-US" sz="3200" dirty="0">
                <a:solidFill>
                  <a:schemeClr val="bg1"/>
                </a:solidFill>
                <a:latin typeface="Palatino Linotype" panose="02040502050505030304" pitchFamily="18" charset="0"/>
              </a:rPr>
              <a:t>Moore’s background metaphysics</a:t>
            </a:r>
            <a:endParaRPr lang="en-US" altLang="en-US" sz="3200" i="1" dirty="0">
              <a:solidFill>
                <a:schemeClr val="bg1"/>
              </a:solidFill>
              <a:latin typeface="Palatino Linotype" panose="02040502050505030304" pitchFamily="18" charset="0"/>
            </a:endParaRPr>
          </a:p>
        </p:txBody>
      </p:sp>
      <p:pic>
        <p:nvPicPr>
          <p:cNvPr id="4" name="Picture 3">
            <a:extLst>
              <a:ext uri="{FF2B5EF4-FFF2-40B4-BE49-F238E27FC236}">
                <a16:creationId xmlns:a16="http://schemas.microsoft.com/office/drawing/2014/main" id="{3F998437-184D-1B43-90D3-4EF5FCC28C1D}"/>
              </a:ext>
            </a:extLst>
          </p:cNvPr>
          <p:cNvPicPr>
            <a:picLocks noChangeAspect="1"/>
          </p:cNvPicPr>
          <p:nvPr/>
        </p:nvPicPr>
        <p:blipFill>
          <a:blip r:embed="rId2"/>
          <a:stretch>
            <a:fillRect/>
          </a:stretch>
        </p:blipFill>
        <p:spPr>
          <a:xfrm>
            <a:off x="1238250" y="1381125"/>
            <a:ext cx="6667500" cy="4095750"/>
          </a:xfrm>
          <a:prstGeom prst="rect">
            <a:avLst/>
          </a:prstGeom>
        </p:spPr>
      </p:pic>
    </p:spTree>
    <p:extLst>
      <p:ext uri="{BB962C8B-B14F-4D97-AF65-F5344CB8AC3E}">
        <p14:creationId xmlns:p14="http://schemas.microsoft.com/office/powerpoint/2010/main" val="31639152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198438"/>
            <a:ext cx="8229600" cy="868362"/>
          </a:xfrm>
        </p:spPr>
        <p:txBody>
          <a:bodyPr/>
          <a:lstStyle/>
          <a:p>
            <a:pPr eaLnBrk="1" hangingPunct="1">
              <a:lnSpc>
                <a:spcPct val="83000"/>
              </a:lnSpc>
            </a:pPr>
            <a:r>
              <a:rPr lang="en-US" altLang="en-US" sz="3200" dirty="0">
                <a:solidFill>
                  <a:schemeClr val="bg1"/>
                </a:solidFill>
                <a:latin typeface="Palatino Linotype" panose="02040502050505030304" pitchFamily="18" charset="0"/>
              </a:rPr>
              <a:t>Moore’s background metaphysics</a:t>
            </a:r>
            <a:endParaRPr lang="en-US" altLang="en-US" sz="3200" i="1" dirty="0">
              <a:solidFill>
                <a:schemeClr val="bg1"/>
              </a:solidFill>
              <a:latin typeface="Palatino Linotype" panose="02040502050505030304" pitchFamily="18" charset="0"/>
            </a:endParaRPr>
          </a:p>
        </p:txBody>
      </p:sp>
      <p:pic>
        <p:nvPicPr>
          <p:cNvPr id="7" name="Picture 6">
            <a:extLst>
              <a:ext uri="{FF2B5EF4-FFF2-40B4-BE49-F238E27FC236}">
                <a16:creationId xmlns:a16="http://schemas.microsoft.com/office/drawing/2014/main" id="{CBD52C8F-24F1-CA07-C09B-72FBDE13A2D5}"/>
              </a:ext>
            </a:extLst>
          </p:cNvPr>
          <p:cNvPicPr>
            <a:picLocks noChangeAspect="1"/>
          </p:cNvPicPr>
          <p:nvPr/>
        </p:nvPicPr>
        <p:blipFill>
          <a:blip r:embed="rId2"/>
          <a:stretch>
            <a:fillRect/>
          </a:stretch>
        </p:blipFill>
        <p:spPr>
          <a:xfrm>
            <a:off x="1238250" y="1381125"/>
            <a:ext cx="6667500" cy="4095750"/>
          </a:xfrm>
          <a:prstGeom prst="rect">
            <a:avLst/>
          </a:prstGeom>
        </p:spPr>
      </p:pic>
    </p:spTree>
    <p:extLst>
      <p:ext uri="{BB962C8B-B14F-4D97-AF65-F5344CB8AC3E}">
        <p14:creationId xmlns:p14="http://schemas.microsoft.com/office/powerpoint/2010/main" val="3152681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198438"/>
            <a:ext cx="8229600" cy="868362"/>
          </a:xfrm>
        </p:spPr>
        <p:txBody>
          <a:bodyPr/>
          <a:lstStyle/>
          <a:p>
            <a:pPr eaLnBrk="1" hangingPunct="1">
              <a:lnSpc>
                <a:spcPct val="83000"/>
              </a:lnSpc>
            </a:pPr>
            <a:r>
              <a:rPr lang="en-US" altLang="en-US" sz="3200" dirty="0">
                <a:solidFill>
                  <a:schemeClr val="bg1"/>
                </a:solidFill>
                <a:latin typeface="Palatino Linotype" panose="02040502050505030304" pitchFamily="18" charset="0"/>
              </a:rPr>
              <a:t>Moore’s background metaphysics</a:t>
            </a:r>
            <a:endParaRPr lang="en-US" altLang="en-US" sz="3200" i="1" dirty="0">
              <a:solidFill>
                <a:schemeClr val="bg1"/>
              </a:solidFill>
              <a:latin typeface="Palatino Linotype" panose="02040502050505030304" pitchFamily="18" charset="0"/>
            </a:endParaRPr>
          </a:p>
        </p:txBody>
      </p:sp>
      <p:pic>
        <p:nvPicPr>
          <p:cNvPr id="5" name="Picture 4">
            <a:extLst>
              <a:ext uri="{FF2B5EF4-FFF2-40B4-BE49-F238E27FC236}">
                <a16:creationId xmlns:a16="http://schemas.microsoft.com/office/drawing/2014/main" id="{74297797-32D2-E5D7-BE2D-E9C18DDE072E}"/>
              </a:ext>
            </a:extLst>
          </p:cNvPr>
          <p:cNvPicPr>
            <a:picLocks noChangeAspect="1"/>
          </p:cNvPicPr>
          <p:nvPr/>
        </p:nvPicPr>
        <p:blipFill>
          <a:blip r:embed="rId2"/>
          <a:stretch>
            <a:fillRect/>
          </a:stretch>
        </p:blipFill>
        <p:spPr>
          <a:xfrm>
            <a:off x="1238250" y="1381125"/>
            <a:ext cx="6667500" cy="4095750"/>
          </a:xfrm>
          <a:prstGeom prst="rect">
            <a:avLst/>
          </a:prstGeom>
        </p:spPr>
      </p:pic>
    </p:spTree>
    <p:extLst>
      <p:ext uri="{BB962C8B-B14F-4D97-AF65-F5344CB8AC3E}">
        <p14:creationId xmlns:p14="http://schemas.microsoft.com/office/powerpoint/2010/main" val="26823370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198438"/>
            <a:ext cx="8229600" cy="868362"/>
          </a:xfrm>
        </p:spPr>
        <p:txBody>
          <a:bodyPr/>
          <a:lstStyle/>
          <a:p>
            <a:pPr eaLnBrk="1" hangingPunct="1">
              <a:lnSpc>
                <a:spcPct val="83000"/>
              </a:lnSpc>
            </a:pPr>
            <a:r>
              <a:rPr lang="en-US" altLang="en-US" sz="3200" dirty="0">
                <a:solidFill>
                  <a:schemeClr val="bg1"/>
                </a:solidFill>
                <a:latin typeface="Palatino Linotype" panose="02040502050505030304" pitchFamily="18" charset="0"/>
              </a:rPr>
              <a:t>Moore’s background metaphysics</a:t>
            </a:r>
            <a:endParaRPr lang="en-US" altLang="en-US" sz="3200" i="1" dirty="0">
              <a:solidFill>
                <a:schemeClr val="bg1"/>
              </a:solidFill>
              <a:latin typeface="Palatino Linotype" panose="02040502050505030304" pitchFamily="18" charset="0"/>
            </a:endParaRPr>
          </a:p>
        </p:txBody>
      </p:sp>
      <p:pic>
        <p:nvPicPr>
          <p:cNvPr id="3" name="Picture 2">
            <a:extLst>
              <a:ext uri="{FF2B5EF4-FFF2-40B4-BE49-F238E27FC236}">
                <a16:creationId xmlns:a16="http://schemas.microsoft.com/office/drawing/2014/main" id="{D0687DF5-7D93-A5BA-9621-85572BFA7B4D}"/>
              </a:ext>
            </a:extLst>
          </p:cNvPr>
          <p:cNvPicPr>
            <a:picLocks noChangeAspect="1"/>
          </p:cNvPicPr>
          <p:nvPr/>
        </p:nvPicPr>
        <p:blipFill>
          <a:blip r:embed="rId3"/>
          <a:stretch>
            <a:fillRect/>
          </a:stretch>
        </p:blipFill>
        <p:spPr>
          <a:xfrm>
            <a:off x="1238250" y="1381125"/>
            <a:ext cx="6667500" cy="4095750"/>
          </a:xfrm>
          <a:prstGeom prst="rect">
            <a:avLst/>
          </a:prstGeom>
        </p:spPr>
      </p:pic>
    </p:spTree>
    <p:extLst>
      <p:ext uri="{BB962C8B-B14F-4D97-AF65-F5344CB8AC3E}">
        <p14:creationId xmlns:p14="http://schemas.microsoft.com/office/powerpoint/2010/main" val="421155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152400"/>
            <a:ext cx="8229600" cy="868362"/>
          </a:xfrm>
        </p:spPr>
        <p:txBody>
          <a:bodyPr/>
          <a:lstStyle/>
          <a:p>
            <a:pPr eaLnBrk="1" hangingPunct="1">
              <a:lnSpc>
                <a:spcPct val="83000"/>
              </a:lnSpc>
            </a:pPr>
            <a:r>
              <a:rPr lang="en-US" altLang="en-US" sz="3200" dirty="0">
                <a:solidFill>
                  <a:schemeClr val="bg1"/>
                </a:solidFill>
                <a:latin typeface="Palatino Linotype" panose="02040502050505030304" pitchFamily="18" charset="0"/>
              </a:rPr>
              <a:t>Who is Pierre Bayle?</a:t>
            </a:r>
            <a:endParaRPr lang="en-US" altLang="en-US" sz="32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304800" y="914400"/>
            <a:ext cx="8534400" cy="5562600"/>
          </a:xfrm>
        </p:spPr>
        <p:txBody>
          <a:bodyPr/>
          <a:lstStyle/>
          <a:p>
            <a:pPr eaLnBrk="1" hangingPunct="1">
              <a:lnSpc>
                <a:spcPct val="90000"/>
              </a:lnSpc>
              <a:buFont typeface="Calibri" panose="020F0502020204030204" pitchFamily="34" charset="0"/>
              <a:buChar char="-"/>
            </a:pPr>
            <a:endParaRPr lang="en-US" altLang="en-US" sz="2200" dirty="0">
              <a:solidFill>
                <a:schemeClr val="bg1"/>
              </a:solidFill>
              <a:latin typeface="Calibri" panose="020F0502020204030204" pitchFamily="34" charset="0"/>
              <a:cs typeface="Calibri" panose="020F0502020204030204" pitchFamily="34" charset="0"/>
            </a:endParaRPr>
          </a:p>
          <a:p>
            <a:pPr eaLnBrk="1" hangingPunct="1">
              <a:lnSpc>
                <a:spcPct val="90000"/>
              </a:lnSpc>
              <a:buFont typeface="Calibri" panose="020F0502020204030204" pitchFamily="34" charset="0"/>
              <a:buChar char="-"/>
            </a:pPr>
            <a:endParaRPr lang="en-US" altLang="en-US" sz="2200" dirty="0">
              <a:solidFill>
                <a:schemeClr val="bg1"/>
              </a:solidFill>
              <a:latin typeface="Calibri" panose="020F0502020204030204" pitchFamily="34" charset="0"/>
              <a:cs typeface="Calibri" panose="020F0502020204030204" pitchFamily="34" charset="0"/>
            </a:endParaRPr>
          </a:p>
          <a:p>
            <a:pPr eaLnBrk="1" hangingPunct="1">
              <a:lnSpc>
                <a:spcPct val="90000"/>
              </a:lnSpc>
              <a:buFont typeface="Calibri" panose="020F0502020204030204" pitchFamily="34" charset="0"/>
              <a:buChar char="-"/>
            </a:pPr>
            <a:endParaRPr lang="en-US" altLang="en-US" sz="2200" dirty="0">
              <a:solidFill>
                <a:schemeClr val="bg1"/>
              </a:solidFill>
              <a:latin typeface="Calibri" panose="020F0502020204030204" pitchFamily="34" charset="0"/>
              <a:cs typeface="Calibri" panose="020F0502020204030204" pitchFamily="34" charset="0"/>
            </a:endParaRPr>
          </a:p>
          <a:p>
            <a:pPr eaLnBrk="1" hangingPunct="1">
              <a:lnSpc>
                <a:spcPct val="90000"/>
              </a:lnSpc>
              <a:buFont typeface="Calibri" panose="020F0502020204030204" pitchFamily="34" charset="0"/>
              <a:buChar char="-"/>
            </a:pPr>
            <a:endParaRPr lang="en-US" altLang="en-US" sz="2200" dirty="0">
              <a:solidFill>
                <a:schemeClr val="bg1"/>
              </a:solidFill>
              <a:latin typeface="Calibri" panose="020F0502020204030204" pitchFamily="34" charset="0"/>
              <a:cs typeface="Calibri" panose="020F0502020204030204" pitchFamily="34" charset="0"/>
            </a:endParaRPr>
          </a:p>
          <a:p>
            <a:pPr eaLnBrk="1" hangingPunct="1">
              <a:lnSpc>
                <a:spcPct val="90000"/>
              </a:lnSpc>
              <a:buFont typeface="Calibri" panose="020F0502020204030204" pitchFamily="34" charset="0"/>
              <a:buChar char="-"/>
            </a:pPr>
            <a:endParaRPr lang="en-US" altLang="en-US" sz="2200" dirty="0">
              <a:solidFill>
                <a:schemeClr val="bg1"/>
              </a:solidFill>
              <a:latin typeface="Calibri" panose="020F0502020204030204" pitchFamily="34" charset="0"/>
              <a:cs typeface="Calibri" panose="020F0502020204030204" pitchFamily="34" charset="0"/>
            </a:endParaRPr>
          </a:p>
          <a:p>
            <a:pPr eaLnBrk="1" hangingPunct="1">
              <a:lnSpc>
                <a:spcPct val="90000"/>
              </a:lnSpc>
              <a:buFont typeface="Calibri" panose="020F0502020204030204" pitchFamily="34" charset="0"/>
              <a:buChar char="-"/>
            </a:pPr>
            <a:endParaRPr lang="en-US" altLang="en-US" sz="2200" dirty="0">
              <a:solidFill>
                <a:schemeClr val="bg1"/>
              </a:solidFill>
              <a:latin typeface="Calibri" panose="020F0502020204030204" pitchFamily="34" charset="0"/>
              <a:cs typeface="Calibri" panose="020F0502020204030204" pitchFamily="34" charset="0"/>
            </a:endParaRPr>
          </a:p>
          <a:p>
            <a:pPr eaLnBrk="1" hangingPunct="1">
              <a:lnSpc>
                <a:spcPct val="90000"/>
              </a:lnSpc>
              <a:buFont typeface="Calibri" panose="020F0502020204030204" pitchFamily="34" charset="0"/>
              <a:buChar char="-"/>
            </a:pPr>
            <a:endParaRPr lang="en-US" altLang="en-US" sz="2200" dirty="0">
              <a:solidFill>
                <a:schemeClr val="bg1"/>
              </a:solidFill>
              <a:latin typeface="Calibri" panose="020F0502020204030204" pitchFamily="34" charset="0"/>
              <a:cs typeface="Calibri" panose="020F0502020204030204" pitchFamily="34" charset="0"/>
            </a:endParaRPr>
          </a:p>
          <a:p>
            <a:pPr eaLnBrk="1" hangingPunct="1">
              <a:lnSpc>
                <a:spcPct val="90000"/>
              </a:lnSpc>
              <a:buFont typeface="Calibri" panose="020F0502020204030204" pitchFamily="34" charset="0"/>
              <a:buChar char="-"/>
            </a:pPr>
            <a:endParaRPr lang="en-US" altLang="en-US" sz="2200" dirty="0">
              <a:solidFill>
                <a:schemeClr val="bg1"/>
              </a:solidFill>
              <a:latin typeface="Calibri" panose="020F0502020204030204" pitchFamily="34" charset="0"/>
              <a:cs typeface="Calibri" panose="020F0502020204030204" pitchFamily="34" charset="0"/>
            </a:endParaRPr>
          </a:p>
          <a:p>
            <a:pPr eaLnBrk="1" hangingPunct="1">
              <a:lnSpc>
                <a:spcPct val="90000"/>
              </a:lnSpc>
              <a:buFont typeface="Calibri" panose="020F0502020204030204" pitchFamily="34" charset="0"/>
              <a:buChar char="-"/>
            </a:pPr>
            <a:endParaRPr lang="en-US" altLang="en-US" sz="2200" dirty="0">
              <a:solidFill>
                <a:schemeClr val="bg1"/>
              </a:solidFill>
              <a:latin typeface="Calibri" panose="020F0502020204030204" pitchFamily="34" charset="0"/>
              <a:cs typeface="Calibri" panose="020F0502020204030204" pitchFamily="34" charset="0"/>
            </a:endParaRPr>
          </a:p>
          <a:p>
            <a:pPr eaLnBrk="1" hangingPunct="1">
              <a:lnSpc>
                <a:spcPct val="90000"/>
              </a:lnSpc>
              <a:buFont typeface="Calibri" panose="020F0502020204030204" pitchFamily="34" charset="0"/>
              <a:buChar char="-"/>
            </a:pPr>
            <a:endParaRPr lang="en-US" altLang="en-US" sz="2200" dirty="0">
              <a:solidFill>
                <a:schemeClr val="bg1"/>
              </a:solidFill>
              <a:latin typeface="Calibri" panose="020F0502020204030204" pitchFamily="34" charset="0"/>
              <a:cs typeface="Calibri" panose="020F0502020204030204" pitchFamily="34" charset="0"/>
            </a:endParaRPr>
          </a:p>
          <a:p>
            <a:pPr eaLnBrk="1" hangingPunct="1">
              <a:lnSpc>
                <a:spcPct val="90000"/>
              </a:lnSpc>
              <a:buFont typeface="Calibri" panose="020F0502020204030204" pitchFamily="34" charset="0"/>
              <a:buChar char="-"/>
            </a:pPr>
            <a:r>
              <a:rPr lang="en-US" altLang="en-US" sz="2200" dirty="0">
                <a:solidFill>
                  <a:schemeClr val="bg1"/>
                </a:solidFill>
                <a:latin typeface="Calibri" panose="020F0502020204030204" pitchFamily="34" charset="0"/>
                <a:cs typeface="Calibri" panose="020F0502020204030204" pitchFamily="34" charset="0"/>
              </a:rPr>
              <a:t>1647–1706, Huguenot exile in the Dutch Refuge: “Le Philosophe de Rotterdam” who provided “the arsenal of the Enlightenment”</a:t>
            </a:r>
          </a:p>
          <a:p>
            <a:pPr eaLnBrk="1" hangingPunct="1">
              <a:lnSpc>
                <a:spcPct val="90000"/>
              </a:lnSpc>
              <a:buFont typeface="Calibri" panose="020F0502020204030204" pitchFamily="34" charset="0"/>
              <a:buChar char="-"/>
            </a:pPr>
            <a:r>
              <a:rPr lang="en-US" altLang="en-US" sz="2200" dirty="0">
                <a:solidFill>
                  <a:schemeClr val="bg1"/>
                </a:solidFill>
                <a:latin typeface="Calibri" panose="020F0502020204030204" pitchFamily="34" charset="0"/>
                <a:cs typeface="Calibri" panose="020F0502020204030204" pitchFamily="34" charset="0"/>
              </a:rPr>
              <a:t>Wrote the </a:t>
            </a:r>
            <a:r>
              <a:rPr lang="en-US" altLang="en-US" sz="2200" i="1" dirty="0" err="1">
                <a:solidFill>
                  <a:schemeClr val="bg1"/>
                </a:solidFill>
                <a:latin typeface="Calibri" panose="020F0502020204030204" pitchFamily="34" charset="0"/>
                <a:cs typeface="Calibri" panose="020F0502020204030204" pitchFamily="34" charset="0"/>
              </a:rPr>
              <a:t>Dictionnaire</a:t>
            </a:r>
            <a:r>
              <a:rPr lang="en-US" altLang="en-US" sz="2200" i="1" dirty="0">
                <a:solidFill>
                  <a:schemeClr val="bg1"/>
                </a:solidFill>
                <a:latin typeface="Calibri" panose="020F0502020204030204" pitchFamily="34" charset="0"/>
                <a:cs typeface="Calibri" panose="020F0502020204030204" pitchFamily="34" charset="0"/>
              </a:rPr>
              <a:t> </a:t>
            </a:r>
            <a:r>
              <a:rPr lang="en-US" altLang="en-US" sz="2200" i="1" dirty="0" err="1">
                <a:solidFill>
                  <a:schemeClr val="bg1"/>
                </a:solidFill>
                <a:latin typeface="Calibri" panose="020F0502020204030204" pitchFamily="34" charset="0"/>
                <a:cs typeface="Calibri" panose="020F0502020204030204" pitchFamily="34" charset="0"/>
              </a:rPr>
              <a:t>Historique</a:t>
            </a:r>
            <a:r>
              <a:rPr lang="en-US" altLang="en-US" sz="2200" i="1" dirty="0">
                <a:solidFill>
                  <a:schemeClr val="bg1"/>
                </a:solidFill>
                <a:latin typeface="Calibri" panose="020F0502020204030204" pitchFamily="34" charset="0"/>
                <a:cs typeface="Calibri" panose="020F0502020204030204" pitchFamily="34" charset="0"/>
              </a:rPr>
              <a:t> et Critique</a:t>
            </a:r>
            <a:r>
              <a:rPr lang="en-US" altLang="en-US" sz="2200" dirty="0">
                <a:solidFill>
                  <a:schemeClr val="bg1"/>
                </a:solidFill>
                <a:latin typeface="Calibri" panose="020F0502020204030204" pitchFamily="34" charset="0"/>
                <a:cs typeface="Calibri" panose="020F0502020204030204" pitchFamily="34" charset="0"/>
              </a:rPr>
              <a:t> (1696, 1702).</a:t>
            </a:r>
          </a:p>
          <a:p>
            <a:pPr eaLnBrk="1" hangingPunct="1">
              <a:lnSpc>
                <a:spcPct val="90000"/>
              </a:lnSpc>
              <a:buFont typeface="Calibri" panose="020F0502020204030204" pitchFamily="34" charset="0"/>
              <a:buChar char="-"/>
            </a:pPr>
            <a:endParaRPr lang="en-US" altLang="en-US" sz="2200" dirty="0">
              <a:solidFill>
                <a:schemeClr val="bg1"/>
              </a:solidFill>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86B54017-0CDE-4598-9436-A32616F9606C}"/>
              </a:ext>
            </a:extLst>
          </p:cNvPr>
          <p:cNvPicPr>
            <a:picLocks noChangeAspect="1"/>
          </p:cNvPicPr>
          <p:nvPr/>
        </p:nvPicPr>
        <p:blipFill>
          <a:blip r:embed="rId2"/>
          <a:stretch>
            <a:fillRect/>
          </a:stretch>
        </p:blipFill>
        <p:spPr>
          <a:xfrm>
            <a:off x="3177419" y="1096992"/>
            <a:ext cx="2789162" cy="3322608"/>
          </a:xfrm>
          <a:prstGeom prst="rect">
            <a:avLst/>
          </a:prstGeom>
        </p:spPr>
      </p:pic>
    </p:spTree>
    <p:extLst>
      <p:ext uri="{BB962C8B-B14F-4D97-AF65-F5344CB8AC3E}">
        <p14:creationId xmlns:p14="http://schemas.microsoft.com/office/powerpoint/2010/main" val="2915665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1">
                                            <p:txEl>
                                              <p:pRg st="10" end="1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198438"/>
            <a:ext cx="8229600" cy="868362"/>
          </a:xfrm>
        </p:spPr>
        <p:txBody>
          <a:bodyPr/>
          <a:lstStyle/>
          <a:p>
            <a:pPr eaLnBrk="1" hangingPunct="1">
              <a:lnSpc>
                <a:spcPct val="83000"/>
              </a:lnSpc>
            </a:pPr>
            <a:r>
              <a:rPr lang="en-US" altLang="en-US" sz="3200" dirty="0">
                <a:solidFill>
                  <a:schemeClr val="bg1"/>
                </a:solidFill>
                <a:latin typeface="Palatino Linotype" panose="02040502050505030304" pitchFamily="18" charset="0"/>
              </a:rPr>
              <a:t>Moore’s background metaphysics</a:t>
            </a:r>
            <a:endParaRPr lang="en-US" altLang="en-US" sz="3200" i="1" dirty="0">
              <a:solidFill>
                <a:schemeClr val="bg1"/>
              </a:solidFill>
              <a:latin typeface="Palatino Linotype" panose="02040502050505030304" pitchFamily="18" charset="0"/>
            </a:endParaRPr>
          </a:p>
        </p:txBody>
      </p:sp>
      <p:pic>
        <p:nvPicPr>
          <p:cNvPr id="3" name="Picture 2">
            <a:extLst>
              <a:ext uri="{FF2B5EF4-FFF2-40B4-BE49-F238E27FC236}">
                <a16:creationId xmlns:a16="http://schemas.microsoft.com/office/drawing/2014/main" id="{D0687DF5-7D93-A5BA-9621-85572BFA7B4D}"/>
              </a:ext>
            </a:extLst>
          </p:cNvPr>
          <p:cNvPicPr>
            <a:picLocks noChangeAspect="1"/>
          </p:cNvPicPr>
          <p:nvPr/>
        </p:nvPicPr>
        <p:blipFill>
          <a:blip r:embed="rId3"/>
          <a:stretch>
            <a:fillRect/>
          </a:stretch>
        </p:blipFill>
        <p:spPr>
          <a:xfrm>
            <a:off x="1238250" y="1381125"/>
            <a:ext cx="6667500" cy="4095750"/>
          </a:xfrm>
          <a:prstGeom prst="rect">
            <a:avLst/>
          </a:prstGeom>
        </p:spPr>
      </p:pic>
      <p:sp>
        <p:nvSpPr>
          <p:cNvPr id="4" name="Rectangle 3">
            <a:extLst>
              <a:ext uri="{FF2B5EF4-FFF2-40B4-BE49-F238E27FC236}">
                <a16:creationId xmlns:a16="http://schemas.microsoft.com/office/drawing/2014/main" id="{9B7039B9-8750-ABF9-F500-DED9DECD35B7}"/>
              </a:ext>
            </a:extLst>
          </p:cNvPr>
          <p:cNvSpPr txBox="1">
            <a:spLocks noChangeArrowheads="1"/>
          </p:cNvSpPr>
          <p:nvPr/>
        </p:nvSpPr>
        <p:spPr bwMode="auto">
          <a:xfrm>
            <a:off x="457200" y="5618164"/>
            <a:ext cx="8382000" cy="782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lnSpc>
                <a:spcPct val="90000"/>
              </a:lnSpc>
              <a:spcAft>
                <a:spcPts val="400"/>
              </a:spcAft>
              <a:buFontTx/>
              <a:buNone/>
            </a:pPr>
            <a:r>
              <a:rPr lang="en-US" altLang="en-US" sz="2300" dirty="0">
                <a:solidFill>
                  <a:schemeClr val="bg1"/>
                </a:solidFill>
                <a:latin typeface="Calibri" panose="020F0502020204030204" pitchFamily="34" charset="0"/>
                <a:cs typeface="Calibri" panose="020F0502020204030204" pitchFamily="34" charset="0"/>
              </a:rPr>
              <a:t>1.  Semantic-ontological fusion</a:t>
            </a:r>
            <a:endParaRPr lang="en-US" altLang="en-US" sz="2300" strike="sngStrike"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1110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198438"/>
            <a:ext cx="8229600" cy="868362"/>
          </a:xfrm>
        </p:spPr>
        <p:txBody>
          <a:bodyPr/>
          <a:lstStyle/>
          <a:p>
            <a:pPr eaLnBrk="1" hangingPunct="1">
              <a:lnSpc>
                <a:spcPct val="83000"/>
              </a:lnSpc>
            </a:pPr>
            <a:r>
              <a:rPr lang="en-US" altLang="en-US" sz="3200" dirty="0">
                <a:solidFill>
                  <a:schemeClr val="bg1"/>
                </a:solidFill>
                <a:latin typeface="Palatino Linotype" panose="02040502050505030304" pitchFamily="18" charset="0"/>
              </a:rPr>
              <a:t>Moore’s background metaphysics</a:t>
            </a:r>
            <a:endParaRPr lang="en-US" altLang="en-US" sz="3200" i="1" dirty="0">
              <a:solidFill>
                <a:schemeClr val="bg1"/>
              </a:solidFill>
              <a:latin typeface="Palatino Linotype" panose="02040502050505030304" pitchFamily="18" charset="0"/>
            </a:endParaRPr>
          </a:p>
        </p:txBody>
      </p:sp>
      <p:pic>
        <p:nvPicPr>
          <p:cNvPr id="3" name="Picture 2">
            <a:extLst>
              <a:ext uri="{FF2B5EF4-FFF2-40B4-BE49-F238E27FC236}">
                <a16:creationId xmlns:a16="http://schemas.microsoft.com/office/drawing/2014/main" id="{D0687DF5-7D93-A5BA-9621-85572BFA7B4D}"/>
              </a:ext>
            </a:extLst>
          </p:cNvPr>
          <p:cNvPicPr>
            <a:picLocks noChangeAspect="1"/>
          </p:cNvPicPr>
          <p:nvPr/>
        </p:nvPicPr>
        <p:blipFill>
          <a:blip r:embed="rId3"/>
          <a:stretch>
            <a:fillRect/>
          </a:stretch>
        </p:blipFill>
        <p:spPr>
          <a:xfrm>
            <a:off x="1238250" y="1381125"/>
            <a:ext cx="6667500" cy="4095750"/>
          </a:xfrm>
          <a:prstGeom prst="rect">
            <a:avLst/>
          </a:prstGeom>
        </p:spPr>
      </p:pic>
      <p:sp>
        <p:nvSpPr>
          <p:cNvPr id="4" name="Rectangle 3">
            <a:extLst>
              <a:ext uri="{FF2B5EF4-FFF2-40B4-BE49-F238E27FC236}">
                <a16:creationId xmlns:a16="http://schemas.microsoft.com/office/drawing/2014/main" id="{9B7039B9-8750-ABF9-F500-DED9DECD35B7}"/>
              </a:ext>
            </a:extLst>
          </p:cNvPr>
          <p:cNvSpPr txBox="1">
            <a:spLocks noChangeArrowheads="1"/>
          </p:cNvSpPr>
          <p:nvPr/>
        </p:nvSpPr>
        <p:spPr bwMode="auto">
          <a:xfrm>
            <a:off x="457200" y="5618164"/>
            <a:ext cx="8382000" cy="782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lnSpc>
                <a:spcPct val="90000"/>
              </a:lnSpc>
              <a:spcAft>
                <a:spcPts val="400"/>
              </a:spcAft>
              <a:buFontTx/>
              <a:buNone/>
            </a:pPr>
            <a:r>
              <a:rPr lang="en-US" altLang="en-US" sz="2300" dirty="0">
                <a:solidFill>
                  <a:schemeClr val="bg1"/>
                </a:solidFill>
                <a:latin typeface="Calibri" panose="020F0502020204030204" pitchFamily="34" charset="0"/>
                <a:cs typeface="Calibri" panose="020F0502020204030204" pitchFamily="34" charset="0"/>
              </a:rPr>
              <a:t>1.  Semantic-ontological fusion        2.  </a:t>
            </a:r>
            <a:r>
              <a:rPr lang="en-US" altLang="en-US" sz="2300" strike="sngStrike" dirty="0">
                <a:solidFill>
                  <a:schemeClr val="bg1"/>
                </a:solidFill>
                <a:latin typeface="Calibri" panose="020F0502020204030204" pitchFamily="34" charset="0"/>
                <a:cs typeface="Calibri" panose="020F0502020204030204" pitchFamily="34" charset="0"/>
              </a:rPr>
              <a:t>Correspondence theory</a:t>
            </a:r>
          </a:p>
          <a:p>
            <a:pPr marL="0" indent="0" eaLnBrk="1" hangingPunct="1">
              <a:lnSpc>
                <a:spcPct val="90000"/>
              </a:lnSpc>
              <a:spcAft>
                <a:spcPts val="400"/>
              </a:spcAft>
              <a:buFontTx/>
              <a:buNone/>
            </a:pPr>
            <a:endParaRPr lang="en-US" altLang="en-US" sz="23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5743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198438"/>
            <a:ext cx="8229600" cy="868362"/>
          </a:xfrm>
        </p:spPr>
        <p:txBody>
          <a:bodyPr/>
          <a:lstStyle/>
          <a:p>
            <a:pPr eaLnBrk="1" hangingPunct="1">
              <a:lnSpc>
                <a:spcPct val="83000"/>
              </a:lnSpc>
            </a:pPr>
            <a:r>
              <a:rPr lang="en-US" altLang="en-US" sz="3200" dirty="0">
                <a:solidFill>
                  <a:schemeClr val="bg1"/>
                </a:solidFill>
                <a:latin typeface="Palatino Linotype" panose="02040502050505030304" pitchFamily="18" charset="0"/>
              </a:rPr>
              <a:t>Moore’s background metaphysics</a:t>
            </a:r>
            <a:endParaRPr lang="en-US" altLang="en-US" sz="3200" i="1" dirty="0">
              <a:solidFill>
                <a:schemeClr val="bg1"/>
              </a:solidFill>
              <a:latin typeface="Palatino Linotype" panose="02040502050505030304" pitchFamily="18" charset="0"/>
            </a:endParaRPr>
          </a:p>
        </p:txBody>
      </p:sp>
      <p:pic>
        <p:nvPicPr>
          <p:cNvPr id="3" name="Picture 2">
            <a:extLst>
              <a:ext uri="{FF2B5EF4-FFF2-40B4-BE49-F238E27FC236}">
                <a16:creationId xmlns:a16="http://schemas.microsoft.com/office/drawing/2014/main" id="{D0687DF5-7D93-A5BA-9621-85572BFA7B4D}"/>
              </a:ext>
            </a:extLst>
          </p:cNvPr>
          <p:cNvPicPr>
            <a:picLocks noChangeAspect="1"/>
          </p:cNvPicPr>
          <p:nvPr/>
        </p:nvPicPr>
        <p:blipFill>
          <a:blip r:embed="rId3"/>
          <a:stretch>
            <a:fillRect/>
          </a:stretch>
        </p:blipFill>
        <p:spPr>
          <a:xfrm>
            <a:off x="1238250" y="1381125"/>
            <a:ext cx="6667500" cy="4095750"/>
          </a:xfrm>
          <a:prstGeom prst="rect">
            <a:avLst/>
          </a:prstGeom>
        </p:spPr>
      </p:pic>
      <p:sp>
        <p:nvSpPr>
          <p:cNvPr id="4" name="Rectangle 3">
            <a:extLst>
              <a:ext uri="{FF2B5EF4-FFF2-40B4-BE49-F238E27FC236}">
                <a16:creationId xmlns:a16="http://schemas.microsoft.com/office/drawing/2014/main" id="{9B7039B9-8750-ABF9-F500-DED9DECD35B7}"/>
              </a:ext>
            </a:extLst>
          </p:cNvPr>
          <p:cNvSpPr txBox="1">
            <a:spLocks noChangeArrowheads="1"/>
          </p:cNvSpPr>
          <p:nvPr/>
        </p:nvSpPr>
        <p:spPr bwMode="auto">
          <a:xfrm>
            <a:off x="457200" y="5618164"/>
            <a:ext cx="8382000" cy="782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lnSpc>
                <a:spcPct val="90000"/>
              </a:lnSpc>
              <a:spcAft>
                <a:spcPts val="400"/>
              </a:spcAft>
              <a:buFontTx/>
              <a:buNone/>
            </a:pPr>
            <a:r>
              <a:rPr lang="en-US" altLang="en-US" sz="2300" dirty="0">
                <a:solidFill>
                  <a:schemeClr val="bg1"/>
                </a:solidFill>
                <a:latin typeface="Calibri" panose="020F0502020204030204" pitchFamily="34" charset="0"/>
                <a:cs typeface="Calibri" panose="020F0502020204030204" pitchFamily="34" charset="0"/>
              </a:rPr>
              <a:t>1.  Semantic-ontological fusion        2.  </a:t>
            </a:r>
            <a:r>
              <a:rPr lang="en-US" altLang="en-US" sz="2300" strike="sngStrike" dirty="0">
                <a:solidFill>
                  <a:schemeClr val="bg1"/>
                </a:solidFill>
                <a:latin typeface="Calibri" panose="020F0502020204030204" pitchFamily="34" charset="0"/>
                <a:cs typeface="Calibri" panose="020F0502020204030204" pitchFamily="34" charset="0"/>
              </a:rPr>
              <a:t>Correspondence theory</a:t>
            </a:r>
          </a:p>
          <a:p>
            <a:pPr marL="0" indent="0" eaLnBrk="1" hangingPunct="1">
              <a:lnSpc>
                <a:spcPct val="90000"/>
              </a:lnSpc>
              <a:spcAft>
                <a:spcPts val="400"/>
              </a:spcAft>
              <a:buFontTx/>
              <a:buNone/>
            </a:pPr>
            <a:r>
              <a:rPr lang="en-US" altLang="en-US" sz="2300" dirty="0">
                <a:solidFill>
                  <a:schemeClr val="bg1"/>
                </a:solidFill>
                <a:latin typeface="Calibri" panose="020F0502020204030204" pitchFamily="34" charset="0"/>
                <a:cs typeface="Calibri" panose="020F0502020204030204" pitchFamily="34" charset="0"/>
              </a:rPr>
              <a:t>3.  Being vs. existence</a:t>
            </a:r>
          </a:p>
        </p:txBody>
      </p:sp>
    </p:spTree>
    <p:extLst>
      <p:ext uri="{BB962C8B-B14F-4D97-AF65-F5344CB8AC3E}">
        <p14:creationId xmlns:p14="http://schemas.microsoft.com/office/powerpoint/2010/main" val="909588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198438"/>
            <a:ext cx="8229600" cy="868362"/>
          </a:xfrm>
        </p:spPr>
        <p:txBody>
          <a:bodyPr/>
          <a:lstStyle/>
          <a:p>
            <a:pPr eaLnBrk="1" hangingPunct="1">
              <a:lnSpc>
                <a:spcPct val="83000"/>
              </a:lnSpc>
            </a:pPr>
            <a:r>
              <a:rPr lang="en-US" altLang="en-US" sz="3200" dirty="0">
                <a:solidFill>
                  <a:schemeClr val="bg1"/>
                </a:solidFill>
                <a:latin typeface="Palatino Linotype" panose="02040502050505030304" pitchFamily="18" charset="0"/>
              </a:rPr>
              <a:t>Moore’s background metaphysics</a:t>
            </a:r>
            <a:endParaRPr lang="en-US" altLang="en-US" sz="3200" i="1" dirty="0">
              <a:solidFill>
                <a:schemeClr val="bg1"/>
              </a:solidFill>
              <a:latin typeface="Palatino Linotype" panose="02040502050505030304" pitchFamily="18" charset="0"/>
            </a:endParaRPr>
          </a:p>
        </p:txBody>
      </p:sp>
      <p:pic>
        <p:nvPicPr>
          <p:cNvPr id="3" name="Picture 2">
            <a:extLst>
              <a:ext uri="{FF2B5EF4-FFF2-40B4-BE49-F238E27FC236}">
                <a16:creationId xmlns:a16="http://schemas.microsoft.com/office/drawing/2014/main" id="{D0687DF5-7D93-A5BA-9621-85572BFA7B4D}"/>
              </a:ext>
            </a:extLst>
          </p:cNvPr>
          <p:cNvPicPr>
            <a:picLocks noChangeAspect="1"/>
          </p:cNvPicPr>
          <p:nvPr/>
        </p:nvPicPr>
        <p:blipFill>
          <a:blip r:embed="rId3"/>
          <a:stretch>
            <a:fillRect/>
          </a:stretch>
        </p:blipFill>
        <p:spPr>
          <a:xfrm>
            <a:off x="1238250" y="1381125"/>
            <a:ext cx="6667500" cy="4095750"/>
          </a:xfrm>
          <a:prstGeom prst="rect">
            <a:avLst/>
          </a:prstGeom>
        </p:spPr>
      </p:pic>
      <p:sp>
        <p:nvSpPr>
          <p:cNvPr id="4" name="Rectangle 3">
            <a:extLst>
              <a:ext uri="{FF2B5EF4-FFF2-40B4-BE49-F238E27FC236}">
                <a16:creationId xmlns:a16="http://schemas.microsoft.com/office/drawing/2014/main" id="{9B7039B9-8750-ABF9-F500-DED9DECD35B7}"/>
              </a:ext>
            </a:extLst>
          </p:cNvPr>
          <p:cNvSpPr txBox="1">
            <a:spLocks noChangeArrowheads="1"/>
          </p:cNvSpPr>
          <p:nvPr/>
        </p:nvSpPr>
        <p:spPr bwMode="auto">
          <a:xfrm>
            <a:off x="457200" y="5618164"/>
            <a:ext cx="8382000" cy="782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lnSpc>
                <a:spcPct val="90000"/>
              </a:lnSpc>
              <a:spcAft>
                <a:spcPts val="400"/>
              </a:spcAft>
              <a:buFontTx/>
              <a:buNone/>
            </a:pPr>
            <a:r>
              <a:rPr lang="en-US" altLang="en-US" sz="2300" dirty="0">
                <a:solidFill>
                  <a:schemeClr val="bg1"/>
                </a:solidFill>
                <a:latin typeface="Calibri" panose="020F0502020204030204" pitchFamily="34" charset="0"/>
                <a:cs typeface="Calibri" panose="020F0502020204030204" pitchFamily="34" charset="0"/>
              </a:rPr>
              <a:t>1.  Semantic-ontological fusion        2.  </a:t>
            </a:r>
            <a:r>
              <a:rPr lang="en-US" altLang="en-US" sz="2300" strike="sngStrike" dirty="0">
                <a:solidFill>
                  <a:schemeClr val="bg1"/>
                </a:solidFill>
                <a:latin typeface="Calibri" panose="020F0502020204030204" pitchFamily="34" charset="0"/>
                <a:cs typeface="Calibri" panose="020F0502020204030204" pitchFamily="34" charset="0"/>
              </a:rPr>
              <a:t>Correspondence theory</a:t>
            </a:r>
          </a:p>
          <a:p>
            <a:pPr marL="0" indent="0" eaLnBrk="1" hangingPunct="1">
              <a:lnSpc>
                <a:spcPct val="90000"/>
              </a:lnSpc>
              <a:spcAft>
                <a:spcPts val="400"/>
              </a:spcAft>
              <a:buFontTx/>
              <a:buNone/>
            </a:pPr>
            <a:r>
              <a:rPr lang="en-US" altLang="en-US" sz="2300" dirty="0">
                <a:solidFill>
                  <a:schemeClr val="bg1"/>
                </a:solidFill>
                <a:latin typeface="Calibri" panose="020F0502020204030204" pitchFamily="34" charset="0"/>
                <a:cs typeface="Calibri" panose="020F0502020204030204" pitchFamily="34" charset="0"/>
              </a:rPr>
              <a:t>3.  Being vs. existence                        4.  Subject-predicate breakdown</a:t>
            </a:r>
          </a:p>
        </p:txBody>
      </p:sp>
    </p:spTree>
    <p:extLst>
      <p:ext uri="{BB962C8B-B14F-4D97-AF65-F5344CB8AC3E}">
        <p14:creationId xmlns:p14="http://schemas.microsoft.com/office/powerpoint/2010/main" val="2511725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228600"/>
            <a:ext cx="8229600" cy="868362"/>
          </a:xfrm>
        </p:spPr>
        <p:txBody>
          <a:bodyPr/>
          <a:lstStyle/>
          <a:p>
            <a:pPr eaLnBrk="1" hangingPunct="1">
              <a:lnSpc>
                <a:spcPct val="83000"/>
              </a:lnSpc>
            </a:pPr>
            <a:r>
              <a:rPr lang="en-US" altLang="en-US" sz="3500" dirty="0">
                <a:solidFill>
                  <a:schemeClr val="bg1"/>
                </a:solidFill>
                <a:latin typeface="Palatino Linotype" panose="02040502050505030304" pitchFamily="18" charset="0"/>
              </a:rPr>
              <a:t>Doctrine of the Mere Predicate</a:t>
            </a:r>
            <a:endParaRPr lang="en-US" altLang="en-US" sz="3500" i="1" dirty="0">
              <a:solidFill>
                <a:schemeClr val="bg1"/>
              </a:solidFill>
              <a:latin typeface="Palatino Linotype" panose="02040502050505030304" pitchFamily="18" charset="0"/>
            </a:endParaRPr>
          </a:p>
        </p:txBody>
      </p:sp>
      <p:pic>
        <p:nvPicPr>
          <p:cNvPr id="3" name="Picture 2">
            <a:extLst>
              <a:ext uri="{FF2B5EF4-FFF2-40B4-BE49-F238E27FC236}">
                <a16:creationId xmlns:a16="http://schemas.microsoft.com/office/drawing/2014/main" id="{0735DD00-6F61-8A32-BD20-BE7F185E50EE}"/>
              </a:ext>
            </a:extLst>
          </p:cNvPr>
          <p:cNvPicPr>
            <a:picLocks noChangeAspect="1"/>
          </p:cNvPicPr>
          <p:nvPr/>
        </p:nvPicPr>
        <p:blipFill>
          <a:blip r:embed="rId2"/>
          <a:stretch>
            <a:fillRect/>
          </a:stretch>
        </p:blipFill>
        <p:spPr>
          <a:xfrm>
            <a:off x="3429000" y="1420759"/>
            <a:ext cx="2286000" cy="4129551"/>
          </a:xfrm>
          <a:prstGeom prst="rect">
            <a:avLst/>
          </a:prstGeom>
        </p:spPr>
      </p:pic>
    </p:spTree>
    <p:extLst>
      <p:ext uri="{BB962C8B-B14F-4D97-AF65-F5344CB8AC3E}">
        <p14:creationId xmlns:p14="http://schemas.microsoft.com/office/powerpoint/2010/main" val="4014407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228600"/>
            <a:ext cx="8229600" cy="868362"/>
          </a:xfrm>
        </p:spPr>
        <p:txBody>
          <a:bodyPr/>
          <a:lstStyle/>
          <a:p>
            <a:pPr eaLnBrk="1" hangingPunct="1">
              <a:lnSpc>
                <a:spcPct val="83000"/>
              </a:lnSpc>
            </a:pPr>
            <a:r>
              <a:rPr lang="en-US" altLang="en-US" sz="3500" dirty="0">
                <a:solidFill>
                  <a:schemeClr val="bg1"/>
                </a:solidFill>
                <a:latin typeface="Palatino Linotype" panose="02040502050505030304" pitchFamily="18" charset="0"/>
              </a:rPr>
              <a:t>Doctrine of the Mere Predicate</a:t>
            </a:r>
            <a:endParaRPr lang="en-US" altLang="en-US" sz="35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1143000"/>
            <a:ext cx="8382000" cy="4648200"/>
          </a:xfrm>
        </p:spPr>
        <p:txBody>
          <a:bodyPr/>
          <a:lstStyle/>
          <a:p>
            <a:pPr marL="0" indent="0" algn="just" eaLnBrk="1" hangingPunct="1">
              <a:lnSpc>
                <a:spcPct val="90000"/>
              </a:lnSpc>
              <a:spcAft>
                <a:spcPts val="400"/>
              </a:spcAft>
              <a:buNone/>
            </a:pPr>
            <a:r>
              <a:rPr lang="en-US" altLang="en-US" sz="2300" dirty="0">
                <a:solidFill>
                  <a:schemeClr val="bg1"/>
                </a:solidFill>
                <a:latin typeface="Calibri" panose="020F0502020204030204" pitchFamily="34" charset="0"/>
                <a:cs typeface="Calibri" panose="020F0502020204030204" pitchFamily="34" charset="0"/>
              </a:rPr>
              <a:t>“</a:t>
            </a:r>
            <a:r>
              <a:rPr lang="en-US" altLang="en-US" sz="2300" spc="-30" dirty="0">
                <a:solidFill>
                  <a:schemeClr val="bg1"/>
                </a:solidFill>
                <a:latin typeface="Calibri" panose="020F0502020204030204" pitchFamily="34" charset="0"/>
                <a:cs typeface="Calibri" panose="020F0502020204030204" pitchFamily="34" charset="0"/>
              </a:rPr>
              <a:t>By ‘nature,’ then, I do mean and have meant that which is the subject-</a:t>
            </a:r>
            <a:r>
              <a:rPr lang="en-US" altLang="en-US" sz="2300" dirty="0">
                <a:solidFill>
                  <a:schemeClr val="bg1"/>
                </a:solidFill>
                <a:latin typeface="Calibri" panose="020F0502020204030204" pitchFamily="34" charset="0"/>
                <a:cs typeface="Calibri" panose="020F0502020204030204" pitchFamily="34" charset="0"/>
              </a:rPr>
              <a:t>matter of the natural sciences and also of psychology. It may </a:t>
            </a:r>
            <a:r>
              <a:rPr lang="en-US" altLang="en-US" sz="2300" spc="-10" dirty="0">
                <a:solidFill>
                  <a:schemeClr val="bg1"/>
                </a:solidFill>
                <a:latin typeface="Calibri" panose="020F0502020204030204" pitchFamily="34" charset="0"/>
                <a:cs typeface="Calibri" panose="020F0502020204030204" pitchFamily="34" charset="0"/>
              </a:rPr>
              <a:t>be said to include all that has existed, does exist, or will exist in time.”</a:t>
            </a:r>
          </a:p>
          <a:p>
            <a:pPr marL="0" indent="0" algn="ctr" eaLnBrk="1" hangingPunct="1">
              <a:lnSpc>
                <a:spcPct val="90000"/>
              </a:lnSpc>
              <a:spcAft>
                <a:spcPts val="400"/>
              </a:spcAft>
              <a:buNone/>
            </a:pPr>
            <a:r>
              <a:rPr lang="en-US" altLang="en-US" sz="2300" dirty="0">
                <a:solidFill>
                  <a:schemeClr val="bg1"/>
                </a:solidFill>
                <a:latin typeface="Calibri" panose="020F0502020204030204" pitchFamily="34" charset="0"/>
                <a:cs typeface="Calibri" panose="020F0502020204030204" pitchFamily="34" charset="0"/>
              </a:rPr>
              <a:t>[…]</a:t>
            </a:r>
          </a:p>
          <a:p>
            <a:pPr marL="0" indent="0" algn="just" eaLnBrk="1" hangingPunct="1">
              <a:lnSpc>
                <a:spcPct val="90000"/>
              </a:lnSpc>
              <a:spcAft>
                <a:spcPts val="400"/>
              </a:spcAft>
              <a:buNone/>
            </a:pPr>
            <a:r>
              <a:rPr lang="en-US" altLang="en-US" sz="2300" dirty="0">
                <a:solidFill>
                  <a:schemeClr val="bg1"/>
                </a:solidFill>
                <a:latin typeface="Calibri" panose="020F0502020204030204" pitchFamily="34" charset="0"/>
                <a:cs typeface="Calibri" panose="020F0502020204030204" pitchFamily="34" charset="0"/>
              </a:rPr>
              <a:t>“There is, indeed, no difficulty about the ‘objects’ themselves, in the sense in which I have just used the term. It is easy to say which of them are natural, and which (if any) are not natural. But when we begin to consider the properties of objects, then I fear the problem is more difficult. Which among the properties of natural objects are natural properties, and which are not? For I do not deny that good is a property of certain natural objects: certain of them, I think, are good; and yet I have said that ‘good’ itself is not a natural property.”</a:t>
            </a:r>
          </a:p>
        </p:txBody>
      </p:sp>
    </p:spTree>
    <p:extLst>
      <p:ext uri="{BB962C8B-B14F-4D97-AF65-F5344CB8AC3E}">
        <p14:creationId xmlns:p14="http://schemas.microsoft.com/office/powerpoint/2010/main" val="1188124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1">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228600"/>
            <a:ext cx="8229600" cy="868362"/>
          </a:xfrm>
        </p:spPr>
        <p:txBody>
          <a:bodyPr/>
          <a:lstStyle/>
          <a:p>
            <a:pPr eaLnBrk="1" hangingPunct="1">
              <a:lnSpc>
                <a:spcPct val="83000"/>
              </a:lnSpc>
            </a:pPr>
            <a:r>
              <a:rPr lang="en-US" altLang="en-US" sz="3500" dirty="0">
                <a:solidFill>
                  <a:schemeClr val="bg1"/>
                </a:solidFill>
                <a:latin typeface="Palatino Linotype" panose="02040502050505030304" pitchFamily="18" charset="0"/>
              </a:rPr>
              <a:t>Doctrine of the Mere Predicate</a:t>
            </a:r>
            <a:endParaRPr lang="en-US" altLang="en-US" sz="35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1143000"/>
            <a:ext cx="8382000" cy="4648200"/>
          </a:xfrm>
        </p:spPr>
        <p:txBody>
          <a:bodyPr/>
          <a:lstStyle/>
          <a:p>
            <a:pPr marL="0" indent="0" algn="just" eaLnBrk="1" hangingPunct="1">
              <a:lnSpc>
                <a:spcPct val="88000"/>
              </a:lnSpc>
              <a:spcAft>
                <a:spcPts val="400"/>
              </a:spcAft>
              <a:buNone/>
            </a:pPr>
            <a:r>
              <a:rPr lang="en-US" altLang="en-US" sz="2300" spc="-10" dirty="0">
                <a:solidFill>
                  <a:schemeClr val="bg1"/>
                </a:solidFill>
                <a:latin typeface="Calibri" panose="020F0502020204030204" pitchFamily="34" charset="0"/>
                <a:cs typeface="Calibri" panose="020F0502020204030204" pitchFamily="34" charset="0"/>
              </a:rPr>
              <a:t>“Well, my test for these too also concerns their existence in time. Can</a:t>
            </a:r>
            <a:r>
              <a:rPr lang="en-US" altLang="en-US" sz="2300" dirty="0">
                <a:solidFill>
                  <a:schemeClr val="bg1"/>
                </a:solidFill>
                <a:latin typeface="Calibri" panose="020F0502020204030204" pitchFamily="34" charset="0"/>
                <a:cs typeface="Calibri" panose="020F0502020204030204" pitchFamily="34" charset="0"/>
              </a:rPr>
              <a:t> we imagine ‘good’ as existing by itself in time, and not merely as a property of some natural object? For myself, I cannot so imagine it, whereas with the greater number of properties of objects—those which I call the natural properties—their existence does seem to me to be </a:t>
            </a:r>
            <a:r>
              <a:rPr lang="en-US" altLang="en-US" sz="2300" b="1" dirty="0">
                <a:solidFill>
                  <a:schemeClr val="bg1"/>
                </a:solidFill>
                <a:latin typeface="Calibri" panose="020F0502020204030204" pitchFamily="34" charset="0"/>
                <a:cs typeface="Calibri" panose="020F0502020204030204" pitchFamily="34" charset="0"/>
              </a:rPr>
              <a:t>independent</a:t>
            </a:r>
            <a:r>
              <a:rPr lang="en-US" altLang="en-US" sz="2300" dirty="0">
                <a:solidFill>
                  <a:schemeClr val="bg1"/>
                </a:solidFill>
                <a:latin typeface="Calibri" panose="020F0502020204030204" pitchFamily="34" charset="0"/>
                <a:cs typeface="Calibri" panose="020F0502020204030204" pitchFamily="34" charset="0"/>
              </a:rPr>
              <a:t> of the existence of those objects. They are, in fact, rather </a:t>
            </a:r>
            <a:r>
              <a:rPr lang="en-US" altLang="en-US" sz="2300" b="1" dirty="0">
                <a:solidFill>
                  <a:schemeClr val="bg1"/>
                </a:solidFill>
                <a:latin typeface="Calibri" panose="020F0502020204030204" pitchFamily="34" charset="0"/>
                <a:cs typeface="Calibri" panose="020F0502020204030204" pitchFamily="34" charset="0"/>
              </a:rPr>
              <a:t>parts</a:t>
            </a:r>
            <a:r>
              <a:rPr lang="en-US" altLang="en-US" sz="2300" dirty="0">
                <a:solidFill>
                  <a:schemeClr val="bg1"/>
                </a:solidFill>
                <a:latin typeface="Calibri" panose="020F0502020204030204" pitchFamily="34" charset="0"/>
                <a:cs typeface="Calibri" panose="020F0502020204030204" pitchFamily="34" charset="0"/>
              </a:rPr>
              <a:t> of which the object is made up than </a:t>
            </a:r>
            <a:r>
              <a:rPr lang="en-US" altLang="en-US" sz="2300" b="1" dirty="0">
                <a:solidFill>
                  <a:schemeClr val="bg1"/>
                </a:solidFill>
                <a:latin typeface="Calibri" panose="020F0502020204030204" pitchFamily="34" charset="0"/>
                <a:cs typeface="Calibri" panose="020F0502020204030204" pitchFamily="34" charset="0"/>
              </a:rPr>
              <a:t>mere pred-</a:t>
            </a:r>
            <a:r>
              <a:rPr lang="en-US" altLang="en-US" sz="2300" b="1" dirty="0" err="1">
                <a:solidFill>
                  <a:schemeClr val="bg1"/>
                </a:solidFill>
                <a:latin typeface="Calibri" panose="020F0502020204030204" pitchFamily="34" charset="0"/>
                <a:cs typeface="Calibri" panose="020F0502020204030204" pitchFamily="34" charset="0"/>
              </a:rPr>
              <a:t>icates</a:t>
            </a:r>
            <a:r>
              <a:rPr lang="en-US" altLang="en-US" sz="2300" dirty="0">
                <a:solidFill>
                  <a:schemeClr val="bg1"/>
                </a:solidFill>
                <a:latin typeface="Calibri" panose="020F0502020204030204" pitchFamily="34" charset="0"/>
                <a:cs typeface="Calibri" panose="020F0502020204030204" pitchFamily="34" charset="0"/>
              </a:rPr>
              <a:t> which attach to it. If they were all taken away, no object would be left, not even a bare substance: for they are </a:t>
            </a:r>
            <a:r>
              <a:rPr lang="en-US" altLang="en-US" sz="2300" b="1" dirty="0">
                <a:solidFill>
                  <a:schemeClr val="bg1"/>
                </a:solidFill>
                <a:latin typeface="Calibri" panose="020F0502020204030204" pitchFamily="34" charset="0"/>
                <a:cs typeface="Calibri" panose="020F0502020204030204" pitchFamily="34" charset="0"/>
              </a:rPr>
              <a:t>in themselves</a:t>
            </a:r>
            <a:r>
              <a:rPr lang="en-US" altLang="en-US" sz="2300" dirty="0">
                <a:solidFill>
                  <a:schemeClr val="bg1"/>
                </a:solidFill>
                <a:latin typeface="Calibri" panose="020F0502020204030204" pitchFamily="34" charset="0"/>
                <a:cs typeface="Calibri" panose="020F0502020204030204" pitchFamily="34" charset="0"/>
              </a:rPr>
              <a:t> </a:t>
            </a:r>
            <a:r>
              <a:rPr lang="en-US" altLang="en-US" sz="2300" b="1" dirty="0">
                <a:solidFill>
                  <a:schemeClr val="bg1"/>
                </a:solidFill>
                <a:latin typeface="Calibri" panose="020F0502020204030204" pitchFamily="34" charset="0"/>
                <a:cs typeface="Calibri" panose="020F0502020204030204" pitchFamily="34" charset="0"/>
              </a:rPr>
              <a:t>substantial</a:t>
            </a:r>
            <a:r>
              <a:rPr lang="en-US" altLang="en-US" sz="2300" dirty="0">
                <a:solidFill>
                  <a:schemeClr val="bg1"/>
                </a:solidFill>
                <a:latin typeface="Calibri" panose="020F0502020204030204" pitchFamily="34" charset="0"/>
                <a:cs typeface="Calibri" panose="020F0502020204030204" pitchFamily="34" charset="0"/>
              </a:rPr>
              <a:t> and give to the object all the substance that it has. But this is not so with good.”</a:t>
            </a:r>
          </a:p>
          <a:p>
            <a:pPr marL="0" indent="0" algn="just" eaLnBrk="1" hangingPunct="1">
              <a:lnSpc>
                <a:spcPct val="88000"/>
              </a:lnSpc>
              <a:spcAft>
                <a:spcPts val="400"/>
              </a:spcAft>
              <a:buNone/>
            </a:pPr>
            <a:r>
              <a:rPr lang="en-US" altLang="en-US" sz="2300" dirty="0">
                <a:solidFill>
                  <a:schemeClr val="bg1"/>
                </a:solidFill>
                <a:latin typeface="Calibri" panose="020F0502020204030204" pitchFamily="34" charset="0"/>
                <a:cs typeface="Calibri" panose="020F0502020204030204" pitchFamily="34" charset="0"/>
              </a:rPr>
              <a:t>“If indeed good were a feeling, as some would have us believe, then it would exist in time. But that is why to call it so is to commit the naturalistic fallacy. It will always remain pertinent to ask, whether the feeling itself is good; and if so, then good cannot itself be identical with any feeling.” (</a:t>
            </a:r>
            <a:r>
              <a:rPr lang="en-US" altLang="en-US" sz="2300" i="1" dirty="0">
                <a:solidFill>
                  <a:schemeClr val="bg1"/>
                </a:solidFill>
                <a:latin typeface="Calibri" panose="020F0502020204030204" pitchFamily="34" charset="0"/>
                <a:cs typeface="Calibri" panose="020F0502020204030204" pitchFamily="34" charset="0"/>
              </a:rPr>
              <a:t>PE</a:t>
            </a:r>
            <a:r>
              <a:rPr lang="en-US" altLang="en-US" sz="2300" dirty="0">
                <a:solidFill>
                  <a:schemeClr val="bg1"/>
                </a:solidFill>
                <a:latin typeface="Calibri" panose="020F0502020204030204" pitchFamily="34" charset="0"/>
                <a:cs typeface="Calibri" panose="020F0502020204030204" pitchFamily="34" charset="0"/>
              </a:rPr>
              <a:t>, §26)</a:t>
            </a:r>
          </a:p>
        </p:txBody>
      </p:sp>
    </p:spTree>
    <p:extLst>
      <p:ext uri="{BB962C8B-B14F-4D97-AF65-F5344CB8AC3E}">
        <p14:creationId xmlns:p14="http://schemas.microsoft.com/office/powerpoint/2010/main" val="547124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228600"/>
            <a:ext cx="8229600" cy="868362"/>
          </a:xfrm>
        </p:spPr>
        <p:txBody>
          <a:bodyPr/>
          <a:lstStyle/>
          <a:p>
            <a:pPr eaLnBrk="1" hangingPunct="1">
              <a:lnSpc>
                <a:spcPct val="83000"/>
              </a:lnSpc>
            </a:pPr>
            <a:r>
              <a:rPr lang="en-US" altLang="en-US" sz="3500" dirty="0">
                <a:solidFill>
                  <a:schemeClr val="bg1"/>
                </a:solidFill>
                <a:latin typeface="Palatino Linotype" panose="02040502050505030304" pitchFamily="18" charset="0"/>
              </a:rPr>
              <a:t>Doctrine of the Mere Predicate</a:t>
            </a:r>
            <a:endParaRPr lang="en-US" altLang="en-US" sz="35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1143000"/>
            <a:ext cx="8382000" cy="4648200"/>
          </a:xfrm>
        </p:spPr>
        <p:txBody>
          <a:bodyPr/>
          <a:lstStyle/>
          <a:p>
            <a:pPr algn="just" eaLnBrk="1" hangingPunct="1">
              <a:lnSpc>
                <a:spcPct val="90000"/>
              </a:lnSpc>
              <a:spcAft>
                <a:spcPts val="200"/>
              </a:spcAft>
            </a:pPr>
            <a:r>
              <a:rPr lang="en-US" altLang="en-US" sz="2400" dirty="0">
                <a:solidFill>
                  <a:schemeClr val="bg1"/>
                </a:solidFill>
                <a:latin typeface="Calibri" panose="020F0502020204030204" pitchFamily="34" charset="0"/>
                <a:cs typeface="Calibri" panose="020F0502020204030204" pitchFamily="34" charset="0"/>
              </a:rPr>
              <a:t>Why natural properties </a:t>
            </a:r>
            <a:r>
              <a:rPr lang="en-US" altLang="en-US" sz="2400" i="1" dirty="0">
                <a:solidFill>
                  <a:schemeClr val="bg1"/>
                </a:solidFill>
                <a:latin typeface="Calibri" panose="020F0502020204030204" pitchFamily="34" charset="0"/>
                <a:cs typeface="Calibri" panose="020F0502020204030204" pitchFamily="34" charset="0"/>
              </a:rPr>
              <a:t>can</a:t>
            </a:r>
            <a:r>
              <a:rPr lang="en-US" altLang="en-US" sz="2400" dirty="0">
                <a:solidFill>
                  <a:schemeClr val="bg1"/>
                </a:solidFill>
                <a:latin typeface="Calibri" panose="020F0502020204030204" pitchFamily="34" charset="0"/>
                <a:cs typeface="Calibri" panose="020F0502020204030204" pitchFamily="34" charset="0"/>
              </a:rPr>
              <a:t> exist by themselves in time</a:t>
            </a:r>
          </a:p>
          <a:p>
            <a:pPr lvl="1" eaLnBrk="1" hangingPunct="1">
              <a:lnSpc>
                <a:spcPct val="90000"/>
              </a:lnSpc>
              <a:spcAft>
                <a:spcPts val="200"/>
              </a:spcAft>
            </a:pPr>
            <a:r>
              <a:rPr lang="en-US" altLang="en-US" sz="2400" dirty="0">
                <a:solidFill>
                  <a:schemeClr val="bg1"/>
                </a:solidFill>
                <a:latin typeface="Calibri" panose="020F0502020204030204" pitchFamily="34" charset="0"/>
                <a:cs typeface="Calibri" panose="020F0502020204030204" pitchFamily="34" charset="0"/>
              </a:rPr>
              <a:t>Bundle theory</a:t>
            </a:r>
          </a:p>
          <a:p>
            <a:pPr lvl="1" eaLnBrk="1" hangingPunct="1">
              <a:lnSpc>
                <a:spcPct val="90000"/>
              </a:lnSpc>
              <a:spcAft>
                <a:spcPts val="200"/>
              </a:spcAft>
            </a:pPr>
            <a:r>
              <a:rPr lang="en-US" altLang="en-US" sz="2400" dirty="0">
                <a:solidFill>
                  <a:schemeClr val="bg1"/>
                </a:solidFill>
                <a:latin typeface="Calibri" panose="020F0502020204030204" pitchFamily="34" charset="0"/>
                <a:cs typeface="Calibri" panose="020F0502020204030204" pitchFamily="34" charset="0"/>
              </a:rPr>
              <a:t>Subject-predicate breakdown</a:t>
            </a:r>
          </a:p>
          <a:p>
            <a:pPr lvl="1" eaLnBrk="1" hangingPunct="1">
              <a:lnSpc>
                <a:spcPct val="90000"/>
              </a:lnSpc>
              <a:spcAft>
                <a:spcPts val="400"/>
              </a:spcAft>
            </a:pPr>
            <a:r>
              <a:rPr lang="en-US" altLang="en-US" sz="2400" dirty="0">
                <a:solidFill>
                  <a:schemeClr val="bg1"/>
                </a:solidFill>
                <a:latin typeface="Calibri" panose="020F0502020204030204" pitchFamily="34" charset="0"/>
                <a:cs typeface="Calibri" panose="020F0502020204030204" pitchFamily="34" charset="0"/>
              </a:rPr>
              <a:t>Extreme existential atomism</a:t>
            </a:r>
          </a:p>
          <a:p>
            <a:pPr eaLnBrk="1" hangingPunct="1">
              <a:lnSpc>
                <a:spcPct val="90000"/>
              </a:lnSpc>
              <a:spcAft>
                <a:spcPts val="200"/>
              </a:spcAft>
            </a:pPr>
            <a:r>
              <a:rPr lang="en-US" altLang="en-US" sz="2400" dirty="0">
                <a:solidFill>
                  <a:schemeClr val="bg1"/>
                </a:solidFill>
                <a:latin typeface="Calibri" panose="020F0502020204030204" pitchFamily="34" charset="0"/>
                <a:cs typeface="Calibri" panose="020F0502020204030204" pitchFamily="34" charset="0"/>
              </a:rPr>
              <a:t>Why good </a:t>
            </a:r>
            <a:r>
              <a:rPr lang="en-US" altLang="en-US" sz="2400" i="1" dirty="0">
                <a:solidFill>
                  <a:schemeClr val="bg1"/>
                </a:solidFill>
                <a:latin typeface="Calibri" panose="020F0502020204030204" pitchFamily="34" charset="0"/>
                <a:cs typeface="Calibri" panose="020F0502020204030204" pitchFamily="34" charset="0"/>
              </a:rPr>
              <a:t>cannot</a:t>
            </a:r>
            <a:r>
              <a:rPr lang="en-US" altLang="en-US" sz="2400" dirty="0">
                <a:solidFill>
                  <a:schemeClr val="bg1"/>
                </a:solidFill>
                <a:latin typeface="Calibri" panose="020F0502020204030204" pitchFamily="34" charset="0"/>
                <a:cs typeface="Calibri" panose="020F0502020204030204" pitchFamily="34" charset="0"/>
              </a:rPr>
              <a:t>, but can only be a mere predicate attached to an object</a:t>
            </a:r>
          </a:p>
          <a:p>
            <a:pPr lvl="1" eaLnBrk="1" hangingPunct="1">
              <a:lnSpc>
                <a:spcPct val="90000"/>
              </a:lnSpc>
              <a:spcAft>
                <a:spcPts val="200"/>
              </a:spcAft>
            </a:pPr>
            <a:r>
              <a:rPr lang="en-US" altLang="en-US" sz="2400" dirty="0">
                <a:solidFill>
                  <a:schemeClr val="bg1"/>
                </a:solidFill>
                <a:latin typeface="Calibri" panose="020F0502020204030204" pitchFamily="34" charset="0"/>
                <a:cs typeface="Calibri" panose="020F0502020204030204" pitchFamily="34" charset="0"/>
              </a:rPr>
              <a:t>Analogies: existence, truth</a:t>
            </a:r>
          </a:p>
          <a:p>
            <a:pPr lvl="1" eaLnBrk="1" hangingPunct="1">
              <a:lnSpc>
                <a:spcPct val="90000"/>
              </a:lnSpc>
              <a:spcAft>
                <a:spcPts val="200"/>
              </a:spcAft>
            </a:pPr>
            <a:r>
              <a:rPr lang="en-US" altLang="en-US" sz="2400" dirty="0">
                <a:solidFill>
                  <a:schemeClr val="bg1"/>
                </a:solidFill>
                <a:latin typeface="Calibri" panose="020F0502020204030204" pitchFamily="34" charset="0"/>
                <a:cs typeface="Calibri" panose="020F0502020204030204" pitchFamily="34" charset="0"/>
              </a:rPr>
              <a:t>Running theme: nature-determining vs. nature-determined</a:t>
            </a:r>
          </a:p>
          <a:p>
            <a:pPr lvl="1" eaLnBrk="1" hangingPunct="1">
              <a:lnSpc>
                <a:spcPct val="90000"/>
              </a:lnSpc>
              <a:spcAft>
                <a:spcPts val="400"/>
              </a:spcAft>
            </a:pPr>
            <a:r>
              <a:rPr lang="en-US" altLang="en-US" sz="2400" dirty="0">
                <a:solidFill>
                  <a:schemeClr val="bg1"/>
                </a:solidFill>
                <a:latin typeface="Calibri" panose="020F0502020204030204" pitchFamily="34" charset="0"/>
                <a:cs typeface="Calibri" panose="020F0502020204030204" pitchFamily="34" charset="0"/>
              </a:rPr>
              <a:t>Proposed argument: redundancy or incompleteness</a:t>
            </a:r>
          </a:p>
          <a:p>
            <a:pPr eaLnBrk="1" hangingPunct="1">
              <a:lnSpc>
                <a:spcPct val="90000"/>
              </a:lnSpc>
              <a:spcAft>
                <a:spcPts val="200"/>
              </a:spcAft>
            </a:pPr>
            <a:r>
              <a:rPr lang="en-US" altLang="en-US" sz="2400" dirty="0">
                <a:solidFill>
                  <a:schemeClr val="bg1"/>
                </a:solidFill>
                <a:latin typeface="Calibri" panose="020F0502020204030204" pitchFamily="34" charset="0"/>
                <a:cs typeface="Calibri" panose="020F0502020204030204" pitchFamily="34" charset="0"/>
              </a:rPr>
              <a:t>Problems</a:t>
            </a:r>
          </a:p>
          <a:p>
            <a:pPr lvl="1" eaLnBrk="1" hangingPunct="1">
              <a:lnSpc>
                <a:spcPct val="90000"/>
              </a:lnSpc>
              <a:spcAft>
                <a:spcPts val="200"/>
              </a:spcAft>
            </a:pPr>
            <a:r>
              <a:rPr lang="en-US" altLang="en-US" sz="2400" dirty="0">
                <a:solidFill>
                  <a:schemeClr val="bg1"/>
                </a:solidFill>
                <a:latin typeface="Calibri" panose="020F0502020204030204" pitchFamily="34" charset="0"/>
                <a:cs typeface="Calibri" panose="020F0502020204030204" pitchFamily="34" charset="0"/>
              </a:rPr>
              <a:t>Horse objection</a:t>
            </a:r>
          </a:p>
          <a:p>
            <a:pPr lvl="1" eaLnBrk="1" hangingPunct="1">
              <a:lnSpc>
                <a:spcPct val="90000"/>
              </a:lnSpc>
              <a:spcAft>
                <a:spcPts val="400"/>
              </a:spcAft>
            </a:pPr>
            <a:r>
              <a:rPr lang="en-US" altLang="en-US" sz="2400" dirty="0">
                <a:solidFill>
                  <a:schemeClr val="bg1"/>
                </a:solidFill>
                <a:latin typeface="Calibri" panose="020F0502020204030204" pitchFamily="34" charset="0"/>
                <a:cs typeface="Calibri" panose="020F0502020204030204" pitchFamily="34" charset="0"/>
              </a:rPr>
              <a:t>Adjective problem</a:t>
            </a:r>
          </a:p>
        </p:txBody>
      </p:sp>
    </p:spTree>
    <p:extLst>
      <p:ext uri="{BB962C8B-B14F-4D97-AF65-F5344CB8AC3E}">
        <p14:creationId xmlns:p14="http://schemas.microsoft.com/office/powerpoint/2010/main" val="596405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5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51">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51">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051">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051">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051">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05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228600"/>
            <a:ext cx="8229600" cy="868362"/>
          </a:xfrm>
        </p:spPr>
        <p:txBody>
          <a:bodyPr/>
          <a:lstStyle/>
          <a:p>
            <a:pPr eaLnBrk="1" hangingPunct="1">
              <a:lnSpc>
                <a:spcPct val="83000"/>
              </a:lnSpc>
            </a:pPr>
            <a:r>
              <a:rPr lang="en-US" altLang="en-US" sz="3500" dirty="0">
                <a:solidFill>
                  <a:schemeClr val="bg1"/>
                </a:solidFill>
                <a:latin typeface="Palatino Linotype" panose="02040502050505030304" pitchFamily="18" charset="0"/>
              </a:rPr>
              <a:t>Doctrine of the Mere Predicate</a:t>
            </a:r>
            <a:endParaRPr lang="en-US" altLang="en-US" sz="35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1066800"/>
            <a:ext cx="8382000" cy="4648200"/>
          </a:xfrm>
        </p:spPr>
        <p:txBody>
          <a:bodyPr/>
          <a:lstStyle/>
          <a:p>
            <a:pPr algn="just" eaLnBrk="1" hangingPunct="1">
              <a:lnSpc>
                <a:spcPct val="90000"/>
              </a:lnSpc>
              <a:spcAft>
                <a:spcPts val="400"/>
              </a:spcAft>
            </a:pPr>
            <a:r>
              <a:rPr lang="en-US" altLang="en-US" sz="2300" dirty="0">
                <a:solidFill>
                  <a:schemeClr val="bg1"/>
                </a:solidFill>
                <a:latin typeface="Calibri" panose="020F0502020204030204" pitchFamily="34" charset="0"/>
                <a:cs typeface="Calibri" panose="020F0502020204030204" pitchFamily="34" charset="0"/>
              </a:rPr>
              <a:t>Bundle Theory</a:t>
            </a:r>
          </a:p>
          <a:p>
            <a:pPr lvl="1" eaLnBrk="1" hangingPunct="1">
              <a:lnSpc>
                <a:spcPct val="90000"/>
              </a:lnSpc>
              <a:spcAft>
                <a:spcPts val="400"/>
              </a:spcAft>
            </a:pPr>
            <a:r>
              <a:rPr lang="en-US" altLang="en-US" sz="2100" dirty="0">
                <a:solidFill>
                  <a:schemeClr val="bg1"/>
                </a:solidFill>
                <a:latin typeface="Calibri" panose="020F0502020204030204" pitchFamily="34" charset="0"/>
                <a:cs typeface="Calibri" panose="020F0502020204030204" pitchFamily="34" charset="0"/>
              </a:rPr>
              <a:t>Moore (along with Russell) rejects the traditional category of substance as a noun-like ‘subject’ prior to the adjective-like ‘predicates’ inhering in it. He sees this bringing an untenable commitment to a “bare substance” whose identity as a distinct individual is somehow independent of any predicate.</a:t>
            </a:r>
          </a:p>
          <a:p>
            <a:pPr lvl="1" eaLnBrk="1" hangingPunct="1">
              <a:lnSpc>
                <a:spcPct val="90000"/>
              </a:lnSpc>
              <a:spcAft>
                <a:spcPts val="400"/>
              </a:spcAft>
            </a:pPr>
            <a:r>
              <a:rPr lang="en-US" altLang="en-US" sz="2100" dirty="0">
                <a:solidFill>
                  <a:schemeClr val="bg1"/>
                </a:solidFill>
                <a:latin typeface="Calibri" panose="020F0502020204030204" pitchFamily="34" charset="0"/>
                <a:cs typeface="Calibri" panose="020F0502020204030204" pitchFamily="34" charset="0"/>
              </a:rPr>
              <a:t>Instead, a natural object is simply a </a:t>
            </a:r>
            <a:r>
              <a:rPr lang="en-US" altLang="en-US" sz="2100" i="1" dirty="0">
                <a:solidFill>
                  <a:schemeClr val="bg1"/>
                </a:solidFill>
                <a:latin typeface="Calibri" panose="020F0502020204030204" pitchFamily="34" charset="0"/>
                <a:cs typeface="Calibri" panose="020F0502020204030204" pitchFamily="34" charset="0"/>
              </a:rPr>
              <a:t>whole</a:t>
            </a:r>
            <a:r>
              <a:rPr lang="en-US" altLang="en-US" sz="2100" dirty="0">
                <a:solidFill>
                  <a:schemeClr val="bg1"/>
                </a:solidFill>
                <a:latin typeface="Calibri" panose="020F0502020204030204" pitchFamily="34" charset="0"/>
                <a:cs typeface="Calibri" panose="020F0502020204030204" pitchFamily="34" charset="0"/>
              </a:rPr>
              <a:t> composed of constituent </a:t>
            </a:r>
            <a:r>
              <a:rPr lang="en-US" altLang="en-US" sz="2100" i="1" dirty="0">
                <a:solidFill>
                  <a:schemeClr val="bg1"/>
                </a:solidFill>
                <a:latin typeface="Calibri" panose="020F0502020204030204" pitchFamily="34" charset="0"/>
                <a:cs typeface="Calibri" panose="020F0502020204030204" pitchFamily="34" charset="0"/>
              </a:rPr>
              <a:t>parts</a:t>
            </a:r>
            <a:r>
              <a:rPr lang="en-US" altLang="en-US" sz="2100" dirty="0">
                <a:solidFill>
                  <a:schemeClr val="bg1"/>
                </a:solidFill>
                <a:latin typeface="Calibri" panose="020F0502020204030204" pitchFamily="34" charset="0"/>
                <a:cs typeface="Calibri" panose="020F0502020204030204" pitchFamily="34" charset="0"/>
              </a:rPr>
              <a:t> from which its substantial character is derived.</a:t>
            </a:r>
          </a:p>
          <a:p>
            <a:pPr eaLnBrk="1" hangingPunct="1">
              <a:lnSpc>
                <a:spcPct val="90000"/>
              </a:lnSpc>
              <a:spcAft>
                <a:spcPts val="400"/>
              </a:spcAft>
            </a:pPr>
            <a:r>
              <a:rPr lang="en-US" altLang="en-US" sz="2300" dirty="0">
                <a:solidFill>
                  <a:schemeClr val="bg1"/>
                </a:solidFill>
                <a:latin typeface="Calibri" panose="020F0502020204030204" pitchFamily="34" charset="0"/>
                <a:cs typeface="Calibri" panose="020F0502020204030204" pitchFamily="34" charset="0"/>
              </a:rPr>
              <a:t>Subject-Predicate Breakdown</a:t>
            </a:r>
          </a:p>
          <a:p>
            <a:pPr lvl="1" eaLnBrk="1" hangingPunct="1">
              <a:lnSpc>
                <a:spcPct val="90000"/>
              </a:lnSpc>
              <a:spcAft>
                <a:spcPts val="400"/>
              </a:spcAft>
            </a:pPr>
            <a:r>
              <a:rPr lang="en-US" altLang="en-US" sz="2100" dirty="0">
                <a:solidFill>
                  <a:schemeClr val="bg1"/>
                </a:solidFill>
                <a:latin typeface="Calibri" panose="020F0502020204030204" pitchFamily="34" charset="0"/>
                <a:cs typeface="Calibri" panose="020F0502020204030204" pitchFamily="34" charset="0"/>
              </a:rPr>
              <a:t>Q: Are these parts substantival or adjectival?</a:t>
            </a:r>
          </a:p>
          <a:p>
            <a:pPr lvl="1" eaLnBrk="1" hangingPunct="1">
              <a:lnSpc>
                <a:spcPct val="90000"/>
              </a:lnSpc>
              <a:spcAft>
                <a:spcPts val="400"/>
              </a:spcAft>
            </a:pPr>
            <a:r>
              <a:rPr lang="en-US" altLang="en-US" sz="2100" dirty="0">
                <a:solidFill>
                  <a:schemeClr val="bg1"/>
                </a:solidFill>
                <a:latin typeface="Calibri" panose="020F0502020204030204" pitchFamily="34" charset="0"/>
                <a:cs typeface="Calibri" panose="020F0502020204030204" pitchFamily="34" charset="0"/>
              </a:rPr>
              <a:t>A: They are concepts, which may look adjectival but are as sub-</a:t>
            </a:r>
            <a:r>
              <a:rPr lang="en-US" altLang="en-US" sz="2100" dirty="0" err="1">
                <a:solidFill>
                  <a:schemeClr val="bg1"/>
                </a:solidFill>
                <a:latin typeface="Calibri" panose="020F0502020204030204" pitchFamily="34" charset="0"/>
                <a:cs typeface="Calibri" panose="020F0502020204030204" pitchFamily="34" charset="0"/>
              </a:rPr>
              <a:t>stantival</a:t>
            </a:r>
            <a:r>
              <a:rPr lang="en-US" altLang="en-US" sz="2100" dirty="0">
                <a:solidFill>
                  <a:schemeClr val="bg1"/>
                </a:solidFill>
                <a:latin typeface="Calibri" panose="020F0502020204030204" pitchFamily="34" charset="0"/>
                <a:cs typeface="Calibri" panose="020F0502020204030204" pitchFamily="34" charset="0"/>
              </a:rPr>
              <a:t> as it gets: “in the end, the concept turns out to be the only substantive or subject, and no one concept either more or less an adjective than any other” (</a:t>
            </a:r>
            <a:r>
              <a:rPr lang="en-US" altLang="en-US" sz="2100" i="1" dirty="0">
                <a:solidFill>
                  <a:schemeClr val="bg1"/>
                </a:solidFill>
                <a:latin typeface="Calibri" panose="020F0502020204030204" pitchFamily="34" charset="0"/>
                <a:cs typeface="Calibri" panose="020F0502020204030204" pitchFamily="34" charset="0"/>
              </a:rPr>
              <a:t>NJ</a:t>
            </a:r>
            <a:r>
              <a:rPr lang="en-US" altLang="en-US" sz="2100" dirty="0">
                <a:solidFill>
                  <a:schemeClr val="bg1"/>
                </a:solidFill>
                <a:latin typeface="Calibri" panose="020F0502020204030204" pitchFamily="34" charset="0"/>
                <a:cs typeface="Calibri" panose="020F0502020204030204" pitchFamily="34" charset="0"/>
              </a:rPr>
              <a:t> 192–193).</a:t>
            </a:r>
          </a:p>
          <a:p>
            <a:pPr lvl="1" eaLnBrk="1" hangingPunct="1">
              <a:lnSpc>
                <a:spcPct val="90000"/>
              </a:lnSpc>
              <a:spcAft>
                <a:spcPts val="400"/>
              </a:spcAft>
            </a:pPr>
            <a:r>
              <a:rPr lang="en-US" altLang="en-US" sz="2100" dirty="0">
                <a:solidFill>
                  <a:schemeClr val="bg1"/>
                </a:solidFill>
                <a:latin typeface="Calibri" panose="020F0502020204030204" pitchFamily="34" charset="0"/>
                <a:cs typeface="Calibri" panose="020F0502020204030204" pitchFamily="34" charset="0"/>
              </a:rPr>
              <a:t>Russell agrees: concepts may play either role.</a:t>
            </a:r>
          </a:p>
        </p:txBody>
      </p:sp>
    </p:spTree>
    <p:extLst>
      <p:ext uri="{BB962C8B-B14F-4D97-AF65-F5344CB8AC3E}">
        <p14:creationId xmlns:p14="http://schemas.microsoft.com/office/powerpoint/2010/main" val="3309688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228600"/>
            <a:ext cx="8229600" cy="868362"/>
          </a:xfrm>
        </p:spPr>
        <p:txBody>
          <a:bodyPr/>
          <a:lstStyle/>
          <a:p>
            <a:pPr eaLnBrk="1" hangingPunct="1">
              <a:lnSpc>
                <a:spcPct val="83000"/>
              </a:lnSpc>
            </a:pPr>
            <a:r>
              <a:rPr lang="en-US" altLang="en-US" sz="3500" dirty="0">
                <a:solidFill>
                  <a:schemeClr val="bg1"/>
                </a:solidFill>
                <a:latin typeface="Palatino Linotype" panose="02040502050505030304" pitchFamily="18" charset="0"/>
              </a:rPr>
              <a:t>Doctrine of the Mere Predicate</a:t>
            </a:r>
            <a:endParaRPr lang="en-US" altLang="en-US" sz="35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1066800"/>
            <a:ext cx="8382000" cy="4648200"/>
          </a:xfrm>
        </p:spPr>
        <p:txBody>
          <a:bodyPr/>
          <a:lstStyle/>
          <a:p>
            <a:pPr algn="just" eaLnBrk="1" hangingPunct="1">
              <a:lnSpc>
                <a:spcPct val="90000"/>
              </a:lnSpc>
              <a:spcAft>
                <a:spcPts val="400"/>
              </a:spcAft>
            </a:pPr>
            <a:r>
              <a:rPr lang="en-US" altLang="en-US" sz="2500" dirty="0">
                <a:solidFill>
                  <a:schemeClr val="bg1"/>
                </a:solidFill>
                <a:latin typeface="Calibri" panose="020F0502020204030204" pitchFamily="34" charset="0"/>
                <a:cs typeface="Calibri" panose="020F0502020204030204" pitchFamily="34" charset="0"/>
              </a:rPr>
              <a:t>Extreme Existential Atomism</a:t>
            </a:r>
          </a:p>
          <a:p>
            <a:pPr lvl="1" eaLnBrk="1" hangingPunct="1">
              <a:lnSpc>
                <a:spcPct val="90000"/>
              </a:lnSpc>
              <a:spcAft>
                <a:spcPts val="400"/>
              </a:spcAft>
            </a:pPr>
            <a:r>
              <a:rPr lang="en-US" altLang="en-US" sz="2300" dirty="0">
                <a:solidFill>
                  <a:schemeClr val="bg1"/>
                </a:solidFill>
                <a:latin typeface="Calibri" panose="020F0502020204030204" pitchFamily="34" charset="0"/>
                <a:cs typeface="Calibri" panose="020F0502020204030204" pitchFamily="34" charset="0"/>
              </a:rPr>
              <a:t>Given bundle theory, it doesn’t necessarily follow that each constituent part can exist by itself.</a:t>
            </a:r>
          </a:p>
          <a:p>
            <a:pPr lvl="1" eaLnBrk="1" hangingPunct="1">
              <a:lnSpc>
                <a:spcPct val="90000"/>
              </a:lnSpc>
              <a:spcAft>
                <a:spcPts val="400"/>
              </a:spcAft>
            </a:pPr>
            <a:r>
              <a:rPr lang="en-US" altLang="en-US" sz="2300" dirty="0">
                <a:solidFill>
                  <a:schemeClr val="bg1"/>
                </a:solidFill>
                <a:latin typeface="Calibri" panose="020F0502020204030204" pitchFamily="34" charset="0"/>
                <a:cs typeface="Calibri" panose="020F0502020204030204" pitchFamily="34" charset="0"/>
              </a:rPr>
              <a:t>But it seems to have been an attractive line of thought:</a:t>
            </a:r>
          </a:p>
          <a:p>
            <a:pPr marL="57150" indent="0" algn="just" eaLnBrk="1" hangingPunct="1">
              <a:lnSpc>
                <a:spcPct val="90000"/>
              </a:lnSpc>
              <a:spcAft>
                <a:spcPts val="400"/>
              </a:spcAft>
              <a:buNone/>
            </a:pPr>
            <a:r>
              <a:rPr lang="en-US" altLang="en-US" sz="2100" dirty="0">
                <a:solidFill>
                  <a:schemeClr val="bg1"/>
                </a:solidFill>
                <a:latin typeface="Calibri" panose="020F0502020204030204" pitchFamily="34" charset="0"/>
                <a:cs typeface="Calibri" panose="020F0502020204030204" pitchFamily="34" charset="0"/>
              </a:rPr>
              <a:t>“If instead of answering these questions [about the origin of our alleged idea of mental substance], any one </a:t>
            </a:r>
            <a:r>
              <a:rPr lang="en-US" altLang="en-US" sz="2100" dirty="0" err="1">
                <a:solidFill>
                  <a:schemeClr val="bg1"/>
                </a:solidFill>
                <a:latin typeface="Calibri" panose="020F0502020204030204" pitchFamily="34" charset="0"/>
                <a:cs typeface="Calibri" panose="020F0502020204030204" pitchFamily="34" charset="0"/>
              </a:rPr>
              <a:t>shou’d</a:t>
            </a:r>
            <a:r>
              <a:rPr lang="en-US" altLang="en-US" sz="2100" dirty="0">
                <a:solidFill>
                  <a:schemeClr val="bg1"/>
                </a:solidFill>
                <a:latin typeface="Calibri" panose="020F0502020204030204" pitchFamily="34" charset="0"/>
                <a:cs typeface="Calibri" panose="020F0502020204030204" pitchFamily="34" charset="0"/>
              </a:rPr>
              <a:t> evade the difficulty, by saying, that the definition of a substance is something which may exist by itself; and that this definition ought to satisfy us: Shou’d this be said, I </a:t>
            </a:r>
            <a:r>
              <a:rPr lang="en-US" altLang="en-US" sz="2100" dirty="0" err="1">
                <a:solidFill>
                  <a:schemeClr val="bg1"/>
                </a:solidFill>
                <a:latin typeface="Calibri" panose="020F0502020204030204" pitchFamily="34" charset="0"/>
                <a:cs typeface="Calibri" panose="020F0502020204030204" pitchFamily="34" charset="0"/>
              </a:rPr>
              <a:t>shou’d</a:t>
            </a:r>
            <a:r>
              <a:rPr lang="en-US" altLang="en-US" sz="2100" dirty="0">
                <a:solidFill>
                  <a:schemeClr val="bg1"/>
                </a:solidFill>
                <a:latin typeface="Calibri" panose="020F0502020204030204" pitchFamily="34" charset="0"/>
                <a:cs typeface="Calibri" panose="020F0502020204030204" pitchFamily="34" charset="0"/>
              </a:rPr>
              <a:t> </a:t>
            </a:r>
            <a:r>
              <a:rPr lang="en-US" altLang="en-US" sz="2100" dirty="0" err="1">
                <a:solidFill>
                  <a:schemeClr val="bg1"/>
                </a:solidFill>
                <a:latin typeface="Calibri" panose="020F0502020204030204" pitchFamily="34" charset="0"/>
                <a:cs typeface="Calibri" panose="020F0502020204030204" pitchFamily="34" charset="0"/>
              </a:rPr>
              <a:t>ob</a:t>
            </a:r>
            <a:r>
              <a:rPr lang="en-US" altLang="en-US" sz="2100" dirty="0">
                <a:solidFill>
                  <a:schemeClr val="bg1"/>
                </a:solidFill>
                <a:latin typeface="Calibri" panose="020F0502020204030204" pitchFamily="34" charset="0"/>
                <a:cs typeface="Calibri" panose="020F0502020204030204" pitchFamily="34" charset="0"/>
              </a:rPr>
              <a:t>-serve, that this definition agrees to every thing, that can possibly be con-</a:t>
            </a:r>
            <a:r>
              <a:rPr lang="en-US" altLang="en-US" sz="2100" dirty="0" err="1">
                <a:solidFill>
                  <a:schemeClr val="bg1"/>
                </a:solidFill>
                <a:latin typeface="Calibri" panose="020F0502020204030204" pitchFamily="34" charset="0"/>
                <a:cs typeface="Calibri" panose="020F0502020204030204" pitchFamily="34" charset="0"/>
              </a:rPr>
              <a:t>ceiv’d</a:t>
            </a:r>
            <a:r>
              <a:rPr lang="en-US" altLang="en-US" sz="2100" dirty="0">
                <a:solidFill>
                  <a:schemeClr val="bg1"/>
                </a:solidFill>
                <a:latin typeface="Calibri" panose="020F0502020204030204" pitchFamily="34" charset="0"/>
                <a:cs typeface="Calibri" panose="020F0502020204030204" pitchFamily="34" charset="0"/>
              </a:rPr>
              <a:t>; and never will serve to distinguish substance from accident, or the soul from its perceptions. … [S]</a:t>
            </a:r>
            <a:r>
              <a:rPr lang="en-US" altLang="en-US" sz="2100" dirty="0" err="1">
                <a:solidFill>
                  <a:schemeClr val="bg1"/>
                </a:solidFill>
                <a:latin typeface="Calibri" panose="020F0502020204030204" pitchFamily="34" charset="0"/>
                <a:cs typeface="Calibri" panose="020F0502020204030204" pitchFamily="34" charset="0"/>
              </a:rPr>
              <a:t>ince</a:t>
            </a:r>
            <a:r>
              <a:rPr lang="en-US" altLang="en-US" sz="2100" dirty="0">
                <a:solidFill>
                  <a:schemeClr val="bg1"/>
                </a:solidFill>
                <a:latin typeface="Calibri" panose="020F0502020204030204" pitchFamily="34" charset="0"/>
                <a:cs typeface="Calibri" panose="020F0502020204030204" pitchFamily="34" charset="0"/>
              </a:rPr>
              <a:t> </a:t>
            </a:r>
            <a:r>
              <a:rPr lang="en-US" altLang="en-US" sz="2100" b="1" dirty="0">
                <a:solidFill>
                  <a:schemeClr val="bg1"/>
                </a:solidFill>
                <a:latin typeface="Calibri" panose="020F0502020204030204" pitchFamily="34" charset="0"/>
                <a:cs typeface="Calibri" panose="020F0502020204030204" pitchFamily="34" charset="0"/>
              </a:rPr>
              <a:t>all our perceptions</a:t>
            </a:r>
            <a:r>
              <a:rPr lang="en-US" altLang="en-US" sz="2100" dirty="0">
                <a:solidFill>
                  <a:schemeClr val="bg1"/>
                </a:solidFill>
                <a:latin typeface="Calibri" panose="020F0502020204030204" pitchFamily="34" charset="0"/>
                <a:cs typeface="Calibri" panose="020F0502020204030204" pitchFamily="34" charset="0"/>
              </a:rPr>
              <a:t> are different from each other, and from every thing else in the universe, they are also distinct and separable, and may be </a:t>
            </a:r>
            <a:r>
              <a:rPr lang="en-US" altLang="en-US" sz="2100" dirty="0" err="1">
                <a:solidFill>
                  <a:schemeClr val="bg1"/>
                </a:solidFill>
                <a:latin typeface="Calibri" panose="020F0502020204030204" pitchFamily="34" charset="0"/>
                <a:cs typeface="Calibri" panose="020F0502020204030204" pitchFamily="34" charset="0"/>
              </a:rPr>
              <a:t>consider’d</a:t>
            </a:r>
            <a:r>
              <a:rPr lang="en-US" altLang="en-US" sz="2100" dirty="0">
                <a:solidFill>
                  <a:schemeClr val="bg1"/>
                </a:solidFill>
                <a:latin typeface="Calibri" panose="020F0502020204030204" pitchFamily="34" charset="0"/>
                <a:cs typeface="Calibri" panose="020F0502020204030204" pitchFamily="34" charset="0"/>
              </a:rPr>
              <a:t> as separately existent, and </a:t>
            </a:r>
            <a:r>
              <a:rPr lang="en-US" altLang="en-US" sz="2100" b="1" dirty="0">
                <a:solidFill>
                  <a:schemeClr val="bg1"/>
                </a:solidFill>
                <a:latin typeface="Calibri" panose="020F0502020204030204" pitchFamily="34" charset="0"/>
                <a:cs typeface="Calibri" panose="020F0502020204030204" pitchFamily="34" charset="0"/>
              </a:rPr>
              <a:t>may exist separately, and have no need of any thing else to support their existence</a:t>
            </a:r>
            <a:r>
              <a:rPr lang="en-US" altLang="en-US" sz="2100" dirty="0">
                <a:solidFill>
                  <a:schemeClr val="bg1"/>
                </a:solidFill>
                <a:latin typeface="Calibri" panose="020F0502020204030204" pitchFamily="34" charset="0"/>
                <a:cs typeface="Calibri" panose="020F0502020204030204" pitchFamily="34" charset="0"/>
              </a:rPr>
              <a:t>. They are, therefore, substances, as far as this definition explains a sub-stance.” (Hume, </a:t>
            </a:r>
            <a:r>
              <a:rPr lang="en-US" altLang="en-US" sz="2100" i="1" dirty="0">
                <a:solidFill>
                  <a:schemeClr val="bg1"/>
                </a:solidFill>
                <a:latin typeface="Calibri" panose="020F0502020204030204" pitchFamily="34" charset="0"/>
                <a:cs typeface="Calibri" panose="020F0502020204030204" pitchFamily="34" charset="0"/>
              </a:rPr>
              <a:t>Treatise </a:t>
            </a:r>
            <a:r>
              <a:rPr lang="en-US" altLang="en-US" sz="2100" dirty="0">
                <a:solidFill>
                  <a:schemeClr val="bg1"/>
                </a:solidFill>
                <a:latin typeface="Calibri" panose="020F0502020204030204" pitchFamily="34" charset="0"/>
                <a:cs typeface="Calibri" panose="020F0502020204030204" pitchFamily="34" charset="0"/>
              </a:rPr>
              <a:t>1.4.5.5)</a:t>
            </a:r>
          </a:p>
        </p:txBody>
      </p:sp>
    </p:spTree>
    <p:extLst>
      <p:ext uri="{BB962C8B-B14F-4D97-AF65-F5344CB8AC3E}">
        <p14:creationId xmlns:p14="http://schemas.microsoft.com/office/powerpoint/2010/main" val="2023543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152400"/>
            <a:ext cx="8229600" cy="868362"/>
          </a:xfrm>
        </p:spPr>
        <p:txBody>
          <a:bodyPr/>
          <a:lstStyle/>
          <a:p>
            <a:pPr eaLnBrk="1" hangingPunct="1">
              <a:lnSpc>
                <a:spcPct val="83000"/>
              </a:lnSpc>
            </a:pPr>
            <a:r>
              <a:rPr lang="en-US" altLang="en-US" sz="3200" dirty="0">
                <a:solidFill>
                  <a:schemeClr val="bg1"/>
                </a:solidFill>
                <a:latin typeface="Palatino Linotype" panose="02040502050505030304" pitchFamily="18" charset="0"/>
              </a:rPr>
              <a:t>Who is Pierre Bayle?</a:t>
            </a:r>
            <a:endParaRPr lang="en-US" altLang="en-US" sz="32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304800" y="914400"/>
            <a:ext cx="8534400" cy="5562600"/>
          </a:xfrm>
        </p:spPr>
        <p:txBody>
          <a:bodyPr/>
          <a:lstStyle/>
          <a:p>
            <a:pPr eaLnBrk="1" hangingPunct="1">
              <a:lnSpc>
                <a:spcPct val="90000"/>
              </a:lnSpc>
              <a:buFont typeface="Calibri" panose="020F0502020204030204" pitchFamily="34" charset="0"/>
              <a:buChar char="-"/>
            </a:pPr>
            <a:endParaRPr lang="en-US" altLang="en-US" sz="2200" dirty="0">
              <a:solidFill>
                <a:schemeClr val="bg1"/>
              </a:solidFill>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5388B6AD-8386-4353-B60B-4B54BCBF08FE}"/>
              </a:ext>
            </a:extLst>
          </p:cNvPr>
          <p:cNvPicPr>
            <a:picLocks noChangeAspect="1"/>
          </p:cNvPicPr>
          <p:nvPr/>
        </p:nvPicPr>
        <p:blipFill>
          <a:blip r:embed="rId2"/>
          <a:stretch>
            <a:fillRect/>
          </a:stretch>
        </p:blipFill>
        <p:spPr>
          <a:xfrm>
            <a:off x="2488467" y="0"/>
            <a:ext cx="4167065" cy="6858000"/>
          </a:xfrm>
          <a:prstGeom prst="rect">
            <a:avLst/>
          </a:prstGeom>
        </p:spPr>
      </p:pic>
      <p:pic>
        <p:nvPicPr>
          <p:cNvPr id="6" name="Picture 5">
            <a:extLst>
              <a:ext uri="{FF2B5EF4-FFF2-40B4-BE49-F238E27FC236}">
                <a16:creationId xmlns:a16="http://schemas.microsoft.com/office/drawing/2014/main" id="{482F005C-7915-4FF2-8D7A-20AF15BF81F9}"/>
              </a:ext>
            </a:extLst>
          </p:cNvPr>
          <p:cNvPicPr>
            <a:picLocks noChangeAspect="1"/>
          </p:cNvPicPr>
          <p:nvPr/>
        </p:nvPicPr>
        <p:blipFill>
          <a:blip r:embed="rId3"/>
          <a:stretch>
            <a:fillRect/>
          </a:stretch>
        </p:blipFill>
        <p:spPr>
          <a:xfrm>
            <a:off x="2488467" y="0"/>
            <a:ext cx="4167065" cy="6858000"/>
          </a:xfrm>
          <a:prstGeom prst="rect">
            <a:avLst/>
          </a:prstGeom>
        </p:spPr>
      </p:pic>
    </p:spTree>
    <p:extLst>
      <p:ext uri="{BB962C8B-B14F-4D97-AF65-F5344CB8AC3E}">
        <p14:creationId xmlns:p14="http://schemas.microsoft.com/office/powerpoint/2010/main" val="36884120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228600"/>
            <a:ext cx="8229600" cy="868362"/>
          </a:xfrm>
        </p:spPr>
        <p:txBody>
          <a:bodyPr/>
          <a:lstStyle/>
          <a:p>
            <a:pPr eaLnBrk="1" hangingPunct="1">
              <a:lnSpc>
                <a:spcPct val="83000"/>
              </a:lnSpc>
            </a:pPr>
            <a:r>
              <a:rPr lang="en-US" altLang="en-US" sz="3500" dirty="0">
                <a:solidFill>
                  <a:schemeClr val="bg1"/>
                </a:solidFill>
                <a:latin typeface="Palatino Linotype" panose="02040502050505030304" pitchFamily="18" charset="0"/>
              </a:rPr>
              <a:t>Doctrine of the Mere Predicate</a:t>
            </a:r>
            <a:endParaRPr lang="en-US" altLang="en-US" sz="35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1066800"/>
            <a:ext cx="8382000" cy="4648200"/>
          </a:xfrm>
        </p:spPr>
        <p:txBody>
          <a:bodyPr/>
          <a:lstStyle/>
          <a:p>
            <a:pPr algn="just" eaLnBrk="1" hangingPunct="1">
              <a:lnSpc>
                <a:spcPct val="90000"/>
              </a:lnSpc>
              <a:spcAft>
                <a:spcPts val="400"/>
              </a:spcAft>
            </a:pPr>
            <a:r>
              <a:rPr lang="en-US" altLang="en-US" sz="2500" dirty="0">
                <a:solidFill>
                  <a:schemeClr val="bg1"/>
                </a:solidFill>
                <a:latin typeface="Calibri" panose="020F0502020204030204" pitchFamily="34" charset="0"/>
                <a:cs typeface="Calibri" panose="020F0502020204030204" pitchFamily="34" charset="0"/>
              </a:rPr>
              <a:t>Extreme Existential Atomism: possible lines of thought</a:t>
            </a:r>
          </a:p>
          <a:p>
            <a:pPr lvl="1" eaLnBrk="1" hangingPunct="1">
              <a:lnSpc>
                <a:spcPct val="90000"/>
              </a:lnSpc>
              <a:spcAft>
                <a:spcPts val="400"/>
              </a:spcAft>
            </a:pPr>
            <a:r>
              <a:rPr lang="en-US" altLang="en-US" sz="2200" u="sng" dirty="0">
                <a:solidFill>
                  <a:schemeClr val="bg1"/>
                </a:solidFill>
                <a:latin typeface="Calibri" panose="020F0502020204030204" pitchFamily="34" charset="0"/>
                <a:cs typeface="Calibri" panose="020F0502020204030204" pitchFamily="34" charset="0"/>
              </a:rPr>
              <a:t>Derived substantiality</a:t>
            </a:r>
            <a:r>
              <a:rPr lang="en-US" altLang="en-US" sz="2200" dirty="0">
                <a:solidFill>
                  <a:schemeClr val="bg1"/>
                </a:solidFill>
                <a:latin typeface="Calibri" panose="020F0502020204030204" pitchFamily="34" charset="0"/>
                <a:cs typeface="Calibri" panose="020F0502020204030204" pitchFamily="34" charset="0"/>
              </a:rPr>
              <a:t>: Perhaps Moore thinks that, since the constituent parts of a natural object give it all the substance it has (make it capable of existing by itself in time), these parts must themselves be substantial (be capable of existing by themselves in time). </a:t>
            </a:r>
          </a:p>
          <a:p>
            <a:pPr lvl="1" eaLnBrk="1" hangingPunct="1">
              <a:lnSpc>
                <a:spcPct val="90000"/>
              </a:lnSpc>
              <a:spcAft>
                <a:spcPts val="400"/>
              </a:spcAft>
            </a:pPr>
            <a:r>
              <a:rPr lang="en-US" altLang="en-US" sz="2200" u="sng" dirty="0">
                <a:solidFill>
                  <a:schemeClr val="bg1"/>
                </a:solidFill>
                <a:latin typeface="Calibri" panose="020F0502020204030204" pitchFamily="34" charset="0"/>
                <a:cs typeface="Calibri" panose="020F0502020204030204" pitchFamily="34" charset="0"/>
              </a:rPr>
              <a:t>Anti-Holism</a:t>
            </a:r>
            <a:r>
              <a:rPr lang="en-US" altLang="en-US" sz="2200" dirty="0">
                <a:solidFill>
                  <a:schemeClr val="bg1"/>
                </a:solidFill>
                <a:latin typeface="Calibri" panose="020F0502020204030204" pitchFamily="34" charset="0"/>
                <a:cs typeface="Calibri" panose="020F0502020204030204" pitchFamily="34" charset="0"/>
              </a:rPr>
              <a:t>: Perhaps Moore thinks that, since each part of a whole must </a:t>
            </a:r>
            <a:r>
              <a:rPr lang="en-US" altLang="en-US" sz="2200" i="1" dirty="0">
                <a:solidFill>
                  <a:schemeClr val="bg1"/>
                </a:solidFill>
                <a:latin typeface="Calibri" panose="020F0502020204030204" pitchFamily="34" charset="0"/>
                <a:cs typeface="Calibri" panose="020F0502020204030204" pitchFamily="34" charset="0"/>
              </a:rPr>
              <a:t>be what it is</a:t>
            </a:r>
            <a:r>
              <a:rPr lang="en-US" altLang="en-US" sz="2200" dirty="0">
                <a:solidFill>
                  <a:schemeClr val="bg1"/>
                </a:solidFill>
                <a:latin typeface="Calibri" panose="020F0502020204030204" pitchFamily="34" charset="0"/>
                <a:cs typeface="Calibri" panose="020F0502020204030204" pitchFamily="34" charset="0"/>
              </a:rPr>
              <a:t> independently of its belonging to the whole (anti-holism), the part must itself </a:t>
            </a:r>
            <a:r>
              <a:rPr lang="en-US" altLang="en-US" sz="2200" i="1" dirty="0">
                <a:solidFill>
                  <a:schemeClr val="bg1"/>
                </a:solidFill>
                <a:latin typeface="Calibri" panose="020F0502020204030204" pitchFamily="34" charset="0"/>
                <a:cs typeface="Calibri" panose="020F0502020204030204" pitchFamily="34" charset="0"/>
              </a:rPr>
              <a:t>be capable of existing</a:t>
            </a:r>
            <a:r>
              <a:rPr lang="en-US" altLang="en-US" sz="2200" dirty="0">
                <a:solidFill>
                  <a:schemeClr val="bg1"/>
                </a:solidFill>
                <a:latin typeface="Calibri" panose="020F0502020204030204" pitchFamily="34" charset="0"/>
                <a:cs typeface="Calibri" panose="020F0502020204030204" pitchFamily="34" charset="0"/>
              </a:rPr>
              <a:t> independently of the existence of the whole.</a:t>
            </a:r>
          </a:p>
          <a:p>
            <a:pPr lvl="1" eaLnBrk="1" hangingPunct="1">
              <a:lnSpc>
                <a:spcPct val="90000"/>
              </a:lnSpc>
              <a:spcAft>
                <a:spcPts val="400"/>
              </a:spcAft>
            </a:pPr>
            <a:r>
              <a:rPr lang="en-US" altLang="en-US" sz="2200" u="sng" dirty="0">
                <a:solidFill>
                  <a:schemeClr val="bg1"/>
                </a:solidFill>
                <a:latin typeface="Calibri" panose="020F0502020204030204" pitchFamily="34" charset="0"/>
                <a:cs typeface="Calibri" panose="020F0502020204030204" pitchFamily="34" charset="0"/>
              </a:rPr>
              <a:t>Slippery slope</a:t>
            </a:r>
            <a:r>
              <a:rPr lang="en-US" altLang="en-US" sz="2200" dirty="0">
                <a:solidFill>
                  <a:schemeClr val="bg1"/>
                </a:solidFill>
                <a:latin typeface="Calibri" panose="020F0502020204030204" pitchFamily="34" charset="0"/>
                <a:cs typeface="Calibri" panose="020F0502020204030204" pitchFamily="34" charset="0"/>
              </a:rPr>
              <a:t>: Perhaps Moore thinks that any reason for doubting that </a:t>
            </a:r>
            <a:r>
              <a:rPr lang="en-US" altLang="en-US" sz="2200" i="1" dirty="0">
                <a:solidFill>
                  <a:schemeClr val="bg1"/>
                </a:solidFill>
                <a:latin typeface="Calibri" panose="020F0502020204030204" pitchFamily="34" charset="0"/>
                <a:cs typeface="Calibri" panose="020F0502020204030204" pitchFamily="34" charset="0"/>
              </a:rPr>
              <a:t>a substantial part</a:t>
            </a:r>
            <a:r>
              <a:rPr lang="en-US" altLang="en-US" sz="2200" dirty="0">
                <a:solidFill>
                  <a:schemeClr val="bg1"/>
                </a:solidFill>
                <a:latin typeface="Calibri" panose="020F0502020204030204" pitchFamily="34" charset="0"/>
                <a:cs typeface="Calibri" panose="020F0502020204030204" pitchFamily="34" charset="0"/>
              </a:rPr>
              <a:t> can exist by itself (without depending on an object) will end up as a reason for doubting that </a:t>
            </a:r>
            <a:r>
              <a:rPr lang="en-US" altLang="en-US" sz="2200" i="1" dirty="0">
                <a:solidFill>
                  <a:schemeClr val="bg1"/>
                </a:solidFill>
                <a:latin typeface="Calibri" panose="020F0502020204030204" pitchFamily="34" charset="0"/>
                <a:cs typeface="Calibri" panose="020F0502020204030204" pitchFamily="34" charset="0"/>
              </a:rPr>
              <a:t>the whole natural object</a:t>
            </a:r>
            <a:r>
              <a:rPr lang="en-US" altLang="en-US" sz="2200" dirty="0">
                <a:solidFill>
                  <a:schemeClr val="bg1"/>
                </a:solidFill>
                <a:latin typeface="Calibri" panose="020F0502020204030204" pitchFamily="34" charset="0"/>
                <a:cs typeface="Calibri" panose="020F0502020204030204" pitchFamily="34" charset="0"/>
              </a:rPr>
              <a:t> can exist by itself (without depending on a universe). — Hello again to substance monism à la Bradley!</a:t>
            </a:r>
          </a:p>
        </p:txBody>
      </p:sp>
    </p:spTree>
    <p:extLst>
      <p:ext uri="{BB962C8B-B14F-4D97-AF65-F5344CB8AC3E}">
        <p14:creationId xmlns:p14="http://schemas.microsoft.com/office/powerpoint/2010/main" val="2775029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152400"/>
            <a:ext cx="8229600" cy="868362"/>
          </a:xfrm>
        </p:spPr>
        <p:txBody>
          <a:bodyPr/>
          <a:lstStyle/>
          <a:p>
            <a:pPr eaLnBrk="1" hangingPunct="1">
              <a:lnSpc>
                <a:spcPct val="83000"/>
              </a:lnSpc>
            </a:pPr>
            <a:r>
              <a:rPr lang="en-US" altLang="en-US" sz="3500" dirty="0">
                <a:solidFill>
                  <a:schemeClr val="bg1"/>
                </a:solidFill>
                <a:latin typeface="Palatino Linotype" panose="02040502050505030304" pitchFamily="18" charset="0"/>
              </a:rPr>
              <a:t>Doctrine of the Mere Predicate</a:t>
            </a:r>
            <a:endParaRPr lang="en-US" altLang="en-US" sz="35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381000" y="960120"/>
            <a:ext cx="8382000" cy="4648200"/>
          </a:xfrm>
        </p:spPr>
        <p:txBody>
          <a:bodyPr/>
          <a:lstStyle/>
          <a:p>
            <a:pPr marL="0" indent="0" algn="ctr" eaLnBrk="1" hangingPunct="1">
              <a:lnSpc>
                <a:spcPct val="90000"/>
              </a:lnSpc>
              <a:spcAft>
                <a:spcPts val="400"/>
              </a:spcAft>
              <a:buNone/>
            </a:pPr>
            <a:r>
              <a:rPr lang="en-US" altLang="en-US" sz="2300" i="1" dirty="0">
                <a:solidFill>
                  <a:schemeClr val="bg1"/>
                </a:solidFill>
                <a:latin typeface="Calibri" panose="020F0502020204030204" pitchFamily="34" charset="0"/>
                <a:cs typeface="Calibri" panose="020F0502020204030204" pitchFamily="34" charset="0"/>
              </a:rPr>
              <a:t>Why is good a mere predicate, not a substantial part?</a:t>
            </a:r>
          </a:p>
          <a:p>
            <a:pPr algn="just" eaLnBrk="1" hangingPunct="1">
              <a:lnSpc>
                <a:spcPct val="90000"/>
              </a:lnSpc>
              <a:spcAft>
                <a:spcPts val="400"/>
              </a:spcAft>
            </a:pPr>
            <a:r>
              <a:rPr lang="en-US" altLang="en-US" sz="2300" dirty="0">
                <a:solidFill>
                  <a:schemeClr val="bg1"/>
                </a:solidFill>
                <a:latin typeface="Calibri" panose="020F0502020204030204" pitchFamily="34" charset="0"/>
                <a:cs typeface="Calibri" panose="020F0502020204030204" pitchFamily="34" charset="0"/>
              </a:rPr>
              <a:t>Analogies: Existence, Truth</a:t>
            </a:r>
          </a:p>
          <a:p>
            <a:pPr lvl="1" eaLnBrk="1" hangingPunct="1">
              <a:lnSpc>
                <a:spcPct val="90000"/>
              </a:lnSpc>
              <a:spcAft>
                <a:spcPts val="400"/>
              </a:spcAft>
            </a:pPr>
            <a:r>
              <a:rPr lang="en-US" altLang="en-US" sz="2100" dirty="0">
                <a:solidFill>
                  <a:schemeClr val="bg1"/>
                </a:solidFill>
                <a:latin typeface="Calibri" panose="020F0502020204030204" pitchFamily="34" charset="0"/>
                <a:cs typeface="Calibri" panose="020F0502020204030204" pitchFamily="34" charset="0"/>
              </a:rPr>
              <a:t>When an existential proposition like “This cat exists” is true, there is a complex concept </a:t>
            </a:r>
            <a:r>
              <a:rPr lang="en-US" altLang="en-US" sz="2100" cap="small" dirty="0">
                <a:solidFill>
                  <a:schemeClr val="bg1"/>
                </a:solidFill>
                <a:latin typeface="Calibri" panose="020F0502020204030204" pitchFamily="34" charset="0"/>
                <a:cs typeface="Calibri" panose="020F0502020204030204" pitchFamily="34" charset="0"/>
              </a:rPr>
              <a:t>cat</a:t>
            </a:r>
            <a:r>
              <a:rPr lang="en-US" altLang="en-US" sz="2100" dirty="0">
                <a:solidFill>
                  <a:schemeClr val="bg1"/>
                </a:solidFill>
                <a:latin typeface="Calibri" panose="020F0502020204030204" pitchFamily="34" charset="0"/>
                <a:cs typeface="Calibri" panose="020F0502020204030204" pitchFamily="34" charset="0"/>
              </a:rPr>
              <a:t> standing in certain relations to the other con-</a:t>
            </a:r>
            <a:r>
              <a:rPr lang="en-US" altLang="en-US" sz="2100" dirty="0" err="1">
                <a:solidFill>
                  <a:schemeClr val="bg1"/>
                </a:solidFill>
                <a:latin typeface="Calibri" panose="020F0502020204030204" pitchFamily="34" charset="0"/>
                <a:cs typeface="Calibri" panose="020F0502020204030204" pitchFamily="34" charset="0"/>
              </a:rPr>
              <a:t>cepts</a:t>
            </a:r>
            <a:r>
              <a:rPr lang="en-US" altLang="en-US" sz="2100" dirty="0">
                <a:solidFill>
                  <a:schemeClr val="bg1"/>
                </a:solidFill>
                <a:latin typeface="Calibri" panose="020F0502020204030204" pitchFamily="34" charset="0"/>
                <a:cs typeface="Calibri" panose="020F0502020204030204" pitchFamily="34" charset="0"/>
              </a:rPr>
              <a:t> </a:t>
            </a:r>
            <a:r>
              <a:rPr lang="en-US" altLang="en-US" sz="2100" cap="small" dirty="0">
                <a:solidFill>
                  <a:schemeClr val="bg1"/>
                </a:solidFill>
                <a:latin typeface="Calibri" panose="020F0502020204030204" pitchFamily="34" charset="0"/>
                <a:cs typeface="Calibri" panose="020F0502020204030204" pitchFamily="34" charset="0"/>
              </a:rPr>
              <a:t>this</a:t>
            </a:r>
            <a:r>
              <a:rPr lang="en-US" altLang="en-US" sz="2100" dirty="0">
                <a:solidFill>
                  <a:schemeClr val="bg1"/>
                </a:solidFill>
                <a:latin typeface="Calibri" panose="020F0502020204030204" pitchFamily="34" charset="0"/>
                <a:cs typeface="Calibri" panose="020F0502020204030204" pitchFamily="34" charset="0"/>
              </a:rPr>
              <a:t> and </a:t>
            </a:r>
            <a:r>
              <a:rPr lang="en-US" altLang="en-US" sz="2100" cap="small" dirty="0">
                <a:solidFill>
                  <a:schemeClr val="bg1"/>
                </a:solidFill>
                <a:latin typeface="Calibri" panose="020F0502020204030204" pitchFamily="34" charset="0"/>
                <a:cs typeface="Calibri" panose="020F0502020204030204" pitchFamily="34" charset="0"/>
              </a:rPr>
              <a:t>existence</a:t>
            </a:r>
            <a:r>
              <a:rPr lang="en-US" altLang="en-US" sz="2100" dirty="0">
                <a:solidFill>
                  <a:schemeClr val="bg1"/>
                </a:solidFill>
                <a:latin typeface="Calibri" panose="020F0502020204030204" pitchFamily="34" charset="0"/>
                <a:cs typeface="Calibri" panose="020F0502020204030204" pitchFamily="34" charset="0"/>
              </a:rPr>
              <a:t>. In virtue of these relations (not some </a:t>
            </a:r>
            <a:r>
              <a:rPr lang="en-US" altLang="en-US" sz="2100" dirty="0" err="1">
                <a:solidFill>
                  <a:schemeClr val="bg1"/>
                </a:solidFill>
                <a:latin typeface="Calibri" panose="020F0502020204030204" pitchFamily="34" charset="0"/>
                <a:cs typeface="Calibri" panose="020F0502020204030204" pitchFamily="34" charset="0"/>
              </a:rPr>
              <a:t>exter-nal</a:t>
            </a:r>
            <a:r>
              <a:rPr lang="en-US" altLang="en-US" sz="2100" dirty="0">
                <a:solidFill>
                  <a:schemeClr val="bg1"/>
                </a:solidFill>
                <a:latin typeface="Calibri" panose="020F0502020204030204" pitchFamily="34" charset="0"/>
                <a:cs typeface="Calibri" panose="020F0502020204030204" pitchFamily="34" charset="0"/>
              </a:rPr>
              <a:t> correspondence), the entire proposition has the property </a:t>
            </a:r>
            <a:r>
              <a:rPr lang="en-US" altLang="en-US" sz="2100" cap="small" dirty="0">
                <a:solidFill>
                  <a:schemeClr val="bg1"/>
                </a:solidFill>
                <a:latin typeface="Calibri" panose="020F0502020204030204" pitchFamily="34" charset="0"/>
                <a:cs typeface="Calibri" panose="020F0502020204030204" pitchFamily="34" charset="0"/>
              </a:rPr>
              <a:t>true</a:t>
            </a:r>
            <a:r>
              <a:rPr lang="en-US" altLang="en-US" sz="2100" dirty="0">
                <a:solidFill>
                  <a:schemeClr val="bg1"/>
                </a:solidFill>
                <a:latin typeface="Calibri" panose="020F0502020204030204" pitchFamily="34" charset="0"/>
                <a:cs typeface="Calibri" panose="020F0502020204030204" pitchFamily="34" charset="0"/>
              </a:rPr>
              <a:t>.</a:t>
            </a:r>
          </a:p>
          <a:p>
            <a:pPr lvl="1" eaLnBrk="1" hangingPunct="1">
              <a:lnSpc>
                <a:spcPct val="90000"/>
              </a:lnSpc>
              <a:spcAft>
                <a:spcPts val="400"/>
              </a:spcAft>
            </a:pPr>
            <a:r>
              <a:rPr lang="en-US" altLang="en-US" sz="2100" u="sng" dirty="0">
                <a:solidFill>
                  <a:schemeClr val="bg1"/>
                </a:solidFill>
                <a:latin typeface="Calibri" panose="020F0502020204030204" pitchFamily="34" charset="0"/>
                <a:cs typeface="Calibri" panose="020F0502020204030204" pitchFamily="34" charset="0"/>
              </a:rPr>
              <a:t>Existence</a:t>
            </a:r>
            <a:r>
              <a:rPr lang="en-US" altLang="en-US" sz="2100" dirty="0">
                <a:solidFill>
                  <a:schemeClr val="bg1"/>
                </a:solidFill>
                <a:latin typeface="Calibri" panose="020F0502020204030204" pitchFamily="34" charset="0"/>
                <a:cs typeface="Calibri" panose="020F0502020204030204" pitchFamily="34" charset="0"/>
              </a:rPr>
              <a:t>: The existence of an existent is not </a:t>
            </a:r>
            <a:r>
              <a:rPr lang="en-US" altLang="en-US" sz="2100" i="1" dirty="0">
                <a:solidFill>
                  <a:schemeClr val="bg1"/>
                </a:solidFill>
                <a:latin typeface="Calibri" panose="020F0502020204030204" pitchFamily="34" charset="0"/>
                <a:cs typeface="Calibri" panose="020F0502020204030204" pitchFamily="34" charset="0"/>
              </a:rPr>
              <a:t>part</a:t>
            </a:r>
            <a:r>
              <a:rPr lang="en-US" altLang="en-US" sz="2100" dirty="0">
                <a:solidFill>
                  <a:schemeClr val="bg1"/>
                </a:solidFill>
                <a:latin typeface="Calibri" panose="020F0502020204030204" pitchFamily="34" charset="0"/>
                <a:cs typeface="Calibri" panose="020F0502020204030204" pitchFamily="34" charset="0"/>
              </a:rPr>
              <a:t> of that existent (e.g., the concept </a:t>
            </a:r>
            <a:r>
              <a:rPr lang="en-US" altLang="en-US" sz="2100" cap="small" dirty="0">
                <a:solidFill>
                  <a:schemeClr val="bg1"/>
                </a:solidFill>
                <a:latin typeface="Calibri" panose="020F0502020204030204" pitchFamily="34" charset="0"/>
                <a:cs typeface="Calibri" panose="020F0502020204030204" pitchFamily="34" charset="0"/>
              </a:rPr>
              <a:t>existence</a:t>
            </a:r>
            <a:r>
              <a:rPr lang="en-US" altLang="en-US" sz="2100" dirty="0">
                <a:solidFill>
                  <a:schemeClr val="bg1"/>
                </a:solidFill>
                <a:latin typeface="Calibri" panose="020F0502020204030204" pitchFamily="34" charset="0"/>
                <a:cs typeface="Calibri" panose="020F0502020204030204" pitchFamily="34" charset="0"/>
              </a:rPr>
              <a:t> is not part of the complex concepts </a:t>
            </a:r>
            <a:r>
              <a:rPr lang="en-US" altLang="en-US" sz="2100" cap="small" dirty="0">
                <a:solidFill>
                  <a:schemeClr val="bg1"/>
                </a:solidFill>
                <a:latin typeface="Calibri" panose="020F0502020204030204" pitchFamily="34" charset="0"/>
                <a:cs typeface="Calibri" panose="020F0502020204030204" pitchFamily="34" charset="0"/>
              </a:rPr>
              <a:t>cat</a:t>
            </a:r>
            <a:r>
              <a:rPr lang="en-US" altLang="en-US" sz="2100" dirty="0">
                <a:solidFill>
                  <a:schemeClr val="bg1"/>
                </a:solidFill>
                <a:latin typeface="Calibri" panose="020F0502020204030204" pitchFamily="34" charset="0"/>
                <a:cs typeface="Calibri" panose="020F0502020204030204" pitchFamily="34" charset="0"/>
              </a:rPr>
              <a:t> or </a:t>
            </a:r>
            <a:r>
              <a:rPr lang="en-US" altLang="en-US" sz="2100" cap="small" dirty="0">
                <a:solidFill>
                  <a:schemeClr val="bg1"/>
                </a:solidFill>
                <a:latin typeface="Calibri" panose="020F0502020204030204" pitchFamily="34" charset="0"/>
                <a:cs typeface="Calibri" panose="020F0502020204030204" pitchFamily="34" charset="0"/>
              </a:rPr>
              <a:t>this</a:t>
            </a:r>
            <a:r>
              <a:rPr lang="en-US" altLang="en-US" sz="2100" i="1" dirty="0">
                <a:solidFill>
                  <a:schemeClr val="bg1"/>
                </a:solidFill>
                <a:latin typeface="Calibri" panose="020F0502020204030204" pitchFamily="34" charset="0"/>
                <a:cs typeface="Calibri" panose="020F0502020204030204" pitchFamily="34" charset="0"/>
              </a:rPr>
              <a:t> </a:t>
            </a:r>
            <a:r>
              <a:rPr lang="en-US" altLang="en-US" sz="2100" cap="small" dirty="0">
                <a:solidFill>
                  <a:schemeClr val="bg1"/>
                </a:solidFill>
                <a:latin typeface="Calibri" panose="020F0502020204030204" pitchFamily="34" charset="0"/>
                <a:cs typeface="Calibri" panose="020F0502020204030204" pitchFamily="34" charset="0"/>
              </a:rPr>
              <a:t>cat</a:t>
            </a:r>
            <a:r>
              <a:rPr lang="en-US" altLang="en-US" sz="2100" dirty="0">
                <a:solidFill>
                  <a:schemeClr val="bg1"/>
                </a:solidFill>
                <a:latin typeface="Calibri" panose="020F0502020204030204" pitchFamily="34" charset="0"/>
                <a:cs typeface="Calibri" panose="020F0502020204030204" pitchFamily="34" charset="0"/>
              </a:rPr>
              <a:t>) Take away </a:t>
            </a:r>
            <a:r>
              <a:rPr lang="en-US" altLang="en-US" sz="2100" cap="small" dirty="0">
                <a:solidFill>
                  <a:schemeClr val="bg1"/>
                </a:solidFill>
                <a:latin typeface="Calibri" panose="020F0502020204030204" pitchFamily="34" charset="0"/>
                <a:cs typeface="Calibri" panose="020F0502020204030204" pitchFamily="34" charset="0"/>
              </a:rPr>
              <a:t>existence</a:t>
            </a:r>
            <a:r>
              <a:rPr lang="en-US" altLang="en-US" sz="2100" dirty="0">
                <a:solidFill>
                  <a:schemeClr val="bg1"/>
                </a:solidFill>
                <a:latin typeface="Calibri" panose="020F0502020204030204" pitchFamily="34" charset="0"/>
                <a:cs typeface="Calibri" panose="020F0502020204030204" pitchFamily="34" charset="0"/>
              </a:rPr>
              <a:t> and </a:t>
            </a:r>
            <a:r>
              <a:rPr lang="en-US" altLang="en-US" sz="2100" cap="small" dirty="0">
                <a:solidFill>
                  <a:schemeClr val="bg1"/>
                </a:solidFill>
                <a:latin typeface="Calibri" panose="020F0502020204030204" pitchFamily="34" charset="0"/>
                <a:cs typeface="Calibri" panose="020F0502020204030204" pitchFamily="34" charset="0"/>
              </a:rPr>
              <a:t>cat</a:t>
            </a:r>
            <a:r>
              <a:rPr lang="en-US" altLang="en-US" sz="2100" dirty="0">
                <a:solidFill>
                  <a:schemeClr val="bg1"/>
                </a:solidFill>
                <a:latin typeface="Calibri" panose="020F0502020204030204" pitchFamily="34" charset="0"/>
                <a:cs typeface="Calibri" panose="020F0502020204030204" pitchFamily="34" charset="0"/>
              </a:rPr>
              <a:t> is still there. In any true </a:t>
            </a:r>
            <a:r>
              <a:rPr lang="en-US" altLang="en-US" sz="2100" dirty="0" err="1">
                <a:solidFill>
                  <a:schemeClr val="bg1"/>
                </a:solidFill>
                <a:latin typeface="Calibri" panose="020F0502020204030204" pitchFamily="34" charset="0"/>
                <a:cs typeface="Calibri" panose="020F0502020204030204" pitchFamily="34" charset="0"/>
              </a:rPr>
              <a:t>existen-tial</a:t>
            </a:r>
            <a:r>
              <a:rPr lang="en-US" altLang="en-US" sz="2100" dirty="0">
                <a:solidFill>
                  <a:schemeClr val="bg1"/>
                </a:solidFill>
                <a:latin typeface="Calibri" panose="020F0502020204030204" pitchFamily="34" charset="0"/>
                <a:cs typeface="Calibri" panose="020F0502020204030204" pitchFamily="34" charset="0"/>
              </a:rPr>
              <a:t> proposition, the concept </a:t>
            </a:r>
            <a:r>
              <a:rPr lang="en-US" altLang="en-US" sz="2100" cap="small" dirty="0">
                <a:solidFill>
                  <a:schemeClr val="bg1"/>
                </a:solidFill>
                <a:latin typeface="Calibri" panose="020F0502020204030204" pitchFamily="34" charset="0"/>
                <a:cs typeface="Calibri" panose="020F0502020204030204" pitchFamily="34" charset="0"/>
              </a:rPr>
              <a:t>existence</a:t>
            </a:r>
            <a:r>
              <a:rPr lang="en-US" altLang="en-US" sz="2100" dirty="0">
                <a:solidFill>
                  <a:schemeClr val="bg1"/>
                </a:solidFill>
                <a:latin typeface="Calibri" panose="020F0502020204030204" pitchFamily="34" charset="0"/>
                <a:cs typeface="Calibri" panose="020F0502020204030204" pitchFamily="34" charset="0"/>
              </a:rPr>
              <a:t> must have another concept (e.g. </a:t>
            </a:r>
            <a:r>
              <a:rPr lang="en-US" altLang="en-US" sz="2100" cap="small" dirty="0">
                <a:solidFill>
                  <a:schemeClr val="bg1"/>
                </a:solidFill>
                <a:latin typeface="Calibri" panose="020F0502020204030204" pitchFamily="34" charset="0"/>
                <a:cs typeface="Calibri" panose="020F0502020204030204" pitchFamily="34" charset="0"/>
              </a:rPr>
              <a:t>cat</a:t>
            </a:r>
            <a:r>
              <a:rPr lang="en-US" altLang="en-US" sz="2100" dirty="0">
                <a:solidFill>
                  <a:schemeClr val="bg1"/>
                </a:solidFill>
                <a:latin typeface="Calibri" panose="020F0502020204030204" pitchFamily="34" charset="0"/>
                <a:cs typeface="Calibri" panose="020F0502020204030204" pitchFamily="34" charset="0"/>
              </a:rPr>
              <a:t>) it can be ‘attached’ to.</a:t>
            </a:r>
          </a:p>
          <a:p>
            <a:pPr lvl="1" eaLnBrk="1" hangingPunct="1">
              <a:lnSpc>
                <a:spcPct val="90000"/>
              </a:lnSpc>
              <a:spcAft>
                <a:spcPts val="400"/>
              </a:spcAft>
            </a:pPr>
            <a:r>
              <a:rPr lang="en-US" altLang="en-US" sz="2100" u="sng" dirty="0">
                <a:solidFill>
                  <a:schemeClr val="bg1"/>
                </a:solidFill>
                <a:latin typeface="Calibri" panose="020F0502020204030204" pitchFamily="34" charset="0"/>
                <a:cs typeface="Calibri" panose="020F0502020204030204" pitchFamily="34" charset="0"/>
              </a:rPr>
              <a:t>Truth</a:t>
            </a:r>
            <a:r>
              <a:rPr lang="en-US" altLang="en-US" sz="2100" dirty="0">
                <a:solidFill>
                  <a:schemeClr val="bg1"/>
                </a:solidFill>
                <a:latin typeface="Calibri" panose="020F0502020204030204" pitchFamily="34" charset="0"/>
                <a:cs typeface="Calibri" panose="020F0502020204030204" pitchFamily="34" charset="0"/>
              </a:rPr>
              <a:t>: The property </a:t>
            </a:r>
            <a:r>
              <a:rPr lang="en-US" altLang="en-US" sz="2100" cap="small" dirty="0">
                <a:solidFill>
                  <a:schemeClr val="bg1"/>
                </a:solidFill>
                <a:latin typeface="Calibri" panose="020F0502020204030204" pitchFamily="34" charset="0"/>
                <a:cs typeface="Calibri" panose="020F0502020204030204" pitchFamily="34" charset="0"/>
              </a:rPr>
              <a:t>true</a:t>
            </a:r>
            <a:r>
              <a:rPr lang="en-US" altLang="en-US" sz="2100" dirty="0">
                <a:solidFill>
                  <a:schemeClr val="bg1"/>
                </a:solidFill>
                <a:latin typeface="Calibri" panose="020F0502020204030204" pitchFamily="34" charset="0"/>
                <a:cs typeface="Calibri" panose="020F0502020204030204" pitchFamily="34" charset="0"/>
              </a:rPr>
              <a:t> is a concept like anything else. The truth of a proposition is not </a:t>
            </a:r>
            <a:r>
              <a:rPr lang="en-US" altLang="en-US" sz="2100" i="1" dirty="0">
                <a:solidFill>
                  <a:schemeClr val="bg1"/>
                </a:solidFill>
                <a:latin typeface="Calibri" panose="020F0502020204030204" pitchFamily="34" charset="0"/>
                <a:cs typeface="Calibri" panose="020F0502020204030204" pitchFamily="34" charset="0"/>
              </a:rPr>
              <a:t>part </a:t>
            </a:r>
            <a:r>
              <a:rPr lang="en-US" altLang="en-US" sz="2100" dirty="0">
                <a:solidFill>
                  <a:schemeClr val="bg1"/>
                </a:solidFill>
                <a:latin typeface="Calibri" panose="020F0502020204030204" pitchFamily="34" charset="0"/>
                <a:cs typeface="Calibri" panose="020F0502020204030204" pitchFamily="34" charset="0"/>
              </a:rPr>
              <a:t>of that proposition. Take away </a:t>
            </a:r>
            <a:r>
              <a:rPr lang="en-US" altLang="en-US" sz="2100" cap="small" dirty="0">
                <a:solidFill>
                  <a:schemeClr val="bg1"/>
                </a:solidFill>
                <a:latin typeface="Calibri" panose="020F0502020204030204" pitchFamily="34" charset="0"/>
                <a:cs typeface="Calibri" panose="020F0502020204030204" pitchFamily="34" charset="0"/>
              </a:rPr>
              <a:t>true</a:t>
            </a:r>
            <a:r>
              <a:rPr lang="en-US" altLang="en-US" sz="2100" dirty="0">
                <a:solidFill>
                  <a:schemeClr val="bg1"/>
                </a:solidFill>
                <a:latin typeface="Calibri" panose="020F0502020204030204" pitchFamily="34" charset="0"/>
                <a:cs typeface="Calibri" panose="020F0502020204030204" pitchFamily="34" charset="0"/>
              </a:rPr>
              <a:t> and the proposition is still there. Instead of its being true determining the nature of the proposition, its being true depends upon the </a:t>
            </a:r>
            <a:r>
              <a:rPr lang="en-US" altLang="en-US" sz="2100" spc="-10" dirty="0">
                <a:solidFill>
                  <a:schemeClr val="bg1"/>
                </a:solidFill>
                <a:latin typeface="Calibri" panose="020F0502020204030204" pitchFamily="34" charset="0"/>
                <a:cs typeface="Calibri" panose="020F0502020204030204" pitchFamily="34" charset="0"/>
              </a:rPr>
              <a:t>nature of the proposition (its internal relations) that </a:t>
            </a:r>
            <a:r>
              <a:rPr lang="en-US" altLang="en-US" sz="2100" cap="small" spc="-10" dirty="0">
                <a:solidFill>
                  <a:schemeClr val="bg1"/>
                </a:solidFill>
                <a:latin typeface="Calibri" panose="020F0502020204030204" pitchFamily="34" charset="0"/>
                <a:cs typeface="Calibri" panose="020F0502020204030204" pitchFamily="34" charset="0"/>
              </a:rPr>
              <a:t>true</a:t>
            </a:r>
            <a:r>
              <a:rPr lang="en-US" altLang="en-US" sz="2100" spc="-10" dirty="0">
                <a:solidFill>
                  <a:schemeClr val="bg1"/>
                </a:solidFill>
                <a:latin typeface="Calibri" panose="020F0502020204030204" pitchFamily="34" charset="0"/>
                <a:cs typeface="Calibri" panose="020F0502020204030204" pitchFamily="34" charset="0"/>
              </a:rPr>
              <a:t> is ‘attached’</a:t>
            </a:r>
            <a:r>
              <a:rPr lang="en-US" altLang="en-US" sz="2100" dirty="0">
                <a:solidFill>
                  <a:schemeClr val="bg1"/>
                </a:solidFill>
                <a:latin typeface="Calibri" panose="020F0502020204030204" pitchFamily="34" charset="0"/>
                <a:cs typeface="Calibri" panose="020F0502020204030204" pitchFamily="34" charset="0"/>
              </a:rPr>
              <a:t> to.</a:t>
            </a:r>
          </a:p>
        </p:txBody>
      </p:sp>
    </p:spTree>
    <p:extLst>
      <p:ext uri="{BB962C8B-B14F-4D97-AF65-F5344CB8AC3E}">
        <p14:creationId xmlns:p14="http://schemas.microsoft.com/office/powerpoint/2010/main" val="2387665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152400"/>
            <a:ext cx="8229600" cy="868362"/>
          </a:xfrm>
        </p:spPr>
        <p:txBody>
          <a:bodyPr/>
          <a:lstStyle/>
          <a:p>
            <a:pPr eaLnBrk="1" hangingPunct="1">
              <a:lnSpc>
                <a:spcPct val="83000"/>
              </a:lnSpc>
            </a:pPr>
            <a:r>
              <a:rPr lang="en-US" altLang="en-US" sz="3500" dirty="0">
                <a:solidFill>
                  <a:schemeClr val="bg1"/>
                </a:solidFill>
                <a:latin typeface="Palatino Linotype" panose="02040502050505030304" pitchFamily="18" charset="0"/>
              </a:rPr>
              <a:t>Doctrine of the Mere Predicate</a:t>
            </a:r>
            <a:endParaRPr lang="en-US" altLang="en-US" sz="35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381000" y="960120"/>
            <a:ext cx="8382000" cy="4618038"/>
          </a:xfrm>
        </p:spPr>
        <p:txBody>
          <a:bodyPr/>
          <a:lstStyle/>
          <a:p>
            <a:pPr marL="0" indent="0" algn="ctr" eaLnBrk="1" hangingPunct="1">
              <a:lnSpc>
                <a:spcPct val="90000"/>
              </a:lnSpc>
              <a:spcAft>
                <a:spcPts val="400"/>
              </a:spcAft>
              <a:buNone/>
            </a:pPr>
            <a:r>
              <a:rPr lang="en-US" altLang="en-US" sz="2300" i="1" dirty="0">
                <a:solidFill>
                  <a:schemeClr val="bg1"/>
                </a:solidFill>
                <a:latin typeface="Calibri" panose="020F0502020204030204" pitchFamily="34" charset="0"/>
                <a:cs typeface="Calibri" panose="020F0502020204030204" pitchFamily="34" charset="0"/>
              </a:rPr>
              <a:t>Why is good a mere predicate, not a substantial part?</a:t>
            </a:r>
          </a:p>
          <a:p>
            <a:pPr algn="just" eaLnBrk="1" hangingPunct="1">
              <a:lnSpc>
                <a:spcPct val="90000"/>
              </a:lnSpc>
              <a:spcAft>
                <a:spcPts val="400"/>
              </a:spcAft>
            </a:pPr>
            <a:r>
              <a:rPr lang="en-US" altLang="en-US" sz="2300" spc="-50" dirty="0">
                <a:solidFill>
                  <a:schemeClr val="bg1"/>
                </a:solidFill>
                <a:latin typeface="Calibri" panose="020F0502020204030204" pitchFamily="34" charset="0"/>
                <a:cs typeface="Calibri" panose="020F0502020204030204" pitchFamily="34" charset="0"/>
              </a:rPr>
              <a:t>Running theme: value as nature-determined, not nature-determining</a:t>
            </a:r>
          </a:p>
          <a:p>
            <a:pPr marL="457200" lvl="1" indent="0" algn="just" eaLnBrk="1" hangingPunct="1">
              <a:lnSpc>
                <a:spcPct val="90000"/>
              </a:lnSpc>
              <a:spcAft>
                <a:spcPts val="400"/>
              </a:spcAft>
              <a:buNone/>
            </a:pPr>
            <a:r>
              <a:rPr lang="en-US" altLang="en-US" sz="2100" dirty="0">
                <a:solidFill>
                  <a:schemeClr val="bg1"/>
                </a:solidFill>
                <a:latin typeface="Calibri" panose="020F0502020204030204" pitchFamily="34" charset="0"/>
                <a:cs typeface="Calibri" panose="020F0502020204030204" pitchFamily="34" charset="0"/>
              </a:rPr>
              <a:t>“A speculative reasoner concerning triangles or circles considers the several known and given relations of the parts of these figures; and thence infers some unknown relation, which is dependent on the for-mer. But in moral deliberations, we must be acquainted, before-hand, with all the objects, and all their relations to each other; and from a comparison of </a:t>
            </a:r>
            <a:r>
              <a:rPr lang="en-US" altLang="en-US" sz="2100" b="1" dirty="0">
                <a:solidFill>
                  <a:schemeClr val="bg1"/>
                </a:solidFill>
                <a:latin typeface="Calibri" panose="020F0502020204030204" pitchFamily="34" charset="0"/>
                <a:cs typeface="Calibri" panose="020F0502020204030204" pitchFamily="34" charset="0"/>
              </a:rPr>
              <a:t>the whole</a:t>
            </a:r>
            <a:r>
              <a:rPr lang="en-US" altLang="en-US" sz="2100" dirty="0">
                <a:solidFill>
                  <a:schemeClr val="bg1"/>
                </a:solidFill>
                <a:latin typeface="Calibri" panose="020F0502020204030204" pitchFamily="34" charset="0"/>
                <a:cs typeface="Calibri" panose="020F0502020204030204" pitchFamily="34" charset="0"/>
              </a:rPr>
              <a:t>, fix our choice or approbation. No new fact to be ascertained: No new relation to be discovered. All the circumstances of the case are supposed to be laid before us, ere we can fix any </a:t>
            </a:r>
            <a:r>
              <a:rPr lang="en-US" altLang="en-US" sz="2100" dirty="0" err="1">
                <a:solidFill>
                  <a:schemeClr val="bg1"/>
                </a:solidFill>
                <a:latin typeface="Calibri" panose="020F0502020204030204" pitchFamily="34" charset="0"/>
                <a:cs typeface="Calibri" panose="020F0502020204030204" pitchFamily="34" charset="0"/>
              </a:rPr>
              <a:t>sen-tence</a:t>
            </a:r>
            <a:r>
              <a:rPr lang="en-US" altLang="en-US" sz="2100" dirty="0">
                <a:solidFill>
                  <a:schemeClr val="bg1"/>
                </a:solidFill>
                <a:latin typeface="Calibri" panose="020F0502020204030204" pitchFamily="34" charset="0"/>
                <a:cs typeface="Calibri" panose="020F0502020204030204" pitchFamily="34" charset="0"/>
              </a:rPr>
              <a:t> of blame or approbation. … In all the sciences, our mind, from the known relations, investigates the unknown: But in all decisions of taste or external beauty, </a:t>
            </a:r>
            <a:r>
              <a:rPr lang="en-US" altLang="en-US" sz="2100" b="1" dirty="0">
                <a:solidFill>
                  <a:schemeClr val="bg1"/>
                </a:solidFill>
                <a:latin typeface="Calibri" panose="020F0502020204030204" pitchFamily="34" charset="0"/>
                <a:cs typeface="Calibri" panose="020F0502020204030204" pitchFamily="34" charset="0"/>
              </a:rPr>
              <a:t>all the relations</a:t>
            </a:r>
            <a:r>
              <a:rPr lang="en-US" altLang="en-US" sz="2100" dirty="0">
                <a:solidFill>
                  <a:schemeClr val="bg1"/>
                </a:solidFill>
                <a:latin typeface="Calibri" panose="020F0502020204030204" pitchFamily="34" charset="0"/>
                <a:cs typeface="Calibri" panose="020F0502020204030204" pitchFamily="34" charset="0"/>
              </a:rPr>
              <a:t> are before-hand obvious to the eye. … [T]he beauty is not in any of the parts or members of a pillar, but results from </a:t>
            </a:r>
            <a:r>
              <a:rPr lang="en-US" altLang="en-US" sz="2100" b="1" dirty="0">
                <a:solidFill>
                  <a:schemeClr val="bg1"/>
                </a:solidFill>
                <a:latin typeface="Calibri" panose="020F0502020204030204" pitchFamily="34" charset="0"/>
                <a:cs typeface="Calibri" panose="020F0502020204030204" pitchFamily="34" charset="0"/>
              </a:rPr>
              <a:t>the whole</a:t>
            </a:r>
            <a:r>
              <a:rPr lang="en-US" altLang="en-US" sz="2100" dirty="0">
                <a:solidFill>
                  <a:schemeClr val="bg1"/>
                </a:solidFill>
                <a:latin typeface="Calibri" panose="020F0502020204030204" pitchFamily="34" charset="0"/>
                <a:cs typeface="Calibri" panose="020F0502020204030204" pitchFamily="34" charset="0"/>
              </a:rPr>
              <a:t>.” (Hume, 2</a:t>
            </a:r>
            <a:r>
              <a:rPr lang="en-US" altLang="en-US" sz="2100" baseline="30000" dirty="0">
                <a:solidFill>
                  <a:schemeClr val="bg1"/>
                </a:solidFill>
                <a:latin typeface="Calibri" panose="020F0502020204030204" pitchFamily="34" charset="0"/>
                <a:cs typeface="Calibri" panose="020F0502020204030204" pitchFamily="34" charset="0"/>
              </a:rPr>
              <a:t>nd</a:t>
            </a:r>
            <a:r>
              <a:rPr lang="en-US" altLang="en-US" sz="2100" dirty="0">
                <a:solidFill>
                  <a:schemeClr val="bg1"/>
                </a:solidFill>
                <a:latin typeface="Calibri" panose="020F0502020204030204" pitchFamily="34" charset="0"/>
                <a:cs typeface="Calibri" panose="020F0502020204030204" pitchFamily="34" charset="0"/>
              </a:rPr>
              <a:t> </a:t>
            </a:r>
            <a:r>
              <a:rPr lang="en-US" altLang="en-US" sz="2100" i="1" dirty="0" err="1">
                <a:solidFill>
                  <a:schemeClr val="bg1"/>
                </a:solidFill>
                <a:latin typeface="Calibri" panose="020F0502020204030204" pitchFamily="34" charset="0"/>
                <a:cs typeface="Calibri" panose="020F0502020204030204" pitchFamily="34" charset="0"/>
              </a:rPr>
              <a:t>Enq</a:t>
            </a:r>
            <a:r>
              <a:rPr lang="en-US" altLang="en-US" sz="2100" dirty="0">
                <a:solidFill>
                  <a:schemeClr val="bg1"/>
                </a:solidFill>
                <a:latin typeface="Calibri" panose="020F0502020204030204" pitchFamily="34" charset="0"/>
                <a:cs typeface="Calibri" panose="020F0502020204030204" pitchFamily="34" charset="0"/>
              </a:rPr>
              <a:t>. App. I)</a:t>
            </a:r>
          </a:p>
        </p:txBody>
      </p:sp>
    </p:spTree>
    <p:extLst>
      <p:ext uri="{BB962C8B-B14F-4D97-AF65-F5344CB8AC3E}">
        <p14:creationId xmlns:p14="http://schemas.microsoft.com/office/powerpoint/2010/main" val="221352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152400"/>
            <a:ext cx="8229600" cy="868362"/>
          </a:xfrm>
        </p:spPr>
        <p:txBody>
          <a:bodyPr/>
          <a:lstStyle/>
          <a:p>
            <a:pPr eaLnBrk="1" hangingPunct="1">
              <a:lnSpc>
                <a:spcPct val="83000"/>
              </a:lnSpc>
            </a:pPr>
            <a:r>
              <a:rPr lang="en-US" altLang="en-US" sz="3500" dirty="0">
                <a:solidFill>
                  <a:schemeClr val="bg1"/>
                </a:solidFill>
                <a:latin typeface="Palatino Linotype" panose="02040502050505030304" pitchFamily="18" charset="0"/>
              </a:rPr>
              <a:t>Doctrine of the Mere Predicate</a:t>
            </a:r>
            <a:endParaRPr lang="en-US" altLang="en-US" sz="35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381000" y="952500"/>
            <a:ext cx="8382000" cy="4648200"/>
          </a:xfrm>
        </p:spPr>
        <p:txBody>
          <a:bodyPr/>
          <a:lstStyle/>
          <a:p>
            <a:pPr marL="0" indent="0" algn="ctr" eaLnBrk="1" hangingPunct="1">
              <a:lnSpc>
                <a:spcPct val="90000"/>
              </a:lnSpc>
              <a:spcAft>
                <a:spcPts val="400"/>
              </a:spcAft>
              <a:buNone/>
            </a:pPr>
            <a:r>
              <a:rPr lang="en-US" altLang="en-US" sz="2300" i="1" dirty="0">
                <a:solidFill>
                  <a:schemeClr val="bg1"/>
                </a:solidFill>
                <a:latin typeface="Calibri" panose="020F0502020204030204" pitchFamily="34" charset="0"/>
                <a:cs typeface="Calibri" panose="020F0502020204030204" pitchFamily="34" charset="0"/>
              </a:rPr>
              <a:t>Why is good a mere predicate, not a substantial part?</a:t>
            </a:r>
          </a:p>
          <a:p>
            <a:pPr algn="just" eaLnBrk="1" hangingPunct="1">
              <a:lnSpc>
                <a:spcPct val="90000"/>
              </a:lnSpc>
              <a:spcAft>
                <a:spcPts val="400"/>
              </a:spcAft>
            </a:pPr>
            <a:r>
              <a:rPr lang="en-US" altLang="en-US" sz="2300" spc="-50" dirty="0">
                <a:solidFill>
                  <a:schemeClr val="bg1"/>
                </a:solidFill>
                <a:latin typeface="Calibri" panose="020F0502020204030204" pitchFamily="34" charset="0"/>
                <a:cs typeface="Calibri" panose="020F0502020204030204" pitchFamily="34" charset="0"/>
              </a:rPr>
              <a:t>Running theme: value as nature-determined, not nature-determining</a:t>
            </a:r>
          </a:p>
          <a:p>
            <a:pPr marL="457200" lvl="1" indent="0" algn="just" eaLnBrk="1" hangingPunct="1">
              <a:lnSpc>
                <a:spcPct val="90000"/>
              </a:lnSpc>
              <a:spcAft>
                <a:spcPts val="400"/>
              </a:spcAft>
              <a:buNone/>
            </a:pPr>
            <a:r>
              <a:rPr lang="en-US" altLang="en-US" sz="2100" dirty="0">
                <a:solidFill>
                  <a:schemeClr val="bg1"/>
                </a:solidFill>
                <a:latin typeface="Calibri" panose="020F0502020204030204" pitchFamily="34" charset="0"/>
                <a:cs typeface="Calibri" panose="020F0502020204030204" pitchFamily="34" charset="0"/>
              </a:rPr>
              <a:t>“[T]he difference between goodness or value and such attributes as yellowness is that </a:t>
            </a:r>
            <a:r>
              <a:rPr lang="en-US" altLang="en-US" sz="2100" b="1" dirty="0">
                <a:solidFill>
                  <a:schemeClr val="bg1"/>
                </a:solidFill>
                <a:latin typeface="Calibri" panose="020F0502020204030204" pitchFamily="34" charset="0"/>
                <a:cs typeface="Calibri" panose="020F0502020204030204" pitchFamily="34" charset="0"/>
              </a:rPr>
              <a:t>whereas the latter are </a:t>
            </a:r>
            <a:r>
              <a:rPr lang="en-US" altLang="en-US" sz="2100" b="1" i="1" dirty="0">
                <a:solidFill>
                  <a:schemeClr val="bg1"/>
                </a:solidFill>
                <a:latin typeface="Calibri" panose="020F0502020204030204" pitchFamily="34" charset="0"/>
                <a:cs typeface="Calibri" panose="020F0502020204030204" pitchFamily="34" charset="0"/>
              </a:rPr>
              <a:t>differentiae</a:t>
            </a:r>
            <a:r>
              <a:rPr lang="en-US" altLang="en-US" sz="2100" b="1" dirty="0">
                <a:solidFill>
                  <a:schemeClr val="bg1"/>
                </a:solidFill>
                <a:latin typeface="Calibri" panose="020F0502020204030204" pitchFamily="34" charset="0"/>
                <a:cs typeface="Calibri" panose="020F0502020204030204" pitchFamily="34" charset="0"/>
              </a:rPr>
              <a:t> (i.e. </a:t>
            </a:r>
            <a:r>
              <a:rPr lang="en-US" altLang="en-US" sz="2100" b="1" dirty="0" err="1">
                <a:solidFill>
                  <a:schemeClr val="bg1"/>
                </a:solidFill>
                <a:latin typeface="Calibri" panose="020F0502020204030204" pitchFamily="34" charset="0"/>
                <a:cs typeface="Calibri" panose="020F0502020204030204" pitchFamily="34" charset="0"/>
              </a:rPr>
              <a:t>fundamen-tal</a:t>
            </a:r>
            <a:r>
              <a:rPr lang="en-US" altLang="en-US" sz="2100" b="1" dirty="0">
                <a:solidFill>
                  <a:schemeClr val="bg1"/>
                </a:solidFill>
                <a:latin typeface="Calibri" panose="020F0502020204030204" pitchFamily="34" charset="0"/>
                <a:cs typeface="Calibri" panose="020F0502020204030204" pitchFamily="34" charset="0"/>
              </a:rPr>
              <a:t> or constitutive attributes) of their possessors, the former is a </a:t>
            </a:r>
            <a:r>
              <a:rPr lang="en-US" altLang="en-US" sz="2100" b="1" i="1" dirty="0">
                <a:solidFill>
                  <a:schemeClr val="bg1"/>
                </a:solidFill>
                <a:latin typeface="Calibri" panose="020F0502020204030204" pitchFamily="34" charset="0"/>
                <a:cs typeface="Calibri" panose="020F0502020204030204" pitchFamily="34" charset="0"/>
              </a:rPr>
              <a:t>prop-</a:t>
            </a:r>
            <a:r>
              <a:rPr lang="en-US" altLang="en-US" sz="2100" b="1" i="1" dirty="0" err="1">
                <a:solidFill>
                  <a:schemeClr val="bg1"/>
                </a:solidFill>
                <a:latin typeface="Calibri" panose="020F0502020204030204" pitchFamily="34" charset="0"/>
                <a:cs typeface="Calibri" panose="020F0502020204030204" pitchFamily="34" charset="0"/>
              </a:rPr>
              <a:t>erty</a:t>
            </a:r>
            <a:r>
              <a:rPr lang="en-US" altLang="en-US" sz="2100" b="1" dirty="0">
                <a:solidFill>
                  <a:schemeClr val="bg1"/>
                </a:solidFill>
                <a:latin typeface="Calibri" panose="020F0502020204030204" pitchFamily="34" charset="0"/>
                <a:cs typeface="Calibri" panose="020F0502020204030204" pitchFamily="34" charset="0"/>
              </a:rPr>
              <a:t> (i.e. a consequential attribute) of them</a:t>
            </a:r>
            <a:r>
              <a:rPr lang="en-US" altLang="en-US" sz="2100" dirty="0">
                <a:solidFill>
                  <a:schemeClr val="bg1"/>
                </a:solidFill>
                <a:latin typeface="Calibri" panose="020F0502020204030204" pitchFamily="34" charset="0"/>
                <a:cs typeface="Calibri" panose="020F0502020204030204" pitchFamily="34" charset="0"/>
              </a:rPr>
              <a:t>. … </a:t>
            </a:r>
            <a:r>
              <a:rPr lang="en-US" altLang="en-US" sz="2100" dirty="0" err="1">
                <a:solidFill>
                  <a:schemeClr val="bg1"/>
                </a:solidFill>
                <a:latin typeface="Calibri" panose="020F0502020204030204" pitchFamily="34" charset="0"/>
                <a:cs typeface="Calibri" panose="020F0502020204030204" pitchFamily="34" charset="0"/>
              </a:rPr>
              <a:t>Valu</a:t>
            </a:r>
            <a:r>
              <a:rPr lang="en-US" altLang="en-US" sz="2100" dirty="0">
                <a:solidFill>
                  <a:schemeClr val="bg1"/>
                </a:solidFill>
                <a:latin typeface="Calibri" panose="020F0502020204030204" pitchFamily="34" charset="0"/>
                <a:cs typeface="Calibri" panose="020F0502020204030204" pitchFamily="34" charset="0"/>
              </a:rPr>
              <a:t>[e] seems quite definitely to be based on certain other qualities of its possessors, and not the other qualities on the value. … [W]</a:t>
            </a:r>
            <a:r>
              <a:rPr lang="en-US" altLang="en-US" sz="2100" dirty="0" err="1">
                <a:solidFill>
                  <a:schemeClr val="bg1"/>
                </a:solidFill>
                <a:latin typeface="Calibri" panose="020F0502020204030204" pitchFamily="34" charset="0"/>
                <a:cs typeface="Calibri" panose="020F0502020204030204" pitchFamily="34" charset="0"/>
              </a:rPr>
              <a:t>hile</a:t>
            </a:r>
            <a:r>
              <a:rPr lang="en-US" altLang="en-US" sz="2100" dirty="0">
                <a:solidFill>
                  <a:schemeClr val="bg1"/>
                </a:solidFill>
                <a:latin typeface="Calibri" panose="020F0502020204030204" pitchFamily="34" charset="0"/>
                <a:cs typeface="Calibri" panose="020F0502020204030204" pitchFamily="34" charset="0"/>
              </a:rPr>
              <a:t> mathematical (i.e. spa-</a:t>
            </a:r>
            <a:r>
              <a:rPr lang="en-US" altLang="en-US" sz="2100" dirty="0" err="1">
                <a:solidFill>
                  <a:schemeClr val="bg1"/>
                </a:solidFill>
                <a:latin typeface="Calibri" panose="020F0502020204030204" pitchFamily="34" charset="0"/>
                <a:cs typeface="Calibri" panose="020F0502020204030204" pitchFamily="34" charset="0"/>
              </a:rPr>
              <a:t>tial</a:t>
            </a:r>
            <a:r>
              <a:rPr lang="en-US" altLang="en-US" sz="2100" dirty="0">
                <a:solidFill>
                  <a:schemeClr val="bg1"/>
                </a:solidFill>
                <a:latin typeface="Calibri" panose="020F0502020204030204" pitchFamily="34" charset="0"/>
                <a:cs typeface="Calibri" panose="020F0502020204030204" pitchFamily="34" charset="0"/>
              </a:rPr>
              <a:t>, temporal, and numerical) properties follow from part of the </a:t>
            </a:r>
            <a:r>
              <a:rPr lang="en-US" altLang="en-US" sz="2100" dirty="0" err="1">
                <a:solidFill>
                  <a:schemeClr val="bg1"/>
                </a:solidFill>
                <a:latin typeface="Calibri" panose="020F0502020204030204" pitchFamily="34" charset="0"/>
                <a:cs typeface="Calibri" panose="020F0502020204030204" pitchFamily="34" charset="0"/>
              </a:rPr>
              <a:t>intrin</a:t>
            </a:r>
            <a:r>
              <a:rPr lang="en-US" altLang="en-US" sz="2100" dirty="0">
                <a:solidFill>
                  <a:schemeClr val="bg1"/>
                </a:solidFill>
                <a:latin typeface="Calibri" panose="020F0502020204030204" pitchFamily="34" charset="0"/>
                <a:cs typeface="Calibri" panose="020F0502020204030204" pitchFamily="34" charset="0"/>
              </a:rPr>
              <a:t>-sic nature of their possessors, value follows from the </a:t>
            </a:r>
            <a:r>
              <a:rPr lang="en-US" altLang="en-US" sz="2100" i="1" dirty="0">
                <a:solidFill>
                  <a:schemeClr val="bg1"/>
                </a:solidFill>
                <a:latin typeface="Calibri" panose="020F0502020204030204" pitchFamily="34" charset="0"/>
                <a:cs typeface="Calibri" panose="020F0502020204030204" pitchFamily="34" charset="0"/>
              </a:rPr>
              <a:t>whole</a:t>
            </a:r>
            <a:r>
              <a:rPr lang="en-US" altLang="en-US" sz="2100" dirty="0">
                <a:solidFill>
                  <a:schemeClr val="bg1"/>
                </a:solidFill>
                <a:latin typeface="Calibri" panose="020F0502020204030204" pitchFamily="34" charset="0"/>
                <a:cs typeface="Calibri" panose="020F0502020204030204" pitchFamily="34" charset="0"/>
              </a:rPr>
              <a:t> intrinsic </a:t>
            </a:r>
            <a:r>
              <a:rPr lang="en-US" altLang="en-US" sz="2100" dirty="0" err="1">
                <a:solidFill>
                  <a:schemeClr val="bg1"/>
                </a:solidFill>
                <a:latin typeface="Calibri" panose="020F0502020204030204" pitchFamily="34" charset="0"/>
                <a:cs typeface="Calibri" panose="020F0502020204030204" pitchFamily="34" charset="0"/>
              </a:rPr>
              <a:t>na-ture</a:t>
            </a:r>
            <a:r>
              <a:rPr lang="en-US" altLang="en-US" sz="2100" dirty="0">
                <a:solidFill>
                  <a:schemeClr val="bg1"/>
                </a:solidFill>
                <a:latin typeface="Calibri" panose="020F0502020204030204" pitchFamily="34" charset="0"/>
                <a:cs typeface="Calibri" panose="020F0502020204030204" pitchFamily="34" charset="0"/>
              </a:rPr>
              <a:t> of its possessors. If a patch of </a:t>
            </a:r>
            <a:r>
              <a:rPr lang="en-US" altLang="en-US" sz="2100" dirty="0" err="1">
                <a:solidFill>
                  <a:schemeClr val="bg1"/>
                </a:solidFill>
                <a:latin typeface="Calibri" panose="020F0502020204030204" pitchFamily="34" charset="0"/>
                <a:cs typeface="Calibri" panose="020F0502020204030204" pitchFamily="34" charset="0"/>
              </a:rPr>
              <a:t>colour</a:t>
            </a:r>
            <a:r>
              <a:rPr lang="en-US" altLang="en-US" sz="2100" dirty="0">
                <a:solidFill>
                  <a:schemeClr val="bg1"/>
                </a:solidFill>
                <a:latin typeface="Calibri" panose="020F0502020204030204" pitchFamily="34" charset="0"/>
                <a:cs typeface="Calibri" panose="020F0502020204030204" pitchFamily="34" charset="0"/>
              </a:rPr>
              <a:t> is in shape an equilateral tri-angle, it will be an equiangular triangle, whatever be its size or </a:t>
            </a:r>
            <a:r>
              <a:rPr lang="en-US" altLang="en-US" sz="2100" dirty="0" err="1">
                <a:solidFill>
                  <a:schemeClr val="bg1"/>
                </a:solidFill>
                <a:latin typeface="Calibri" panose="020F0502020204030204" pitchFamily="34" charset="0"/>
                <a:cs typeface="Calibri" panose="020F0502020204030204" pitchFamily="34" charset="0"/>
              </a:rPr>
              <a:t>colour</a:t>
            </a:r>
            <a:r>
              <a:rPr lang="en-US" altLang="en-US" sz="2100" dirty="0">
                <a:solidFill>
                  <a:schemeClr val="bg1"/>
                </a:solidFill>
                <a:latin typeface="Calibri" panose="020F0502020204030204" pitchFamily="34" charset="0"/>
                <a:cs typeface="Calibri" panose="020F0502020204030204" pitchFamily="34" charset="0"/>
              </a:rPr>
              <a:t>[.] … These attributes which are based on some single element in the nature of their possessors may be called parti-resultant properties. In contrast with these, </a:t>
            </a:r>
            <a:r>
              <a:rPr lang="en-US" altLang="en-US" sz="2100" b="1" dirty="0">
                <a:solidFill>
                  <a:schemeClr val="bg1"/>
                </a:solidFill>
                <a:latin typeface="Calibri" panose="020F0502020204030204" pitchFamily="34" charset="0"/>
                <a:cs typeface="Calibri" panose="020F0502020204030204" pitchFamily="34" charset="0"/>
              </a:rPr>
              <a:t>value is a </a:t>
            </a:r>
            <a:r>
              <a:rPr lang="en-US" altLang="en-US" sz="2100" b="1" dirty="0" err="1">
                <a:solidFill>
                  <a:schemeClr val="bg1"/>
                </a:solidFill>
                <a:latin typeface="Calibri" panose="020F0502020204030204" pitchFamily="34" charset="0"/>
                <a:cs typeface="Calibri" panose="020F0502020204030204" pitchFamily="34" charset="0"/>
              </a:rPr>
              <a:t>toti</a:t>
            </a:r>
            <a:r>
              <a:rPr lang="en-US" altLang="en-US" sz="2100" b="1" dirty="0">
                <a:solidFill>
                  <a:schemeClr val="bg1"/>
                </a:solidFill>
                <a:latin typeface="Calibri" panose="020F0502020204030204" pitchFamily="34" charset="0"/>
                <a:cs typeface="Calibri" panose="020F0502020204030204" pitchFamily="34" charset="0"/>
              </a:rPr>
              <a:t>-resultant property, based on the whole nature of its possessors</a:t>
            </a:r>
            <a:r>
              <a:rPr lang="en-US" altLang="en-US" sz="2100" dirty="0">
                <a:solidFill>
                  <a:schemeClr val="bg1"/>
                </a:solidFill>
                <a:latin typeface="Calibri" panose="020F0502020204030204" pitchFamily="34" charset="0"/>
                <a:cs typeface="Calibri" panose="020F0502020204030204" pitchFamily="34" charset="0"/>
              </a:rPr>
              <a:t>. And this is true not only of ‘good’, the adjective which expresses intrinsic value, but also of ‘right’ and ‘</a:t>
            </a:r>
            <a:r>
              <a:rPr lang="en-US" altLang="en-US" sz="2100" dirty="0" err="1">
                <a:solidFill>
                  <a:schemeClr val="bg1"/>
                </a:solidFill>
                <a:latin typeface="Calibri" panose="020F0502020204030204" pitchFamily="34" charset="0"/>
                <a:cs typeface="Calibri" panose="020F0502020204030204" pitchFamily="34" charset="0"/>
              </a:rPr>
              <a:t>beauti-ful</a:t>
            </a:r>
            <a:r>
              <a:rPr lang="en-US" altLang="en-US" sz="2100" dirty="0">
                <a:solidFill>
                  <a:schemeClr val="bg1"/>
                </a:solidFill>
                <a:latin typeface="Calibri" panose="020F0502020204030204" pitchFamily="34" charset="0"/>
                <a:cs typeface="Calibri" panose="020F0502020204030204" pitchFamily="34" charset="0"/>
              </a:rPr>
              <a:t>’” (Ross, </a:t>
            </a:r>
            <a:r>
              <a:rPr lang="en-US" altLang="en-US" sz="2100" i="1" dirty="0">
                <a:solidFill>
                  <a:schemeClr val="bg1"/>
                </a:solidFill>
                <a:latin typeface="Calibri" panose="020F0502020204030204" pitchFamily="34" charset="0"/>
                <a:cs typeface="Calibri" panose="020F0502020204030204" pitchFamily="34" charset="0"/>
              </a:rPr>
              <a:t>The Right and the Good</a:t>
            </a:r>
            <a:r>
              <a:rPr lang="en-US" altLang="en-US" sz="2100" dirty="0">
                <a:solidFill>
                  <a:schemeClr val="bg1"/>
                </a:solidFill>
                <a:latin typeface="Calibri" panose="020F0502020204030204" pitchFamily="34" charset="0"/>
                <a:cs typeface="Calibri" panose="020F0502020204030204" pitchFamily="34" charset="0"/>
              </a:rPr>
              <a:t>, Ch. IV, pp. 121–22).</a:t>
            </a:r>
          </a:p>
        </p:txBody>
      </p:sp>
    </p:spTree>
    <p:extLst>
      <p:ext uri="{BB962C8B-B14F-4D97-AF65-F5344CB8AC3E}">
        <p14:creationId xmlns:p14="http://schemas.microsoft.com/office/powerpoint/2010/main" val="2701534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152400"/>
            <a:ext cx="8229600" cy="868362"/>
          </a:xfrm>
        </p:spPr>
        <p:txBody>
          <a:bodyPr/>
          <a:lstStyle/>
          <a:p>
            <a:pPr eaLnBrk="1" hangingPunct="1">
              <a:lnSpc>
                <a:spcPct val="83000"/>
              </a:lnSpc>
            </a:pPr>
            <a:r>
              <a:rPr lang="en-US" altLang="en-US" sz="3500" dirty="0">
                <a:solidFill>
                  <a:schemeClr val="bg1"/>
                </a:solidFill>
                <a:latin typeface="Palatino Linotype" panose="02040502050505030304" pitchFamily="18" charset="0"/>
              </a:rPr>
              <a:t>Doctrine of the Mere Predicate</a:t>
            </a:r>
            <a:endParaRPr lang="en-US" altLang="en-US" sz="35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381000" y="952500"/>
            <a:ext cx="8382000" cy="4648200"/>
          </a:xfrm>
        </p:spPr>
        <p:txBody>
          <a:bodyPr/>
          <a:lstStyle/>
          <a:p>
            <a:pPr marL="0" indent="0" algn="ctr" eaLnBrk="1" hangingPunct="1">
              <a:lnSpc>
                <a:spcPct val="90000"/>
              </a:lnSpc>
              <a:spcAft>
                <a:spcPts val="400"/>
              </a:spcAft>
              <a:buNone/>
            </a:pPr>
            <a:r>
              <a:rPr lang="en-US" altLang="en-US" sz="2300" i="1" dirty="0">
                <a:solidFill>
                  <a:schemeClr val="bg1"/>
                </a:solidFill>
                <a:latin typeface="Calibri" panose="020F0502020204030204" pitchFamily="34" charset="0"/>
                <a:cs typeface="Calibri" panose="020F0502020204030204" pitchFamily="34" charset="0"/>
              </a:rPr>
              <a:t>Why is good a mere predicate, not a substantial part?</a:t>
            </a:r>
          </a:p>
          <a:p>
            <a:pPr algn="just" eaLnBrk="1" hangingPunct="1">
              <a:lnSpc>
                <a:spcPct val="90000"/>
              </a:lnSpc>
              <a:spcAft>
                <a:spcPts val="400"/>
              </a:spcAft>
            </a:pPr>
            <a:r>
              <a:rPr lang="en-US" altLang="en-US" sz="2300" spc="-50" dirty="0">
                <a:solidFill>
                  <a:schemeClr val="bg1"/>
                </a:solidFill>
                <a:latin typeface="Calibri" panose="020F0502020204030204" pitchFamily="34" charset="0"/>
                <a:cs typeface="Calibri" panose="020F0502020204030204" pitchFamily="34" charset="0"/>
              </a:rPr>
              <a:t>Running theme: value as nature-determined, not nature-determining</a:t>
            </a:r>
          </a:p>
          <a:p>
            <a:pPr marL="457200" lvl="1" indent="0" algn="just" eaLnBrk="1" hangingPunct="1">
              <a:lnSpc>
                <a:spcPct val="90000"/>
              </a:lnSpc>
              <a:spcAft>
                <a:spcPts val="400"/>
              </a:spcAft>
              <a:buNone/>
            </a:pPr>
            <a:r>
              <a:rPr lang="en-US" altLang="en-US" sz="2100" dirty="0">
                <a:solidFill>
                  <a:schemeClr val="bg1"/>
                </a:solidFill>
                <a:latin typeface="Calibri" panose="020F0502020204030204" pitchFamily="34" charset="0"/>
                <a:cs typeface="Calibri" panose="020F0502020204030204" pitchFamily="34" charset="0"/>
              </a:rPr>
              <a:t>“[T]</a:t>
            </a:r>
            <a:r>
              <a:rPr lang="en-US" altLang="en-US" sz="2100" dirty="0" err="1">
                <a:solidFill>
                  <a:schemeClr val="bg1"/>
                </a:solidFill>
                <a:latin typeface="Calibri" panose="020F0502020204030204" pitchFamily="34" charset="0"/>
                <a:cs typeface="Calibri" panose="020F0502020204030204" pitchFamily="34" charset="0"/>
              </a:rPr>
              <a:t>hough</a:t>
            </a:r>
            <a:r>
              <a:rPr lang="en-US" altLang="en-US" sz="2100" dirty="0">
                <a:solidFill>
                  <a:schemeClr val="bg1"/>
                </a:solidFill>
                <a:latin typeface="Calibri" panose="020F0502020204030204" pitchFamily="34" charset="0"/>
                <a:cs typeface="Calibri" panose="020F0502020204030204" pitchFamily="34" charset="0"/>
              </a:rPr>
              <a:t> both yellowness and beauty are predicates which </a:t>
            </a:r>
            <a:r>
              <a:rPr lang="en-US" altLang="en-US" sz="2100" b="1" dirty="0">
                <a:solidFill>
                  <a:schemeClr val="bg1"/>
                </a:solidFill>
                <a:latin typeface="Calibri" panose="020F0502020204030204" pitchFamily="34" charset="0"/>
                <a:cs typeface="Calibri" panose="020F0502020204030204" pitchFamily="34" charset="0"/>
              </a:rPr>
              <a:t>depend only on the intrinsic nature of what possesses them</a:t>
            </a:r>
            <a:r>
              <a:rPr lang="en-US" altLang="en-US" sz="2100" dirty="0">
                <a:solidFill>
                  <a:schemeClr val="bg1"/>
                </a:solidFill>
                <a:latin typeface="Calibri" panose="020F0502020204030204" pitchFamily="34" charset="0"/>
                <a:cs typeface="Calibri" panose="020F0502020204030204" pitchFamily="34" charset="0"/>
              </a:rPr>
              <a:t>, yet while yellow-ness is itself an intrinsic predicate, beauty is not. Indeed it seems to me to be one of the most important truths about predicates of value, that though many of them are intrinsic kinds of value, in the sense I have defined, yet none of them are intrinsic properties, in the sense in which such properties as “yellow” or the property of “being a state of plea-sure” or “being a state of things which contains a balance of pleasure” are intrinsic properties. … I can only vaguely express the kind of differ-</a:t>
            </a:r>
            <a:r>
              <a:rPr lang="en-US" altLang="en-US" sz="2100" dirty="0" err="1">
                <a:solidFill>
                  <a:schemeClr val="bg1"/>
                </a:solidFill>
                <a:latin typeface="Calibri" panose="020F0502020204030204" pitchFamily="34" charset="0"/>
                <a:cs typeface="Calibri" panose="020F0502020204030204" pitchFamily="34" charset="0"/>
              </a:rPr>
              <a:t>ence</a:t>
            </a:r>
            <a:r>
              <a:rPr lang="en-US" altLang="en-US" sz="2100" dirty="0">
                <a:solidFill>
                  <a:schemeClr val="bg1"/>
                </a:solidFill>
                <a:latin typeface="Calibri" panose="020F0502020204030204" pitchFamily="34" charset="0"/>
                <a:cs typeface="Calibri" panose="020F0502020204030204" pitchFamily="34" charset="0"/>
              </a:rPr>
              <a:t> I feel there to be by saying that intrinsic properties seem to </a:t>
            </a:r>
            <a:r>
              <a:rPr lang="en-US" altLang="en-US" sz="2100" b="1" i="1" dirty="0">
                <a:solidFill>
                  <a:schemeClr val="bg1"/>
                </a:solidFill>
                <a:latin typeface="Calibri" panose="020F0502020204030204" pitchFamily="34" charset="0"/>
                <a:cs typeface="Calibri" panose="020F0502020204030204" pitchFamily="34" charset="0"/>
              </a:rPr>
              <a:t>des-</a:t>
            </a:r>
            <a:r>
              <a:rPr lang="en-US" altLang="en-US" sz="2100" b="1" i="1" dirty="0" err="1">
                <a:solidFill>
                  <a:schemeClr val="bg1"/>
                </a:solidFill>
                <a:latin typeface="Calibri" panose="020F0502020204030204" pitchFamily="34" charset="0"/>
                <a:cs typeface="Calibri" panose="020F0502020204030204" pitchFamily="34" charset="0"/>
              </a:rPr>
              <a:t>cribe</a:t>
            </a:r>
            <a:r>
              <a:rPr lang="en-US" altLang="en-US" sz="2100" b="1" dirty="0">
                <a:solidFill>
                  <a:schemeClr val="bg1"/>
                </a:solidFill>
                <a:latin typeface="Calibri" panose="020F0502020204030204" pitchFamily="34" charset="0"/>
                <a:cs typeface="Calibri" panose="020F0502020204030204" pitchFamily="34" charset="0"/>
              </a:rPr>
              <a:t> the intrinsic nature of what possesses them</a:t>
            </a:r>
            <a:r>
              <a:rPr lang="en-US" altLang="en-US" sz="2100" dirty="0">
                <a:solidFill>
                  <a:schemeClr val="bg1"/>
                </a:solidFill>
                <a:latin typeface="Calibri" panose="020F0502020204030204" pitchFamily="34" charset="0"/>
                <a:cs typeface="Calibri" panose="020F0502020204030204" pitchFamily="34" charset="0"/>
              </a:rPr>
              <a:t> in a sense in which predicates of value never do. If you could enumerate </a:t>
            </a:r>
            <a:r>
              <a:rPr lang="en-US" altLang="en-US" sz="2100" i="1" dirty="0">
                <a:solidFill>
                  <a:schemeClr val="bg1"/>
                </a:solidFill>
                <a:latin typeface="Calibri" panose="020F0502020204030204" pitchFamily="34" charset="0"/>
                <a:cs typeface="Calibri" panose="020F0502020204030204" pitchFamily="34" charset="0"/>
              </a:rPr>
              <a:t>all</a:t>
            </a:r>
            <a:r>
              <a:rPr lang="en-US" altLang="en-US" sz="2100" dirty="0">
                <a:solidFill>
                  <a:schemeClr val="bg1"/>
                </a:solidFill>
                <a:latin typeface="Calibri" panose="020F0502020204030204" pitchFamily="34" charset="0"/>
                <a:cs typeface="Calibri" panose="020F0502020204030204" pitchFamily="34" charset="0"/>
              </a:rPr>
              <a:t> the intrinsic properties a given thing possessed, you would have given a </a:t>
            </a:r>
            <a:r>
              <a:rPr lang="en-US" altLang="en-US" sz="2100" i="1" dirty="0">
                <a:solidFill>
                  <a:schemeClr val="bg1"/>
                </a:solidFill>
                <a:latin typeface="Calibri" panose="020F0502020204030204" pitchFamily="34" charset="0"/>
                <a:cs typeface="Calibri" panose="020F0502020204030204" pitchFamily="34" charset="0"/>
              </a:rPr>
              <a:t>complete</a:t>
            </a:r>
            <a:r>
              <a:rPr lang="en-US" altLang="en-US" sz="2100" dirty="0">
                <a:solidFill>
                  <a:schemeClr val="bg1"/>
                </a:solidFill>
                <a:latin typeface="Calibri" panose="020F0502020204030204" pitchFamily="34" charset="0"/>
                <a:cs typeface="Calibri" panose="020F0502020204030204" pitchFamily="34" charset="0"/>
              </a:rPr>
              <a:t> description of it, and would not need to mention any predicates of value it possessed; whereas no description of a given thing could be </a:t>
            </a:r>
            <a:r>
              <a:rPr lang="en-US" altLang="en-US" sz="2100" i="1" dirty="0">
                <a:solidFill>
                  <a:schemeClr val="bg1"/>
                </a:solidFill>
                <a:latin typeface="Calibri" panose="020F0502020204030204" pitchFamily="34" charset="0"/>
                <a:cs typeface="Calibri" panose="020F0502020204030204" pitchFamily="34" charset="0"/>
              </a:rPr>
              <a:t>complete</a:t>
            </a:r>
            <a:r>
              <a:rPr lang="en-US" altLang="en-US" sz="2100" dirty="0">
                <a:solidFill>
                  <a:schemeClr val="bg1"/>
                </a:solidFill>
                <a:latin typeface="Calibri" panose="020F0502020204030204" pitchFamily="34" charset="0"/>
                <a:cs typeface="Calibri" panose="020F0502020204030204" pitchFamily="34" charset="0"/>
              </a:rPr>
              <a:t> which omitted any intrinsic property.” (Moore, </a:t>
            </a:r>
            <a:r>
              <a:rPr lang="en-US" altLang="en-US" sz="2100" i="1" dirty="0">
                <a:solidFill>
                  <a:schemeClr val="bg1"/>
                </a:solidFill>
                <a:latin typeface="Calibri" panose="020F0502020204030204" pitchFamily="34" charset="0"/>
                <a:cs typeface="Calibri" panose="020F0502020204030204" pitchFamily="34" charset="0"/>
              </a:rPr>
              <a:t>CIV </a:t>
            </a:r>
            <a:r>
              <a:rPr lang="en-US" altLang="en-US" sz="2100" dirty="0">
                <a:solidFill>
                  <a:schemeClr val="bg1"/>
                </a:solidFill>
                <a:latin typeface="Calibri" panose="020F0502020204030204" pitchFamily="34" charset="0"/>
                <a:cs typeface="Calibri" panose="020F0502020204030204" pitchFamily="34" charset="0"/>
              </a:rPr>
              <a:t>(1922))</a:t>
            </a:r>
          </a:p>
        </p:txBody>
      </p:sp>
    </p:spTree>
    <p:extLst>
      <p:ext uri="{BB962C8B-B14F-4D97-AF65-F5344CB8AC3E}">
        <p14:creationId xmlns:p14="http://schemas.microsoft.com/office/powerpoint/2010/main" val="1890157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228600"/>
            <a:ext cx="8229600" cy="868362"/>
          </a:xfrm>
        </p:spPr>
        <p:txBody>
          <a:bodyPr/>
          <a:lstStyle/>
          <a:p>
            <a:pPr eaLnBrk="1" hangingPunct="1">
              <a:lnSpc>
                <a:spcPct val="83000"/>
              </a:lnSpc>
            </a:pPr>
            <a:r>
              <a:rPr lang="en-US" altLang="en-US" sz="3500" dirty="0">
                <a:solidFill>
                  <a:schemeClr val="bg1"/>
                </a:solidFill>
                <a:latin typeface="Palatino Linotype" panose="02040502050505030304" pitchFamily="18" charset="0"/>
              </a:rPr>
              <a:t>Doctrine of the Mere Predicate</a:t>
            </a:r>
            <a:endParaRPr lang="en-US" altLang="en-US" sz="35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1066800"/>
            <a:ext cx="8382000" cy="4648200"/>
          </a:xfrm>
        </p:spPr>
        <p:txBody>
          <a:bodyPr/>
          <a:lstStyle/>
          <a:p>
            <a:pPr algn="just" eaLnBrk="1" hangingPunct="1">
              <a:lnSpc>
                <a:spcPct val="90000"/>
              </a:lnSpc>
              <a:spcAft>
                <a:spcPts val="400"/>
              </a:spcAft>
            </a:pPr>
            <a:r>
              <a:rPr lang="en-US" altLang="en-US" sz="2500" dirty="0">
                <a:solidFill>
                  <a:schemeClr val="bg1"/>
                </a:solidFill>
                <a:latin typeface="Calibri" panose="020F0502020204030204" pitchFamily="34" charset="0"/>
                <a:cs typeface="Calibri" panose="020F0502020204030204" pitchFamily="34" charset="0"/>
              </a:rPr>
              <a:t>Proposed argument: redundancy or incompleteness</a:t>
            </a:r>
          </a:p>
          <a:p>
            <a:pPr marL="457200" lvl="1" indent="0" eaLnBrk="1" hangingPunct="1">
              <a:lnSpc>
                <a:spcPct val="90000"/>
              </a:lnSpc>
              <a:spcAft>
                <a:spcPts val="400"/>
              </a:spcAft>
              <a:buNone/>
            </a:pPr>
            <a:r>
              <a:rPr lang="en-US" altLang="en-US" sz="2200" dirty="0">
                <a:solidFill>
                  <a:schemeClr val="bg1"/>
                </a:solidFill>
                <a:latin typeface="Calibri" panose="020F0502020204030204" pitchFamily="34" charset="0"/>
                <a:cs typeface="Calibri" panose="020F0502020204030204" pitchFamily="34" charset="0"/>
              </a:rPr>
              <a:t>Here’s an argument inspired by Hume, Ross, and Moore:</a:t>
            </a:r>
          </a:p>
          <a:p>
            <a:pPr marL="914400" lvl="1" indent="-457200" eaLnBrk="1" hangingPunct="1">
              <a:lnSpc>
                <a:spcPct val="90000"/>
              </a:lnSpc>
              <a:spcAft>
                <a:spcPts val="400"/>
              </a:spcAft>
              <a:buAutoNum type="arabicPeriod"/>
            </a:pPr>
            <a:r>
              <a:rPr lang="en-US" altLang="en-US" sz="2200" dirty="0">
                <a:solidFill>
                  <a:schemeClr val="bg1"/>
                </a:solidFill>
                <a:latin typeface="Calibri" panose="020F0502020204030204" pitchFamily="34" charset="0"/>
                <a:cs typeface="Calibri" panose="020F0502020204030204" pitchFamily="34" charset="0"/>
              </a:rPr>
              <a:t>If </a:t>
            </a:r>
            <a:r>
              <a:rPr lang="en-US" altLang="en-US" sz="2200" i="1" dirty="0">
                <a:solidFill>
                  <a:schemeClr val="bg1"/>
                </a:solidFill>
                <a:latin typeface="Calibri" panose="020F0502020204030204" pitchFamily="34" charset="0"/>
                <a:cs typeface="Calibri" panose="020F0502020204030204" pitchFamily="34" charset="0"/>
              </a:rPr>
              <a:t>x</a:t>
            </a:r>
            <a:r>
              <a:rPr lang="en-US" altLang="en-US" sz="2200" dirty="0">
                <a:solidFill>
                  <a:schemeClr val="bg1"/>
                </a:solidFill>
                <a:latin typeface="Calibri" panose="020F0502020204030204" pitchFamily="34" charset="0"/>
                <a:cs typeface="Calibri" panose="020F0502020204030204" pitchFamily="34" charset="0"/>
              </a:rPr>
              <a:t>’s value is part of </a:t>
            </a:r>
            <a:r>
              <a:rPr lang="en-US" altLang="en-US" sz="2200" i="1" dirty="0">
                <a:solidFill>
                  <a:schemeClr val="bg1"/>
                </a:solidFill>
                <a:latin typeface="Calibri" panose="020F0502020204030204" pitchFamily="34" charset="0"/>
                <a:cs typeface="Calibri" panose="020F0502020204030204" pitchFamily="34" charset="0"/>
              </a:rPr>
              <a:t>x</a:t>
            </a:r>
            <a:r>
              <a:rPr lang="en-US" altLang="en-US" sz="2200" dirty="0">
                <a:solidFill>
                  <a:schemeClr val="bg1"/>
                </a:solidFill>
                <a:latin typeface="Calibri" panose="020F0502020204030204" pitchFamily="34" charset="0"/>
                <a:cs typeface="Calibri" panose="020F0502020204030204" pitchFamily="34" charset="0"/>
              </a:rPr>
              <a:t>’s nature, then evaluation of </a:t>
            </a:r>
            <a:r>
              <a:rPr lang="en-US" altLang="en-US" sz="2200" i="1" dirty="0">
                <a:solidFill>
                  <a:schemeClr val="bg1"/>
                </a:solidFill>
                <a:latin typeface="Calibri" panose="020F0502020204030204" pitchFamily="34" charset="0"/>
                <a:cs typeface="Calibri" panose="020F0502020204030204" pitchFamily="34" charset="0"/>
              </a:rPr>
              <a:t>x</a:t>
            </a:r>
            <a:r>
              <a:rPr lang="en-US" altLang="en-US" sz="2200" dirty="0">
                <a:solidFill>
                  <a:schemeClr val="bg1"/>
                </a:solidFill>
                <a:latin typeface="Calibri" panose="020F0502020204030204" pitchFamily="34" charset="0"/>
                <a:cs typeface="Calibri" panose="020F0502020204030204" pitchFamily="34" charset="0"/>
              </a:rPr>
              <a:t> is either    (</a:t>
            </a:r>
            <a:r>
              <a:rPr lang="en-US" altLang="en-US" sz="2200" i="1" dirty="0">
                <a:solidFill>
                  <a:schemeClr val="bg1"/>
                </a:solidFill>
                <a:latin typeface="Calibri" panose="020F0502020204030204" pitchFamily="34" charset="0"/>
                <a:cs typeface="Calibri" panose="020F0502020204030204" pitchFamily="34" charset="0"/>
              </a:rPr>
              <a:t>a</a:t>
            </a:r>
            <a:r>
              <a:rPr lang="en-US" altLang="en-US" sz="2200" dirty="0">
                <a:solidFill>
                  <a:schemeClr val="bg1"/>
                </a:solidFill>
                <a:latin typeface="Calibri" panose="020F0502020204030204" pitchFamily="34" charset="0"/>
                <a:cs typeface="Calibri" panose="020F0502020204030204" pitchFamily="34" charset="0"/>
              </a:rPr>
              <a:t>) based on </a:t>
            </a:r>
            <a:r>
              <a:rPr lang="en-US" altLang="en-US" sz="2200" i="1" dirty="0">
                <a:solidFill>
                  <a:schemeClr val="bg1"/>
                </a:solidFill>
                <a:latin typeface="Calibri" panose="020F0502020204030204" pitchFamily="34" charset="0"/>
                <a:cs typeface="Calibri" panose="020F0502020204030204" pitchFamily="34" charset="0"/>
              </a:rPr>
              <a:t>x’s</a:t>
            </a:r>
            <a:r>
              <a:rPr lang="en-US" altLang="en-US" sz="2200" dirty="0">
                <a:solidFill>
                  <a:schemeClr val="bg1"/>
                </a:solidFill>
                <a:latin typeface="Calibri" panose="020F0502020204030204" pitchFamily="34" charset="0"/>
                <a:cs typeface="Calibri" panose="020F0502020204030204" pitchFamily="34" charset="0"/>
              </a:rPr>
              <a:t> nature including its value, or (</a:t>
            </a:r>
            <a:r>
              <a:rPr lang="en-US" altLang="en-US" sz="2200" i="1" dirty="0">
                <a:solidFill>
                  <a:schemeClr val="bg1"/>
                </a:solidFill>
                <a:latin typeface="Calibri" panose="020F0502020204030204" pitchFamily="34" charset="0"/>
                <a:cs typeface="Calibri" panose="020F0502020204030204" pitchFamily="34" charset="0"/>
              </a:rPr>
              <a:t>b</a:t>
            </a:r>
            <a:r>
              <a:rPr lang="en-US" altLang="en-US" sz="2200" dirty="0">
                <a:solidFill>
                  <a:schemeClr val="bg1"/>
                </a:solidFill>
                <a:latin typeface="Calibri" panose="020F0502020204030204" pitchFamily="34" charset="0"/>
                <a:cs typeface="Calibri" panose="020F0502020204030204" pitchFamily="34" charset="0"/>
              </a:rPr>
              <a:t>) based on </a:t>
            </a:r>
            <a:r>
              <a:rPr lang="en-US" altLang="en-US" sz="2200" i="1" dirty="0">
                <a:solidFill>
                  <a:schemeClr val="bg1"/>
                </a:solidFill>
                <a:latin typeface="Calibri" panose="020F0502020204030204" pitchFamily="34" charset="0"/>
                <a:cs typeface="Calibri" panose="020F0502020204030204" pitchFamily="34" charset="0"/>
              </a:rPr>
              <a:t>x</a:t>
            </a:r>
            <a:r>
              <a:rPr lang="en-US" altLang="en-US" sz="2200" dirty="0">
                <a:solidFill>
                  <a:schemeClr val="bg1"/>
                </a:solidFill>
                <a:latin typeface="Calibri" panose="020F0502020204030204" pitchFamily="34" charset="0"/>
                <a:cs typeface="Calibri" panose="020F0502020204030204" pitchFamily="34" charset="0"/>
              </a:rPr>
              <a:t>’s nature excluding its value.</a:t>
            </a:r>
          </a:p>
          <a:p>
            <a:pPr marL="914400" lvl="1" indent="-457200" eaLnBrk="1" hangingPunct="1">
              <a:lnSpc>
                <a:spcPct val="90000"/>
              </a:lnSpc>
              <a:spcAft>
                <a:spcPts val="400"/>
              </a:spcAft>
              <a:buAutoNum type="arabicPeriod"/>
            </a:pPr>
            <a:r>
              <a:rPr lang="en-US" altLang="en-US" sz="2200" dirty="0">
                <a:solidFill>
                  <a:schemeClr val="bg1"/>
                </a:solidFill>
                <a:latin typeface="Calibri" panose="020F0502020204030204" pitchFamily="34" charset="0"/>
                <a:cs typeface="Calibri" panose="020F0502020204030204" pitchFamily="34" charset="0"/>
              </a:rPr>
              <a:t>If (</a:t>
            </a:r>
            <a:r>
              <a:rPr lang="en-US" altLang="en-US" sz="2200" i="1" dirty="0">
                <a:solidFill>
                  <a:schemeClr val="bg1"/>
                </a:solidFill>
                <a:latin typeface="Calibri" panose="020F0502020204030204" pitchFamily="34" charset="0"/>
                <a:cs typeface="Calibri" panose="020F0502020204030204" pitchFamily="34" charset="0"/>
              </a:rPr>
              <a:t>a</a:t>
            </a:r>
            <a:r>
              <a:rPr lang="en-US" altLang="en-US" sz="2200" dirty="0">
                <a:solidFill>
                  <a:schemeClr val="bg1"/>
                </a:solidFill>
                <a:latin typeface="Calibri" panose="020F0502020204030204" pitchFamily="34" charset="0"/>
                <a:cs typeface="Calibri" panose="020F0502020204030204" pitchFamily="34" charset="0"/>
              </a:rPr>
              <a:t>), then the evaluation fails because it is redundant, i.e. based on an account of </a:t>
            </a:r>
            <a:r>
              <a:rPr lang="en-US" altLang="en-US" sz="2200" i="1" dirty="0">
                <a:solidFill>
                  <a:schemeClr val="bg1"/>
                </a:solidFill>
                <a:latin typeface="Calibri" panose="020F0502020204030204" pitchFamily="34" charset="0"/>
                <a:cs typeface="Calibri" panose="020F0502020204030204" pitchFamily="34" charset="0"/>
              </a:rPr>
              <a:t>x</a:t>
            </a:r>
            <a:r>
              <a:rPr lang="en-US" altLang="en-US" sz="2200" dirty="0">
                <a:solidFill>
                  <a:schemeClr val="bg1"/>
                </a:solidFill>
                <a:latin typeface="Calibri" panose="020F0502020204030204" pitchFamily="34" charset="0"/>
                <a:cs typeface="Calibri" panose="020F0502020204030204" pitchFamily="34" charset="0"/>
              </a:rPr>
              <a:t>’s nature that explicitly cites its value.</a:t>
            </a:r>
          </a:p>
          <a:p>
            <a:pPr marL="914400" lvl="1" indent="-457200" eaLnBrk="1" hangingPunct="1">
              <a:lnSpc>
                <a:spcPct val="90000"/>
              </a:lnSpc>
              <a:spcAft>
                <a:spcPts val="400"/>
              </a:spcAft>
              <a:buAutoNum type="arabicPeriod"/>
            </a:pPr>
            <a:r>
              <a:rPr lang="en-US" altLang="en-US" sz="2200" dirty="0">
                <a:solidFill>
                  <a:schemeClr val="bg1"/>
                </a:solidFill>
                <a:latin typeface="Calibri" panose="020F0502020204030204" pitchFamily="34" charset="0"/>
                <a:cs typeface="Calibri" panose="020F0502020204030204" pitchFamily="34" charset="0"/>
              </a:rPr>
              <a:t>If (</a:t>
            </a:r>
            <a:r>
              <a:rPr lang="en-US" altLang="en-US" sz="2200" i="1" dirty="0">
                <a:solidFill>
                  <a:schemeClr val="bg1"/>
                </a:solidFill>
                <a:latin typeface="Calibri" panose="020F0502020204030204" pitchFamily="34" charset="0"/>
                <a:cs typeface="Calibri" panose="020F0502020204030204" pitchFamily="34" charset="0"/>
              </a:rPr>
              <a:t>b</a:t>
            </a:r>
            <a:r>
              <a:rPr lang="en-US" altLang="en-US" sz="2200" dirty="0">
                <a:solidFill>
                  <a:schemeClr val="bg1"/>
                </a:solidFill>
                <a:latin typeface="Calibri" panose="020F0502020204030204" pitchFamily="34" charset="0"/>
                <a:cs typeface="Calibri" panose="020F0502020204030204" pitchFamily="34" charset="0"/>
              </a:rPr>
              <a:t>), then the evaluation fails because it is incomplete, i.e. based on an account of </a:t>
            </a:r>
            <a:r>
              <a:rPr lang="en-US" altLang="en-US" sz="2200" i="1" dirty="0">
                <a:solidFill>
                  <a:schemeClr val="bg1"/>
                </a:solidFill>
                <a:latin typeface="Calibri" panose="020F0502020204030204" pitchFamily="34" charset="0"/>
                <a:cs typeface="Calibri" panose="020F0502020204030204" pitchFamily="34" charset="0"/>
              </a:rPr>
              <a:t>x</a:t>
            </a:r>
            <a:r>
              <a:rPr lang="en-US" altLang="en-US" sz="2200" dirty="0">
                <a:solidFill>
                  <a:schemeClr val="bg1"/>
                </a:solidFill>
                <a:latin typeface="Calibri" panose="020F0502020204030204" pitchFamily="34" charset="0"/>
                <a:cs typeface="Calibri" panose="020F0502020204030204" pitchFamily="34" charset="0"/>
              </a:rPr>
              <a:t>’s nature that omits material.</a:t>
            </a:r>
          </a:p>
          <a:p>
            <a:pPr marL="914400" lvl="1" indent="-457200" eaLnBrk="1" hangingPunct="1">
              <a:lnSpc>
                <a:spcPct val="90000"/>
              </a:lnSpc>
              <a:spcAft>
                <a:spcPts val="400"/>
              </a:spcAft>
              <a:buAutoNum type="arabicPeriod"/>
            </a:pPr>
            <a:r>
              <a:rPr lang="en-US" altLang="en-US" sz="2200" dirty="0">
                <a:solidFill>
                  <a:schemeClr val="bg1"/>
                </a:solidFill>
                <a:latin typeface="Calibri" panose="020F0502020204030204" pitchFamily="34" charset="0"/>
                <a:cs typeface="Calibri" panose="020F0502020204030204" pitchFamily="34" charset="0"/>
              </a:rPr>
              <a:t>So, if </a:t>
            </a:r>
            <a:r>
              <a:rPr lang="en-US" altLang="en-US" sz="2200" i="1" dirty="0">
                <a:solidFill>
                  <a:schemeClr val="bg1"/>
                </a:solidFill>
                <a:latin typeface="Calibri" panose="020F0502020204030204" pitchFamily="34" charset="0"/>
                <a:cs typeface="Calibri" panose="020F0502020204030204" pitchFamily="34" charset="0"/>
              </a:rPr>
              <a:t>x</a:t>
            </a:r>
            <a:r>
              <a:rPr lang="en-US" altLang="en-US" sz="2200" dirty="0">
                <a:solidFill>
                  <a:schemeClr val="bg1"/>
                </a:solidFill>
                <a:latin typeface="Calibri" panose="020F0502020204030204" pitchFamily="34" charset="0"/>
                <a:cs typeface="Calibri" panose="020F0502020204030204" pitchFamily="34" charset="0"/>
              </a:rPr>
              <a:t>’s value is part of </a:t>
            </a:r>
            <a:r>
              <a:rPr lang="en-US" altLang="en-US" sz="2200" i="1" dirty="0">
                <a:solidFill>
                  <a:schemeClr val="bg1"/>
                </a:solidFill>
                <a:latin typeface="Calibri" panose="020F0502020204030204" pitchFamily="34" charset="0"/>
                <a:cs typeface="Calibri" panose="020F0502020204030204" pitchFamily="34" charset="0"/>
              </a:rPr>
              <a:t>x</a:t>
            </a:r>
            <a:r>
              <a:rPr lang="en-US" altLang="en-US" sz="2200" dirty="0">
                <a:solidFill>
                  <a:schemeClr val="bg1"/>
                </a:solidFill>
                <a:latin typeface="Calibri" panose="020F0502020204030204" pitchFamily="34" charset="0"/>
                <a:cs typeface="Calibri" panose="020F0502020204030204" pitchFamily="34" charset="0"/>
              </a:rPr>
              <a:t>’s nature, then any evaluation of </a:t>
            </a:r>
            <a:r>
              <a:rPr lang="en-US" altLang="en-US" sz="2200" i="1" dirty="0">
                <a:solidFill>
                  <a:schemeClr val="bg1"/>
                </a:solidFill>
                <a:latin typeface="Calibri" panose="020F0502020204030204" pitchFamily="34" charset="0"/>
                <a:cs typeface="Calibri" panose="020F0502020204030204" pitchFamily="34" charset="0"/>
              </a:rPr>
              <a:t>x</a:t>
            </a:r>
            <a:r>
              <a:rPr lang="en-US" altLang="en-US" sz="2200" dirty="0">
                <a:solidFill>
                  <a:schemeClr val="bg1"/>
                </a:solidFill>
                <a:latin typeface="Calibri" panose="020F0502020204030204" pitchFamily="34" charset="0"/>
                <a:cs typeface="Calibri" panose="020F0502020204030204" pitchFamily="34" charset="0"/>
              </a:rPr>
              <a:t> fails.</a:t>
            </a:r>
          </a:p>
        </p:txBody>
      </p:sp>
    </p:spTree>
    <p:extLst>
      <p:ext uri="{BB962C8B-B14F-4D97-AF65-F5344CB8AC3E}">
        <p14:creationId xmlns:p14="http://schemas.microsoft.com/office/powerpoint/2010/main" val="1900755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51">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51">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228600"/>
            <a:ext cx="8229600" cy="868362"/>
          </a:xfrm>
        </p:spPr>
        <p:txBody>
          <a:bodyPr/>
          <a:lstStyle/>
          <a:p>
            <a:pPr eaLnBrk="1" hangingPunct="1">
              <a:lnSpc>
                <a:spcPct val="83000"/>
              </a:lnSpc>
            </a:pPr>
            <a:r>
              <a:rPr lang="en-US" altLang="en-US" sz="3500" dirty="0">
                <a:solidFill>
                  <a:schemeClr val="bg1"/>
                </a:solidFill>
                <a:latin typeface="Palatino Linotype" panose="02040502050505030304" pitchFamily="18" charset="0"/>
              </a:rPr>
              <a:t>Doctrine of the Mere Predicate</a:t>
            </a:r>
            <a:endParaRPr lang="en-US" altLang="en-US" sz="35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1066800"/>
            <a:ext cx="8382000" cy="4648200"/>
          </a:xfrm>
        </p:spPr>
        <p:txBody>
          <a:bodyPr/>
          <a:lstStyle/>
          <a:p>
            <a:pPr algn="just" eaLnBrk="1" hangingPunct="1">
              <a:lnSpc>
                <a:spcPct val="90000"/>
              </a:lnSpc>
              <a:spcAft>
                <a:spcPts val="400"/>
              </a:spcAft>
            </a:pPr>
            <a:r>
              <a:rPr lang="en-US" altLang="en-US" sz="2500" dirty="0">
                <a:solidFill>
                  <a:schemeClr val="bg1"/>
                </a:solidFill>
                <a:latin typeface="Calibri" panose="020F0502020204030204" pitchFamily="34" charset="0"/>
                <a:cs typeface="Calibri" panose="020F0502020204030204" pitchFamily="34" charset="0"/>
              </a:rPr>
              <a:t>Problem 1: </a:t>
            </a:r>
            <a:r>
              <a:rPr lang="en-US" altLang="en-US" sz="2500" i="1" dirty="0">
                <a:solidFill>
                  <a:schemeClr val="bg1"/>
                </a:solidFill>
                <a:latin typeface="Calibri" panose="020F0502020204030204" pitchFamily="34" charset="0"/>
                <a:cs typeface="Calibri" panose="020F0502020204030204" pitchFamily="34" charset="0"/>
              </a:rPr>
              <a:t>Horse objection</a:t>
            </a:r>
          </a:p>
          <a:p>
            <a:pPr lvl="1" eaLnBrk="1" hangingPunct="1">
              <a:lnSpc>
                <a:spcPct val="90000"/>
              </a:lnSpc>
              <a:spcAft>
                <a:spcPts val="400"/>
              </a:spcAft>
            </a:pPr>
            <a:r>
              <a:rPr lang="en-US" altLang="en-US" sz="2200" dirty="0">
                <a:solidFill>
                  <a:schemeClr val="bg1"/>
                </a:solidFill>
                <a:latin typeface="Calibri" panose="020F0502020204030204" pitchFamily="34" charset="0"/>
                <a:cs typeface="Calibri" panose="020F0502020204030204" pitchFamily="34" charset="0"/>
              </a:rPr>
              <a:t>A horse’s property of being a horse cannot exist by itself in time: it can exist only due to countless underlying physical properties.</a:t>
            </a:r>
          </a:p>
          <a:p>
            <a:pPr lvl="1" eaLnBrk="1" hangingPunct="1">
              <a:lnSpc>
                <a:spcPct val="90000"/>
              </a:lnSpc>
              <a:spcAft>
                <a:spcPts val="400"/>
              </a:spcAft>
            </a:pPr>
            <a:r>
              <a:rPr lang="en-US" altLang="en-US" sz="2200" dirty="0">
                <a:solidFill>
                  <a:schemeClr val="bg1"/>
                </a:solidFill>
                <a:latin typeface="Calibri" panose="020F0502020204030204" pitchFamily="34" charset="0"/>
                <a:cs typeface="Calibri" panose="020F0502020204030204" pitchFamily="34" charset="0"/>
              </a:rPr>
              <a:t>In general, any property other than those at the most fundamental level will be like this: e.g., being warm-blooded.</a:t>
            </a:r>
          </a:p>
          <a:p>
            <a:pPr lvl="1" eaLnBrk="1" hangingPunct="1">
              <a:lnSpc>
                <a:spcPct val="90000"/>
              </a:lnSpc>
              <a:spcAft>
                <a:spcPts val="400"/>
              </a:spcAft>
            </a:pPr>
            <a:r>
              <a:rPr lang="en-US" altLang="en-US" sz="2200" dirty="0">
                <a:solidFill>
                  <a:schemeClr val="bg1"/>
                </a:solidFill>
                <a:latin typeface="Calibri" panose="020F0502020204030204" pitchFamily="34" charset="0"/>
                <a:cs typeface="Calibri" panose="020F0502020204030204" pitchFamily="34" charset="0"/>
              </a:rPr>
              <a:t>Does that make them </a:t>
            </a:r>
            <a:r>
              <a:rPr lang="en-US" altLang="en-US" sz="2200" i="1" dirty="0">
                <a:solidFill>
                  <a:schemeClr val="bg1"/>
                </a:solidFill>
                <a:latin typeface="Calibri" panose="020F0502020204030204" pitchFamily="34" charset="0"/>
                <a:cs typeface="Calibri" panose="020F0502020204030204" pitchFamily="34" charset="0"/>
              </a:rPr>
              <a:t>non-natural </a:t>
            </a:r>
            <a:r>
              <a:rPr lang="en-US" altLang="en-US" sz="2200" dirty="0">
                <a:solidFill>
                  <a:schemeClr val="bg1"/>
                </a:solidFill>
                <a:latin typeface="Calibri" panose="020F0502020204030204" pitchFamily="34" charset="0"/>
                <a:cs typeface="Calibri" panose="020F0502020204030204" pitchFamily="34" charset="0"/>
              </a:rPr>
              <a:t>properties for Moore!?</a:t>
            </a:r>
          </a:p>
          <a:p>
            <a:pPr eaLnBrk="1" hangingPunct="1">
              <a:lnSpc>
                <a:spcPct val="90000"/>
              </a:lnSpc>
              <a:spcAft>
                <a:spcPts val="400"/>
              </a:spcAft>
            </a:pPr>
            <a:r>
              <a:rPr lang="en-US" altLang="en-US" sz="2500" dirty="0">
                <a:solidFill>
                  <a:schemeClr val="bg1"/>
                </a:solidFill>
                <a:latin typeface="Calibri" panose="020F0502020204030204" pitchFamily="34" charset="0"/>
                <a:cs typeface="Calibri" panose="020F0502020204030204" pitchFamily="34" charset="0"/>
              </a:rPr>
              <a:t>Possible solutions:</a:t>
            </a:r>
          </a:p>
          <a:p>
            <a:pPr lvl="1" eaLnBrk="1" hangingPunct="1">
              <a:lnSpc>
                <a:spcPct val="90000"/>
              </a:lnSpc>
              <a:spcAft>
                <a:spcPts val="0"/>
              </a:spcAft>
            </a:pPr>
            <a:r>
              <a:rPr lang="en-US" altLang="en-US" sz="2200" dirty="0">
                <a:solidFill>
                  <a:schemeClr val="bg1"/>
                </a:solidFill>
                <a:latin typeface="Calibri" panose="020F0502020204030204" pitchFamily="34" charset="0"/>
                <a:cs typeface="Calibri" panose="020F0502020204030204" pitchFamily="34" charset="0"/>
              </a:rPr>
              <a:t>‘This property can exist by itself in time’ means ‘This property of this object can exist in time without the object’s also existing’.</a:t>
            </a:r>
          </a:p>
          <a:p>
            <a:pPr lvl="2" eaLnBrk="1" hangingPunct="1">
              <a:lnSpc>
                <a:spcPct val="90000"/>
              </a:lnSpc>
              <a:spcAft>
                <a:spcPts val="400"/>
              </a:spcAft>
            </a:pPr>
            <a:r>
              <a:rPr lang="en-US" altLang="en-US" sz="2100" dirty="0">
                <a:solidFill>
                  <a:schemeClr val="bg1"/>
                </a:solidFill>
                <a:latin typeface="Calibri" panose="020F0502020204030204" pitchFamily="34" charset="0"/>
                <a:cs typeface="Calibri" panose="020F0502020204030204" pitchFamily="34" charset="0"/>
              </a:rPr>
              <a:t>Might handle being warm-blooded, but being a horse?</a:t>
            </a:r>
          </a:p>
          <a:p>
            <a:pPr lvl="1" eaLnBrk="1" hangingPunct="1">
              <a:lnSpc>
                <a:spcPct val="90000"/>
              </a:lnSpc>
              <a:spcAft>
                <a:spcPts val="400"/>
              </a:spcAft>
            </a:pPr>
            <a:r>
              <a:rPr lang="en-US" altLang="en-US" sz="2200" dirty="0">
                <a:solidFill>
                  <a:schemeClr val="bg1"/>
                </a:solidFill>
                <a:latin typeface="Calibri" panose="020F0502020204030204" pitchFamily="34" charset="0"/>
                <a:cs typeface="Calibri" panose="020F0502020204030204" pitchFamily="34" charset="0"/>
              </a:rPr>
              <a:t>Perhaps Moore’s distinction tacitly operates at the level of simple properties: being incapable of existing by oneself may be typical for </a:t>
            </a:r>
            <a:r>
              <a:rPr lang="en-US" altLang="en-US" sz="2200" i="1" dirty="0">
                <a:solidFill>
                  <a:schemeClr val="bg1"/>
                </a:solidFill>
                <a:latin typeface="Calibri" panose="020F0502020204030204" pitchFamily="34" charset="0"/>
                <a:cs typeface="Calibri" panose="020F0502020204030204" pitchFamily="34" charset="0"/>
              </a:rPr>
              <a:t>complex</a:t>
            </a:r>
            <a:r>
              <a:rPr lang="en-US" altLang="en-US" sz="2200" dirty="0">
                <a:solidFill>
                  <a:schemeClr val="bg1"/>
                </a:solidFill>
                <a:latin typeface="Calibri" panose="020F0502020204030204" pitchFamily="34" charset="0"/>
                <a:cs typeface="Calibri" panose="020F0502020204030204" pitchFamily="34" charset="0"/>
              </a:rPr>
              <a:t> properties of natural objects, but it is still quite atypical for </a:t>
            </a:r>
            <a:r>
              <a:rPr lang="en-US" altLang="en-US" sz="2200" i="1" dirty="0">
                <a:solidFill>
                  <a:schemeClr val="bg1"/>
                </a:solidFill>
                <a:latin typeface="Calibri" panose="020F0502020204030204" pitchFamily="34" charset="0"/>
                <a:cs typeface="Calibri" panose="020F0502020204030204" pitchFamily="34" charset="0"/>
              </a:rPr>
              <a:t>simple</a:t>
            </a:r>
            <a:r>
              <a:rPr lang="en-US" altLang="en-US" sz="2200" dirty="0">
                <a:solidFill>
                  <a:schemeClr val="bg1"/>
                </a:solidFill>
                <a:latin typeface="Calibri" panose="020F0502020204030204" pitchFamily="34" charset="0"/>
                <a:cs typeface="Calibri" panose="020F0502020204030204" pitchFamily="34" charset="0"/>
              </a:rPr>
              <a:t> properties of natural objects.</a:t>
            </a:r>
          </a:p>
        </p:txBody>
      </p:sp>
    </p:spTree>
    <p:extLst>
      <p:ext uri="{BB962C8B-B14F-4D97-AF65-F5344CB8AC3E}">
        <p14:creationId xmlns:p14="http://schemas.microsoft.com/office/powerpoint/2010/main" val="3944732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51">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51">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51">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51">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0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228600"/>
            <a:ext cx="8229600" cy="868362"/>
          </a:xfrm>
        </p:spPr>
        <p:txBody>
          <a:bodyPr/>
          <a:lstStyle/>
          <a:p>
            <a:pPr eaLnBrk="1" hangingPunct="1">
              <a:lnSpc>
                <a:spcPct val="83000"/>
              </a:lnSpc>
            </a:pPr>
            <a:r>
              <a:rPr lang="en-US" altLang="en-US" sz="3500" dirty="0">
                <a:solidFill>
                  <a:schemeClr val="bg1"/>
                </a:solidFill>
                <a:latin typeface="Palatino Linotype" panose="02040502050505030304" pitchFamily="18" charset="0"/>
              </a:rPr>
              <a:t>Doctrine of the Mere Predicate</a:t>
            </a:r>
            <a:endParaRPr lang="en-US" altLang="en-US" sz="35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1066800"/>
            <a:ext cx="8382000" cy="4648200"/>
          </a:xfrm>
        </p:spPr>
        <p:txBody>
          <a:bodyPr/>
          <a:lstStyle/>
          <a:p>
            <a:pPr algn="just" eaLnBrk="1" hangingPunct="1">
              <a:lnSpc>
                <a:spcPct val="90000"/>
              </a:lnSpc>
              <a:spcAft>
                <a:spcPts val="400"/>
              </a:spcAft>
            </a:pPr>
            <a:r>
              <a:rPr lang="en-US" altLang="en-US" sz="2500" dirty="0">
                <a:solidFill>
                  <a:schemeClr val="bg1"/>
                </a:solidFill>
                <a:latin typeface="Calibri" panose="020F0502020204030204" pitchFamily="34" charset="0"/>
                <a:cs typeface="Calibri" panose="020F0502020204030204" pitchFamily="34" charset="0"/>
              </a:rPr>
              <a:t>Problem 2: </a:t>
            </a:r>
            <a:r>
              <a:rPr lang="en-US" altLang="en-US" sz="2500" i="1" dirty="0">
                <a:solidFill>
                  <a:schemeClr val="bg1"/>
                </a:solidFill>
                <a:latin typeface="Calibri" panose="020F0502020204030204" pitchFamily="34" charset="0"/>
                <a:cs typeface="Calibri" panose="020F0502020204030204" pitchFamily="34" charset="0"/>
              </a:rPr>
              <a:t>Adjective problem</a:t>
            </a:r>
          </a:p>
          <a:p>
            <a:pPr lvl="1" eaLnBrk="1" hangingPunct="1">
              <a:lnSpc>
                <a:spcPct val="90000"/>
              </a:lnSpc>
              <a:spcAft>
                <a:spcPts val="400"/>
              </a:spcAft>
            </a:pPr>
            <a:r>
              <a:rPr lang="en-US" altLang="en-US" sz="2200" dirty="0">
                <a:solidFill>
                  <a:schemeClr val="bg1"/>
                </a:solidFill>
                <a:latin typeface="Calibri" panose="020F0502020204030204" pitchFamily="34" charset="0"/>
                <a:cs typeface="Calibri" panose="020F0502020204030204" pitchFamily="34" charset="0"/>
              </a:rPr>
              <a:t>In “Nature of Judgment” (1899), Moore writes that “no one concept [is] either more or less an adjective than any other.”</a:t>
            </a:r>
          </a:p>
          <a:p>
            <a:pPr lvl="1" eaLnBrk="1" hangingPunct="1">
              <a:lnSpc>
                <a:spcPct val="90000"/>
              </a:lnSpc>
              <a:spcAft>
                <a:spcPts val="400"/>
              </a:spcAft>
            </a:pPr>
            <a:r>
              <a:rPr lang="en-US" altLang="en-US" sz="2200" dirty="0">
                <a:solidFill>
                  <a:schemeClr val="bg1"/>
                </a:solidFill>
                <a:latin typeface="Calibri" panose="020F0502020204030204" pitchFamily="34" charset="0"/>
                <a:cs typeface="Calibri" panose="020F0502020204030204" pitchFamily="34" charset="0"/>
              </a:rPr>
              <a:t>But doesn’t this doctrine make good more adjectival and less substantival than natural properties?</a:t>
            </a:r>
          </a:p>
          <a:p>
            <a:pPr eaLnBrk="1" hangingPunct="1">
              <a:lnSpc>
                <a:spcPct val="90000"/>
              </a:lnSpc>
              <a:spcAft>
                <a:spcPts val="400"/>
              </a:spcAft>
            </a:pPr>
            <a:r>
              <a:rPr lang="en-US" altLang="en-US" sz="2500" dirty="0">
                <a:solidFill>
                  <a:schemeClr val="bg1"/>
                </a:solidFill>
                <a:latin typeface="Calibri" panose="020F0502020204030204" pitchFamily="34" charset="0"/>
                <a:cs typeface="Calibri" panose="020F0502020204030204" pitchFamily="34" charset="0"/>
              </a:rPr>
              <a:t>Possible solutions:</a:t>
            </a:r>
          </a:p>
          <a:p>
            <a:pPr lvl="1" eaLnBrk="1" hangingPunct="1">
              <a:lnSpc>
                <a:spcPct val="90000"/>
              </a:lnSpc>
              <a:spcAft>
                <a:spcPts val="400"/>
              </a:spcAft>
            </a:pPr>
            <a:r>
              <a:rPr lang="en-US" altLang="en-US" sz="2200" u="sng" dirty="0">
                <a:solidFill>
                  <a:schemeClr val="bg1"/>
                </a:solidFill>
                <a:latin typeface="Calibri" panose="020F0502020204030204" pitchFamily="34" charset="0"/>
                <a:cs typeface="Calibri" panose="020F0502020204030204" pitchFamily="34" charset="0"/>
              </a:rPr>
              <a:t>Developmental</a:t>
            </a:r>
            <a:r>
              <a:rPr lang="en-US" altLang="en-US" sz="2200" dirty="0">
                <a:solidFill>
                  <a:schemeClr val="bg1"/>
                </a:solidFill>
                <a:latin typeface="Calibri" panose="020F0502020204030204" pitchFamily="34" charset="0"/>
                <a:cs typeface="Calibri" panose="020F0502020204030204" pitchFamily="34" charset="0"/>
              </a:rPr>
              <a:t>: Maybe Moore changed his mind between 1899 and 1903? (see Hochberg 1962)</a:t>
            </a:r>
          </a:p>
          <a:p>
            <a:pPr lvl="2" eaLnBrk="1" hangingPunct="1">
              <a:lnSpc>
                <a:spcPct val="90000"/>
              </a:lnSpc>
              <a:spcAft>
                <a:spcPts val="400"/>
              </a:spcAft>
            </a:pPr>
            <a:r>
              <a:rPr lang="en-US" altLang="en-US" sz="2200" dirty="0">
                <a:solidFill>
                  <a:schemeClr val="bg1"/>
                </a:solidFill>
                <a:latin typeface="Calibri" panose="020F0502020204030204" pitchFamily="34" charset="0"/>
                <a:cs typeface="Calibri" panose="020F0502020204030204" pitchFamily="34" charset="0"/>
              </a:rPr>
              <a:t>No: the material presenting this doctrine was written for Moore’s Autumn 1898 lectures.</a:t>
            </a:r>
          </a:p>
          <a:p>
            <a:pPr lvl="1" eaLnBrk="1" hangingPunct="1">
              <a:lnSpc>
                <a:spcPct val="90000"/>
              </a:lnSpc>
              <a:spcAft>
                <a:spcPts val="400"/>
              </a:spcAft>
            </a:pPr>
            <a:r>
              <a:rPr lang="en-US" altLang="en-US" sz="2200" u="sng" dirty="0">
                <a:solidFill>
                  <a:schemeClr val="bg1"/>
                </a:solidFill>
                <a:latin typeface="Calibri" panose="020F0502020204030204" pitchFamily="34" charset="0"/>
                <a:cs typeface="Calibri" panose="020F0502020204030204" pitchFamily="34" charset="0"/>
              </a:rPr>
              <a:t>Bite the textual bullet</a:t>
            </a:r>
            <a:r>
              <a:rPr lang="en-US" altLang="en-US" sz="2200" dirty="0">
                <a:solidFill>
                  <a:schemeClr val="bg1"/>
                </a:solidFill>
                <a:latin typeface="Calibri" panose="020F0502020204030204" pitchFamily="34" charset="0"/>
                <a:cs typeface="Calibri" panose="020F0502020204030204" pitchFamily="34" charset="0"/>
              </a:rPr>
              <a:t>: When Moore wrote that, he was thinking of natural objects and the natural properties that make them up, and not about the atypical case of good.</a:t>
            </a:r>
          </a:p>
        </p:txBody>
      </p:sp>
    </p:spTree>
    <p:extLst>
      <p:ext uri="{BB962C8B-B14F-4D97-AF65-F5344CB8AC3E}">
        <p14:creationId xmlns:p14="http://schemas.microsoft.com/office/powerpoint/2010/main" val="1596775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51">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51">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51">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228600"/>
            <a:ext cx="8229600" cy="868362"/>
          </a:xfrm>
        </p:spPr>
        <p:txBody>
          <a:bodyPr/>
          <a:lstStyle/>
          <a:p>
            <a:pPr eaLnBrk="1" hangingPunct="1">
              <a:lnSpc>
                <a:spcPct val="83000"/>
              </a:lnSpc>
            </a:pPr>
            <a:r>
              <a:rPr lang="en-US" altLang="en-US" sz="3500" dirty="0">
                <a:solidFill>
                  <a:schemeClr val="bg1"/>
                </a:solidFill>
                <a:latin typeface="Palatino Linotype" panose="02040502050505030304" pitchFamily="18" charset="0"/>
              </a:rPr>
              <a:t>Doctrine of the Mere Predicate</a:t>
            </a:r>
            <a:endParaRPr lang="en-US" altLang="en-US" sz="35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1066800"/>
            <a:ext cx="8382000" cy="4648200"/>
          </a:xfrm>
        </p:spPr>
        <p:txBody>
          <a:bodyPr/>
          <a:lstStyle/>
          <a:p>
            <a:pPr marL="0" indent="0" algn="ctr" eaLnBrk="1" hangingPunct="1">
              <a:lnSpc>
                <a:spcPct val="90000"/>
              </a:lnSpc>
              <a:spcAft>
                <a:spcPts val="400"/>
              </a:spcAft>
              <a:buNone/>
            </a:pPr>
            <a:r>
              <a:rPr lang="en-US" altLang="en-US" sz="2800" i="1" dirty="0">
                <a:solidFill>
                  <a:schemeClr val="bg1"/>
                </a:solidFill>
                <a:latin typeface="Calibri" panose="020F0502020204030204" pitchFamily="34" charset="0"/>
                <a:cs typeface="Calibri" panose="020F0502020204030204" pitchFamily="34" charset="0"/>
              </a:rPr>
              <a:t>Summing up</a:t>
            </a:r>
          </a:p>
          <a:p>
            <a:pPr eaLnBrk="1" hangingPunct="1">
              <a:lnSpc>
                <a:spcPct val="90000"/>
              </a:lnSpc>
              <a:spcAft>
                <a:spcPts val="400"/>
              </a:spcAft>
            </a:pPr>
            <a:r>
              <a:rPr lang="en-US" altLang="en-US" sz="2500" dirty="0">
                <a:solidFill>
                  <a:schemeClr val="bg1"/>
                </a:solidFill>
                <a:latin typeface="Calibri" panose="020F0502020204030204" pitchFamily="34" charset="0"/>
                <a:cs typeface="Calibri" panose="020F0502020204030204" pitchFamily="34" charset="0"/>
              </a:rPr>
              <a:t>Moore’s “utterly silly and preposterous” view that good is non-natural because it cannot exist by itself in time turns out to be his early version of the following claim:</a:t>
            </a:r>
          </a:p>
          <a:p>
            <a:pPr lvl="1" eaLnBrk="1" hangingPunct="1">
              <a:lnSpc>
                <a:spcPct val="90000"/>
              </a:lnSpc>
              <a:spcAft>
                <a:spcPts val="400"/>
              </a:spcAft>
            </a:pPr>
            <a:r>
              <a:rPr lang="en-US" altLang="en-US" sz="2500" dirty="0">
                <a:solidFill>
                  <a:schemeClr val="bg1"/>
                </a:solidFill>
                <a:latin typeface="Calibri" panose="020F0502020204030204" pitchFamily="34" charset="0"/>
                <a:cs typeface="Calibri" panose="020F0502020204030204" pitchFamily="34" charset="0"/>
              </a:rPr>
              <a:t>If </a:t>
            </a:r>
            <a:r>
              <a:rPr lang="en-US" altLang="en-US" sz="2500" i="1" dirty="0">
                <a:solidFill>
                  <a:schemeClr val="bg1"/>
                </a:solidFill>
                <a:latin typeface="Calibri" panose="020F0502020204030204" pitchFamily="34" charset="0"/>
                <a:cs typeface="Calibri" panose="020F0502020204030204" pitchFamily="34" charset="0"/>
              </a:rPr>
              <a:t>x</a:t>
            </a:r>
            <a:r>
              <a:rPr lang="en-US" altLang="en-US" sz="2500" dirty="0">
                <a:solidFill>
                  <a:schemeClr val="bg1"/>
                </a:solidFill>
                <a:latin typeface="Calibri" panose="020F0502020204030204" pitchFamily="34" charset="0"/>
                <a:cs typeface="Calibri" panose="020F0502020204030204" pitchFamily="34" charset="0"/>
              </a:rPr>
              <a:t> has intrinsic value, then although many of </a:t>
            </a:r>
            <a:r>
              <a:rPr lang="en-US" altLang="en-US" sz="2500" i="1" dirty="0">
                <a:solidFill>
                  <a:schemeClr val="bg1"/>
                </a:solidFill>
                <a:latin typeface="Calibri" panose="020F0502020204030204" pitchFamily="34" charset="0"/>
                <a:cs typeface="Calibri" panose="020F0502020204030204" pitchFamily="34" charset="0"/>
              </a:rPr>
              <a:t>x</a:t>
            </a:r>
            <a:r>
              <a:rPr lang="en-US" altLang="en-US" sz="2500" dirty="0">
                <a:solidFill>
                  <a:schemeClr val="bg1"/>
                </a:solidFill>
                <a:latin typeface="Calibri" panose="020F0502020204030204" pitchFamily="34" charset="0"/>
                <a:cs typeface="Calibri" panose="020F0502020204030204" pitchFamily="34" charset="0"/>
              </a:rPr>
              <a:t>’s properties play a role in determining </a:t>
            </a:r>
            <a:r>
              <a:rPr lang="en-US" altLang="en-US" sz="2500" i="1" dirty="0">
                <a:solidFill>
                  <a:schemeClr val="bg1"/>
                </a:solidFill>
                <a:latin typeface="Calibri" panose="020F0502020204030204" pitchFamily="34" charset="0"/>
                <a:cs typeface="Calibri" panose="020F0502020204030204" pitchFamily="34" charset="0"/>
              </a:rPr>
              <a:t>x</a:t>
            </a:r>
            <a:r>
              <a:rPr lang="en-US" altLang="en-US" sz="2500" dirty="0">
                <a:solidFill>
                  <a:schemeClr val="bg1"/>
                </a:solidFill>
                <a:latin typeface="Calibri" panose="020F0502020204030204" pitchFamily="34" charset="0"/>
                <a:cs typeface="Calibri" panose="020F0502020204030204" pitchFamily="34" charset="0"/>
              </a:rPr>
              <a:t>’s nature, its value plays no such role and is (on the contrary) determined by </a:t>
            </a:r>
            <a:r>
              <a:rPr lang="en-US" altLang="en-US" sz="2500" i="1" dirty="0">
                <a:solidFill>
                  <a:schemeClr val="bg1"/>
                </a:solidFill>
                <a:latin typeface="Calibri" panose="020F0502020204030204" pitchFamily="34" charset="0"/>
                <a:cs typeface="Calibri" panose="020F0502020204030204" pitchFamily="34" charset="0"/>
              </a:rPr>
              <a:t>x</a:t>
            </a:r>
            <a:r>
              <a:rPr lang="en-US" altLang="en-US" sz="2500" dirty="0">
                <a:solidFill>
                  <a:schemeClr val="bg1"/>
                </a:solidFill>
                <a:latin typeface="Calibri" panose="020F0502020204030204" pitchFamily="34" charset="0"/>
                <a:cs typeface="Calibri" panose="020F0502020204030204" pitchFamily="34" charset="0"/>
              </a:rPr>
              <a:t>’s nature being what it is.</a:t>
            </a:r>
          </a:p>
          <a:p>
            <a:pPr eaLnBrk="1" hangingPunct="1">
              <a:lnSpc>
                <a:spcPct val="90000"/>
              </a:lnSpc>
              <a:spcAft>
                <a:spcPts val="400"/>
              </a:spcAft>
            </a:pPr>
            <a:r>
              <a:rPr lang="en-US" altLang="en-US" sz="2500" dirty="0">
                <a:solidFill>
                  <a:schemeClr val="bg1"/>
                </a:solidFill>
                <a:latin typeface="Calibri" panose="020F0502020204030204" pitchFamily="34" charset="0"/>
                <a:cs typeface="Calibri" panose="020F0502020204030204" pitchFamily="34" charset="0"/>
              </a:rPr>
              <a:t>Moore’s later work develops a new version of the claim.</a:t>
            </a:r>
          </a:p>
          <a:p>
            <a:pPr eaLnBrk="1" hangingPunct="1">
              <a:lnSpc>
                <a:spcPct val="90000"/>
              </a:lnSpc>
              <a:spcAft>
                <a:spcPts val="400"/>
              </a:spcAft>
            </a:pPr>
            <a:r>
              <a:rPr lang="en-US" altLang="en-US" sz="2500" dirty="0">
                <a:solidFill>
                  <a:schemeClr val="bg1"/>
                </a:solidFill>
                <a:latin typeface="Calibri" panose="020F0502020204030204" pitchFamily="34" charset="0"/>
                <a:cs typeface="Calibri" panose="020F0502020204030204" pitchFamily="34" charset="0"/>
              </a:rPr>
              <a:t>The underlying idea is something </a:t>
            </a:r>
            <a:r>
              <a:rPr lang="en-US" altLang="en-US" sz="2500" dirty="0" err="1">
                <a:solidFill>
                  <a:schemeClr val="bg1"/>
                </a:solidFill>
                <a:latin typeface="Calibri" panose="020F0502020204030204" pitchFamily="34" charset="0"/>
                <a:cs typeface="Calibri" panose="020F0502020204030204" pitchFamily="34" charset="0"/>
              </a:rPr>
              <a:t>Mooreans</a:t>
            </a:r>
            <a:r>
              <a:rPr lang="en-US" altLang="en-US" sz="2500" dirty="0">
                <a:solidFill>
                  <a:schemeClr val="bg1"/>
                </a:solidFill>
                <a:latin typeface="Calibri" panose="020F0502020204030204" pitchFamily="34" charset="0"/>
                <a:cs typeface="Calibri" panose="020F0502020204030204" pitchFamily="34" charset="0"/>
              </a:rPr>
              <a:t>, </a:t>
            </a:r>
            <a:r>
              <a:rPr lang="en-US" altLang="en-US" sz="2500" dirty="0" err="1">
                <a:solidFill>
                  <a:schemeClr val="bg1"/>
                </a:solidFill>
                <a:latin typeface="Calibri" panose="020F0502020204030204" pitchFamily="34" charset="0"/>
                <a:cs typeface="Calibri" panose="020F0502020204030204" pitchFamily="34" charset="0"/>
              </a:rPr>
              <a:t>Humeans</a:t>
            </a:r>
            <a:r>
              <a:rPr lang="en-US" altLang="en-US" sz="2500" dirty="0">
                <a:solidFill>
                  <a:schemeClr val="bg1"/>
                </a:solidFill>
                <a:latin typeface="Calibri" panose="020F0502020204030204" pitchFamily="34" charset="0"/>
                <a:cs typeface="Calibri" panose="020F0502020204030204" pitchFamily="34" charset="0"/>
              </a:rPr>
              <a:t>, and others may well find (at least initially) plausible.</a:t>
            </a:r>
          </a:p>
        </p:txBody>
      </p:sp>
    </p:spTree>
    <p:extLst>
      <p:ext uri="{BB962C8B-B14F-4D97-AF65-F5344CB8AC3E}">
        <p14:creationId xmlns:p14="http://schemas.microsoft.com/office/powerpoint/2010/main" val="2464295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228600"/>
            <a:ext cx="8229600" cy="868362"/>
          </a:xfrm>
        </p:spPr>
        <p:txBody>
          <a:bodyPr/>
          <a:lstStyle/>
          <a:p>
            <a:pPr eaLnBrk="1" hangingPunct="1">
              <a:lnSpc>
                <a:spcPct val="83000"/>
              </a:lnSpc>
            </a:pPr>
            <a:r>
              <a:rPr lang="en-US" altLang="en-US" sz="3500" dirty="0">
                <a:solidFill>
                  <a:schemeClr val="bg1"/>
                </a:solidFill>
                <a:latin typeface="Palatino Linotype" panose="02040502050505030304" pitchFamily="18" charset="0"/>
              </a:rPr>
              <a:t>Doctrine of Non-Existential Being</a:t>
            </a:r>
            <a:endParaRPr lang="en-US" altLang="en-US" sz="35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1066800"/>
            <a:ext cx="8382000" cy="4648200"/>
          </a:xfrm>
        </p:spPr>
        <p:txBody>
          <a:bodyPr/>
          <a:lstStyle/>
          <a:p>
            <a:pPr marL="0" indent="0" algn="just" eaLnBrk="1" hangingPunct="1">
              <a:lnSpc>
                <a:spcPct val="90000"/>
              </a:lnSpc>
              <a:spcAft>
                <a:spcPts val="400"/>
              </a:spcAft>
              <a:buNone/>
            </a:pPr>
            <a:r>
              <a:rPr lang="en-US" altLang="en-US" sz="2200" dirty="0">
                <a:solidFill>
                  <a:schemeClr val="bg1"/>
                </a:solidFill>
                <a:latin typeface="Calibri" panose="020F0502020204030204" pitchFamily="34" charset="0"/>
                <a:cs typeface="Calibri" panose="020F0502020204030204" pitchFamily="34" charset="0"/>
              </a:rPr>
              <a:t>“I call those philosophers preeminently ‘metaphysical’ who have </a:t>
            </a:r>
            <a:r>
              <a:rPr lang="en-US" altLang="en-US" sz="2200" dirty="0" err="1">
                <a:solidFill>
                  <a:schemeClr val="bg1"/>
                </a:solidFill>
                <a:latin typeface="Calibri" panose="020F0502020204030204" pitchFamily="34" charset="0"/>
                <a:cs typeface="Calibri" panose="020F0502020204030204" pitchFamily="34" charset="0"/>
              </a:rPr>
              <a:t>recog-nised</a:t>
            </a:r>
            <a:r>
              <a:rPr lang="en-US" altLang="en-US" sz="2200" dirty="0">
                <a:solidFill>
                  <a:schemeClr val="bg1"/>
                </a:solidFill>
                <a:latin typeface="Calibri" panose="020F0502020204030204" pitchFamily="34" charset="0"/>
                <a:cs typeface="Calibri" panose="020F0502020204030204" pitchFamily="34" charset="0"/>
              </a:rPr>
              <a:t> most clearly that not everything which </a:t>
            </a:r>
            <a:r>
              <a:rPr lang="en-US" altLang="en-US" sz="2200" i="1" dirty="0">
                <a:solidFill>
                  <a:schemeClr val="bg1"/>
                </a:solidFill>
                <a:latin typeface="Calibri" panose="020F0502020204030204" pitchFamily="34" charset="0"/>
                <a:cs typeface="Calibri" panose="020F0502020204030204" pitchFamily="34" charset="0"/>
              </a:rPr>
              <a:t>is</a:t>
            </a:r>
            <a:r>
              <a:rPr lang="en-US" altLang="en-US" sz="2200" dirty="0">
                <a:solidFill>
                  <a:schemeClr val="bg1"/>
                </a:solidFill>
                <a:latin typeface="Calibri" panose="020F0502020204030204" pitchFamily="34" charset="0"/>
                <a:cs typeface="Calibri" panose="020F0502020204030204" pitchFamily="34" charset="0"/>
              </a:rPr>
              <a:t> </a:t>
            </a:r>
            <a:r>
              <a:rPr lang="en-US" altLang="en-US" sz="2200" dirty="0" err="1">
                <a:solidFill>
                  <a:schemeClr val="bg1"/>
                </a:solidFill>
                <a:latin typeface="Calibri" panose="020F0502020204030204" pitchFamily="34" charset="0"/>
                <a:cs typeface="Calibri" panose="020F0502020204030204" pitchFamily="34" charset="0"/>
              </a:rPr>
              <a:t>is</a:t>
            </a:r>
            <a:r>
              <a:rPr lang="en-US" altLang="en-US" sz="2200" dirty="0">
                <a:solidFill>
                  <a:schemeClr val="bg1"/>
                </a:solidFill>
                <a:latin typeface="Calibri" panose="020F0502020204030204" pitchFamily="34" charset="0"/>
                <a:cs typeface="Calibri" panose="020F0502020204030204" pitchFamily="34" charset="0"/>
              </a:rPr>
              <a:t> a ‘natural object.’ ‘Metaphysicians’ have, therefore, the great merit of insisting that our knowledge is not confined to the things which we can touch and see and feel. They have always been much occupied … with the class of </a:t>
            </a:r>
            <a:r>
              <a:rPr lang="en-US" altLang="en-US" sz="2200" dirty="0" err="1">
                <a:solidFill>
                  <a:schemeClr val="bg1"/>
                </a:solidFill>
                <a:latin typeface="Calibri" panose="020F0502020204030204" pitchFamily="34" charset="0"/>
                <a:cs typeface="Calibri" panose="020F0502020204030204" pitchFamily="34" charset="0"/>
              </a:rPr>
              <a:t>ob</a:t>
            </a:r>
            <a:r>
              <a:rPr lang="en-US" altLang="en-US" sz="2200" dirty="0">
                <a:solidFill>
                  <a:schemeClr val="bg1"/>
                </a:solidFill>
                <a:latin typeface="Calibri" panose="020F0502020204030204" pitchFamily="34" charset="0"/>
                <a:cs typeface="Calibri" panose="020F0502020204030204" pitchFamily="34" charset="0"/>
              </a:rPr>
              <a:t>-jects or properties of objects, which certainly </a:t>
            </a:r>
            <a:r>
              <a:rPr lang="en-US" altLang="en-US" sz="2200" b="1" dirty="0">
                <a:solidFill>
                  <a:schemeClr val="bg1"/>
                </a:solidFill>
                <a:latin typeface="Calibri" panose="020F0502020204030204" pitchFamily="34" charset="0"/>
                <a:cs typeface="Calibri" panose="020F0502020204030204" pitchFamily="34" charset="0"/>
              </a:rPr>
              <a:t>do not exist in time</a:t>
            </a:r>
            <a:r>
              <a:rPr lang="en-US" altLang="en-US" sz="2200" dirty="0">
                <a:solidFill>
                  <a:schemeClr val="bg1"/>
                </a:solidFill>
                <a:latin typeface="Calibri" panose="020F0502020204030204" pitchFamily="34" charset="0"/>
                <a:cs typeface="Calibri" panose="020F0502020204030204" pitchFamily="34" charset="0"/>
              </a:rPr>
              <a:t>, are not therefore parts of Nature, and which, in fact, </a:t>
            </a:r>
            <a:r>
              <a:rPr lang="en-US" altLang="en-US" sz="2200" b="1" dirty="0">
                <a:solidFill>
                  <a:schemeClr val="bg1"/>
                </a:solidFill>
                <a:latin typeface="Calibri" panose="020F0502020204030204" pitchFamily="34" charset="0"/>
                <a:cs typeface="Calibri" panose="020F0502020204030204" pitchFamily="34" charset="0"/>
              </a:rPr>
              <a:t>do not </a:t>
            </a:r>
            <a:r>
              <a:rPr lang="en-US" altLang="en-US" sz="2200" b="1" i="1" dirty="0">
                <a:solidFill>
                  <a:schemeClr val="bg1"/>
                </a:solidFill>
                <a:latin typeface="Calibri" panose="020F0502020204030204" pitchFamily="34" charset="0"/>
                <a:cs typeface="Calibri" panose="020F0502020204030204" pitchFamily="34" charset="0"/>
              </a:rPr>
              <a:t>exist</a:t>
            </a:r>
            <a:r>
              <a:rPr lang="en-US" altLang="en-US" sz="2200" b="1" dirty="0">
                <a:solidFill>
                  <a:schemeClr val="bg1"/>
                </a:solidFill>
                <a:latin typeface="Calibri" panose="020F0502020204030204" pitchFamily="34" charset="0"/>
                <a:cs typeface="Calibri" panose="020F0502020204030204" pitchFamily="34" charset="0"/>
              </a:rPr>
              <a:t> at all</a:t>
            </a:r>
            <a:r>
              <a:rPr lang="en-US" altLang="en-US" sz="2200" dirty="0">
                <a:solidFill>
                  <a:schemeClr val="bg1"/>
                </a:solidFill>
                <a:latin typeface="Calibri" panose="020F0502020204030204" pitchFamily="34" charset="0"/>
                <a:cs typeface="Calibri" panose="020F0502020204030204" pitchFamily="34" charset="0"/>
              </a:rPr>
              <a:t>. To this class, as I have said, belongs what we mean by the adjective ‘good.’ </a:t>
            </a:r>
            <a:r>
              <a:rPr lang="en-US" altLang="en-US" sz="2200" spc="-10" dirty="0">
                <a:solidFill>
                  <a:schemeClr val="bg1"/>
                </a:solidFill>
                <a:latin typeface="Calibri" panose="020F0502020204030204" pitchFamily="34" charset="0"/>
                <a:cs typeface="Calibri" panose="020F0502020204030204" pitchFamily="34" charset="0"/>
              </a:rPr>
              <a:t>It is </a:t>
            </a:r>
            <a:r>
              <a:rPr lang="en-US" altLang="en-US" sz="2200" b="1" spc="-10" dirty="0">
                <a:solidFill>
                  <a:schemeClr val="bg1"/>
                </a:solidFill>
                <a:latin typeface="Calibri" panose="020F0502020204030204" pitchFamily="34" charset="0"/>
                <a:cs typeface="Calibri" panose="020F0502020204030204" pitchFamily="34" charset="0"/>
              </a:rPr>
              <a:t>not </a:t>
            </a:r>
            <a:r>
              <a:rPr lang="en-US" altLang="en-US" sz="2200" b="1" i="1" spc="-10" dirty="0">
                <a:solidFill>
                  <a:schemeClr val="bg1"/>
                </a:solidFill>
                <a:latin typeface="Calibri" panose="020F0502020204030204" pitchFamily="34" charset="0"/>
                <a:cs typeface="Calibri" panose="020F0502020204030204" pitchFamily="34" charset="0"/>
              </a:rPr>
              <a:t>goodness</a:t>
            </a:r>
            <a:r>
              <a:rPr lang="en-US" altLang="en-US" sz="2200" spc="-10" dirty="0">
                <a:solidFill>
                  <a:schemeClr val="bg1"/>
                </a:solidFill>
                <a:latin typeface="Calibri" panose="020F0502020204030204" pitchFamily="34" charset="0"/>
                <a:cs typeface="Calibri" panose="020F0502020204030204" pitchFamily="34" charset="0"/>
              </a:rPr>
              <a:t>, but only the things or qualities which are good, which</a:t>
            </a:r>
            <a:r>
              <a:rPr lang="en-US" altLang="en-US" sz="2200" dirty="0">
                <a:solidFill>
                  <a:schemeClr val="bg1"/>
                </a:solidFill>
                <a:latin typeface="Calibri" panose="020F0502020204030204" pitchFamily="34" charset="0"/>
                <a:cs typeface="Calibri" panose="020F0502020204030204" pitchFamily="34" charset="0"/>
              </a:rPr>
              <a:t> </a:t>
            </a:r>
            <a:r>
              <a:rPr lang="en-US" altLang="en-US" sz="2200" b="1" dirty="0">
                <a:solidFill>
                  <a:schemeClr val="bg1"/>
                </a:solidFill>
                <a:latin typeface="Calibri" panose="020F0502020204030204" pitchFamily="34" charset="0"/>
                <a:cs typeface="Calibri" panose="020F0502020204030204" pitchFamily="34" charset="0"/>
              </a:rPr>
              <a:t>can exist in time</a:t>
            </a:r>
            <a:r>
              <a:rPr lang="en-US" altLang="en-US" sz="2200" dirty="0">
                <a:solidFill>
                  <a:schemeClr val="bg1"/>
                </a:solidFill>
                <a:latin typeface="Calibri" panose="020F0502020204030204" pitchFamily="34" charset="0"/>
                <a:cs typeface="Calibri" panose="020F0502020204030204" pitchFamily="34" charset="0"/>
              </a:rPr>
              <a:t>—can have duration, and begin and cease to exist—can be objects of </a:t>
            </a:r>
            <a:r>
              <a:rPr lang="en-US" altLang="en-US" sz="2200" i="1" dirty="0">
                <a:solidFill>
                  <a:schemeClr val="bg1"/>
                </a:solidFill>
                <a:latin typeface="Calibri" panose="020F0502020204030204" pitchFamily="34" charset="0"/>
                <a:cs typeface="Calibri" panose="020F0502020204030204" pitchFamily="34" charset="0"/>
              </a:rPr>
              <a:t>perception</a:t>
            </a:r>
            <a:r>
              <a:rPr lang="en-US" altLang="en-US" sz="2200" dirty="0">
                <a:solidFill>
                  <a:schemeClr val="bg1"/>
                </a:solidFill>
                <a:latin typeface="Calibri" panose="020F0502020204030204" pitchFamily="34" charset="0"/>
                <a:cs typeface="Calibri" panose="020F0502020204030204" pitchFamily="34" charset="0"/>
              </a:rPr>
              <a:t>. But the most prominent members of this class are perhaps numbers. It is quite certain that two natural objects may exist; but it is equally certain that </a:t>
            </a:r>
            <a:r>
              <a:rPr lang="en-US" altLang="en-US" sz="2200" i="1" dirty="0">
                <a:solidFill>
                  <a:schemeClr val="bg1"/>
                </a:solidFill>
                <a:latin typeface="Calibri" panose="020F0502020204030204" pitchFamily="34" charset="0"/>
                <a:cs typeface="Calibri" panose="020F0502020204030204" pitchFamily="34" charset="0"/>
              </a:rPr>
              <a:t>two</a:t>
            </a:r>
            <a:r>
              <a:rPr lang="en-US" altLang="en-US" sz="2200" dirty="0">
                <a:solidFill>
                  <a:schemeClr val="bg1"/>
                </a:solidFill>
                <a:latin typeface="Calibri" panose="020F0502020204030204" pitchFamily="34" charset="0"/>
                <a:cs typeface="Calibri" panose="020F0502020204030204" pitchFamily="34" charset="0"/>
              </a:rPr>
              <a:t> itself does not exist and never can. Two and two </a:t>
            </a:r>
            <a:r>
              <a:rPr lang="en-US" altLang="en-US" sz="2200" i="1" dirty="0">
                <a:solidFill>
                  <a:schemeClr val="bg1"/>
                </a:solidFill>
                <a:latin typeface="Calibri" panose="020F0502020204030204" pitchFamily="34" charset="0"/>
                <a:cs typeface="Calibri" panose="020F0502020204030204" pitchFamily="34" charset="0"/>
              </a:rPr>
              <a:t>are</a:t>
            </a:r>
            <a:r>
              <a:rPr lang="en-US" altLang="en-US" sz="2200" dirty="0">
                <a:solidFill>
                  <a:schemeClr val="bg1"/>
                </a:solidFill>
                <a:latin typeface="Calibri" panose="020F0502020204030204" pitchFamily="34" charset="0"/>
                <a:cs typeface="Calibri" panose="020F0502020204030204" pitchFamily="34" charset="0"/>
              </a:rPr>
              <a:t> four. But that does not mean that either two or four exists. Yet it certainly means </a:t>
            </a:r>
            <a:r>
              <a:rPr lang="en-US" altLang="en-US" sz="2200" i="1" dirty="0">
                <a:solidFill>
                  <a:schemeClr val="bg1"/>
                </a:solidFill>
                <a:latin typeface="Calibri" panose="020F0502020204030204" pitchFamily="34" charset="0"/>
                <a:cs typeface="Calibri" panose="020F0502020204030204" pitchFamily="34" charset="0"/>
              </a:rPr>
              <a:t>something</a:t>
            </a:r>
            <a:r>
              <a:rPr lang="en-US" altLang="en-US" sz="2200" dirty="0">
                <a:solidFill>
                  <a:schemeClr val="bg1"/>
                </a:solidFill>
                <a:latin typeface="Calibri" panose="020F0502020204030204" pitchFamily="34" charset="0"/>
                <a:cs typeface="Calibri" panose="020F0502020204030204" pitchFamily="34" charset="0"/>
              </a:rPr>
              <a:t>. </a:t>
            </a:r>
            <a:r>
              <a:rPr lang="en-US" altLang="en-US" sz="2200" b="1" dirty="0">
                <a:solidFill>
                  <a:schemeClr val="bg1"/>
                </a:solidFill>
                <a:latin typeface="Calibri" panose="020F0502020204030204" pitchFamily="34" charset="0"/>
                <a:cs typeface="Calibri" panose="020F0502020204030204" pitchFamily="34" charset="0"/>
              </a:rPr>
              <a:t>Two </a:t>
            </a:r>
            <a:r>
              <a:rPr lang="en-US" altLang="en-US" sz="2200" b="1" i="1" dirty="0">
                <a:solidFill>
                  <a:schemeClr val="bg1"/>
                </a:solidFill>
                <a:latin typeface="Calibri" panose="020F0502020204030204" pitchFamily="34" charset="0"/>
                <a:cs typeface="Calibri" panose="020F0502020204030204" pitchFamily="34" charset="0"/>
              </a:rPr>
              <a:t>is</a:t>
            </a:r>
            <a:r>
              <a:rPr lang="en-US" altLang="en-US" sz="2200" b="1" dirty="0">
                <a:solidFill>
                  <a:schemeClr val="bg1"/>
                </a:solidFill>
                <a:latin typeface="Calibri" panose="020F0502020204030204" pitchFamily="34" charset="0"/>
                <a:cs typeface="Calibri" panose="020F0502020204030204" pitchFamily="34" charset="0"/>
              </a:rPr>
              <a:t> somehow, although it does not exist.</a:t>
            </a:r>
            <a:r>
              <a:rPr lang="en-US" altLang="en-US" sz="2200" dirty="0">
                <a:solidFill>
                  <a:schemeClr val="bg1"/>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99525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152400"/>
            <a:ext cx="8229600" cy="868362"/>
          </a:xfrm>
        </p:spPr>
        <p:txBody>
          <a:bodyPr/>
          <a:lstStyle/>
          <a:p>
            <a:pPr eaLnBrk="1" hangingPunct="1">
              <a:lnSpc>
                <a:spcPct val="83000"/>
              </a:lnSpc>
            </a:pPr>
            <a:r>
              <a:rPr lang="en-US" altLang="en-US" sz="3200" dirty="0">
                <a:solidFill>
                  <a:schemeClr val="bg1"/>
                </a:solidFill>
                <a:latin typeface="Palatino Linotype" panose="02040502050505030304" pitchFamily="18" charset="0"/>
              </a:rPr>
              <a:t>Who is Pierre Bayle?</a:t>
            </a:r>
            <a:endParaRPr lang="en-US" altLang="en-US" sz="32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304800" y="914400"/>
            <a:ext cx="8534400" cy="5562600"/>
          </a:xfrm>
        </p:spPr>
        <p:txBody>
          <a:bodyPr/>
          <a:lstStyle/>
          <a:p>
            <a:pPr eaLnBrk="1" hangingPunct="1">
              <a:lnSpc>
                <a:spcPct val="90000"/>
              </a:lnSpc>
              <a:buFont typeface="Calibri" panose="020F0502020204030204" pitchFamily="34" charset="0"/>
              <a:buChar char="-"/>
            </a:pPr>
            <a:endParaRPr lang="en-US" altLang="en-US" sz="2200" dirty="0">
              <a:solidFill>
                <a:schemeClr val="bg1"/>
              </a:solidFill>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5388B6AD-8386-4353-B60B-4B54BCBF08FE}"/>
              </a:ext>
            </a:extLst>
          </p:cNvPr>
          <p:cNvPicPr>
            <a:picLocks noChangeAspect="1"/>
          </p:cNvPicPr>
          <p:nvPr/>
        </p:nvPicPr>
        <p:blipFill>
          <a:blip r:embed="rId2"/>
          <a:stretch>
            <a:fillRect/>
          </a:stretch>
        </p:blipFill>
        <p:spPr>
          <a:xfrm>
            <a:off x="2488467" y="0"/>
            <a:ext cx="4167065" cy="6858000"/>
          </a:xfrm>
          <a:prstGeom prst="rect">
            <a:avLst/>
          </a:prstGeom>
        </p:spPr>
      </p:pic>
    </p:spTree>
    <p:extLst>
      <p:ext uri="{BB962C8B-B14F-4D97-AF65-F5344CB8AC3E}">
        <p14:creationId xmlns:p14="http://schemas.microsoft.com/office/powerpoint/2010/main" val="39305597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228600"/>
            <a:ext cx="8229600" cy="868362"/>
          </a:xfrm>
        </p:spPr>
        <p:txBody>
          <a:bodyPr/>
          <a:lstStyle/>
          <a:p>
            <a:pPr eaLnBrk="1" hangingPunct="1">
              <a:lnSpc>
                <a:spcPct val="83000"/>
              </a:lnSpc>
            </a:pPr>
            <a:r>
              <a:rPr lang="en-US" altLang="en-US" sz="3500" dirty="0">
                <a:solidFill>
                  <a:schemeClr val="bg1"/>
                </a:solidFill>
                <a:latin typeface="Palatino Linotype" panose="02040502050505030304" pitchFamily="18" charset="0"/>
              </a:rPr>
              <a:t>Doctrine of Non-Existential Being</a:t>
            </a:r>
            <a:endParaRPr lang="en-US" altLang="en-US" sz="35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1066800"/>
            <a:ext cx="8382000" cy="4648200"/>
          </a:xfrm>
        </p:spPr>
        <p:txBody>
          <a:bodyPr/>
          <a:lstStyle/>
          <a:p>
            <a:pPr marL="0" indent="0" algn="just" eaLnBrk="1" hangingPunct="1">
              <a:lnSpc>
                <a:spcPct val="90000"/>
              </a:lnSpc>
              <a:spcAft>
                <a:spcPts val="0"/>
              </a:spcAft>
              <a:buNone/>
            </a:pPr>
            <a:r>
              <a:rPr lang="en-US" altLang="en-US" sz="2000" dirty="0">
                <a:solidFill>
                  <a:schemeClr val="bg1"/>
                </a:solidFill>
                <a:latin typeface="Calibri" panose="020F0502020204030204" pitchFamily="34" charset="0"/>
                <a:cs typeface="Calibri" panose="020F0502020204030204" pitchFamily="34" charset="0"/>
              </a:rPr>
              <a:t>“And it is not only simple terms of propositions—the objects </a:t>
            </a:r>
            <a:r>
              <a:rPr lang="en-US" altLang="en-US" sz="2000" i="1" dirty="0">
                <a:solidFill>
                  <a:schemeClr val="bg1"/>
                </a:solidFill>
                <a:latin typeface="Calibri" panose="020F0502020204030204" pitchFamily="34" charset="0"/>
                <a:cs typeface="Calibri" panose="020F0502020204030204" pitchFamily="34" charset="0"/>
              </a:rPr>
              <a:t>about</a:t>
            </a:r>
            <a:r>
              <a:rPr lang="en-US" altLang="en-US" sz="2000" dirty="0">
                <a:solidFill>
                  <a:schemeClr val="bg1"/>
                </a:solidFill>
                <a:latin typeface="Calibri" panose="020F0502020204030204" pitchFamily="34" charset="0"/>
                <a:cs typeface="Calibri" panose="020F0502020204030204" pitchFamily="34" charset="0"/>
              </a:rPr>
              <a:t> which we know truths—that belong to this class. The truths which we know about them form, perhaps, a still more important subdivision. </a:t>
            </a:r>
            <a:r>
              <a:rPr lang="en-US" altLang="en-US" sz="2000" b="1" dirty="0">
                <a:solidFill>
                  <a:schemeClr val="bg1"/>
                </a:solidFill>
                <a:latin typeface="Calibri" panose="020F0502020204030204" pitchFamily="34" charset="0"/>
                <a:cs typeface="Calibri" panose="020F0502020204030204" pitchFamily="34" charset="0"/>
              </a:rPr>
              <a:t>No truth does, in fact, </a:t>
            </a:r>
            <a:r>
              <a:rPr lang="en-US" altLang="en-US" sz="2000" b="1" i="1" dirty="0">
                <a:solidFill>
                  <a:schemeClr val="bg1"/>
                </a:solidFill>
                <a:latin typeface="Calibri" panose="020F0502020204030204" pitchFamily="34" charset="0"/>
                <a:cs typeface="Calibri" panose="020F0502020204030204" pitchFamily="34" charset="0"/>
              </a:rPr>
              <a:t>exist</a:t>
            </a:r>
            <a:r>
              <a:rPr lang="en-US" altLang="en-US" sz="2000" dirty="0">
                <a:solidFill>
                  <a:schemeClr val="bg1"/>
                </a:solidFill>
                <a:latin typeface="Calibri" panose="020F0502020204030204" pitchFamily="34" charset="0"/>
                <a:cs typeface="Calibri" panose="020F0502020204030204" pitchFamily="34" charset="0"/>
              </a:rPr>
              <a:t>; but this is peculiarly obvious with regard to truths like ‘Two and two are four,’ in which the objects, </a:t>
            </a:r>
            <a:r>
              <a:rPr lang="en-US" altLang="en-US" sz="2000" i="1" dirty="0">
                <a:solidFill>
                  <a:schemeClr val="bg1"/>
                </a:solidFill>
                <a:latin typeface="Calibri" panose="020F0502020204030204" pitchFamily="34" charset="0"/>
                <a:cs typeface="Calibri" panose="020F0502020204030204" pitchFamily="34" charset="0"/>
              </a:rPr>
              <a:t>about</a:t>
            </a:r>
            <a:r>
              <a:rPr lang="en-US" altLang="en-US" sz="2000" dirty="0">
                <a:solidFill>
                  <a:schemeClr val="bg1"/>
                </a:solidFill>
                <a:latin typeface="Calibri" panose="020F0502020204030204" pitchFamily="34" charset="0"/>
                <a:cs typeface="Calibri" panose="020F0502020204030204" pitchFamily="34" charset="0"/>
              </a:rPr>
              <a:t> which they are truths, do not exist either.”</a:t>
            </a:r>
          </a:p>
          <a:p>
            <a:pPr marL="0" indent="0" algn="ctr" eaLnBrk="1" hangingPunct="1">
              <a:lnSpc>
                <a:spcPct val="90000"/>
              </a:lnSpc>
              <a:spcAft>
                <a:spcPts val="0"/>
              </a:spcAft>
              <a:buNone/>
            </a:pPr>
            <a:r>
              <a:rPr lang="en-US" altLang="en-US" sz="2000" dirty="0">
                <a:solidFill>
                  <a:schemeClr val="bg1"/>
                </a:solidFill>
                <a:latin typeface="Calibri" panose="020F0502020204030204" pitchFamily="34" charset="0"/>
                <a:cs typeface="Calibri" panose="020F0502020204030204" pitchFamily="34" charset="0"/>
              </a:rPr>
              <a:t>[…]</a:t>
            </a:r>
          </a:p>
          <a:p>
            <a:pPr marL="0" indent="0" algn="just" eaLnBrk="1" hangingPunct="1">
              <a:lnSpc>
                <a:spcPct val="90000"/>
              </a:lnSpc>
              <a:spcAft>
                <a:spcPts val="400"/>
              </a:spcAft>
              <a:buNone/>
            </a:pPr>
            <a:r>
              <a:rPr lang="en-US" altLang="en-US" sz="2000" dirty="0">
                <a:solidFill>
                  <a:schemeClr val="bg1"/>
                </a:solidFill>
                <a:latin typeface="Calibri" panose="020F0502020204030204" pitchFamily="34" charset="0"/>
                <a:cs typeface="Calibri" panose="020F0502020204030204" pitchFamily="34" charset="0"/>
              </a:rPr>
              <a:t>“But though, if we are to define ‘metaphysics’ by the contribution which it has actually made to knowledge, we should have to say that it has emphasized the importance of objects which do not exist at all, </a:t>
            </a:r>
            <a:r>
              <a:rPr lang="en-US" altLang="en-US" sz="2000" b="1" dirty="0">
                <a:solidFill>
                  <a:schemeClr val="bg1"/>
                </a:solidFill>
                <a:latin typeface="Calibri" panose="020F0502020204030204" pitchFamily="34" charset="0"/>
                <a:cs typeface="Calibri" panose="020F0502020204030204" pitchFamily="34" charset="0"/>
              </a:rPr>
              <a:t>metaphysicians</a:t>
            </a:r>
            <a:r>
              <a:rPr lang="en-US" altLang="en-US" sz="2000" dirty="0">
                <a:solidFill>
                  <a:schemeClr val="bg1"/>
                </a:solidFill>
                <a:latin typeface="Calibri" panose="020F0502020204030204" pitchFamily="34" charset="0"/>
                <a:cs typeface="Calibri" panose="020F0502020204030204" pitchFamily="34" charset="0"/>
              </a:rPr>
              <a:t> themselves have not </a:t>
            </a:r>
            <a:r>
              <a:rPr lang="en-US" altLang="en-US" sz="2000" dirty="0" err="1">
                <a:solidFill>
                  <a:schemeClr val="bg1"/>
                </a:solidFill>
                <a:latin typeface="Calibri" panose="020F0502020204030204" pitchFamily="34" charset="0"/>
                <a:cs typeface="Calibri" panose="020F0502020204030204" pitchFamily="34" charset="0"/>
              </a:rPr>
              <a:t>recognised</a:t>
            </a:r>
            <a:r>
              <a:rPr lang="en-US" altLang="en-US" sz="2000" dirty="0">
                <a:solidFill>
                  <a:schemeClr val="bg1"/>
                </a:solidFill>
                <a:latin typeface="Calibri" panose="020F0502020204030204" pitchFamily="34" charset="0"/>
                <a:cs typeface="Calibri" panose="020F0502020204030204" pitchFamily="34" charset="0"/>
              </a:rPr>
              <a:t> this. [T]hey have in general supposed that whatever does not exist in time, must at least </a:t>
            </a:r>
            <a:r>
              <a:rPr lang="en-US" altLang="en-US" sz="2000" i="1" dirty="0">
                <a:solidFill>
                  <a:schemeClr val="bg1"/>
                </a:solidFill>
                <a:latin typeface="Calibri" panose="020F0502020204030204" pitchFamily="34" charset="0"/>
                <a:cs typeface="Calibri" panose="020F0502020204030204" pitchFamily="34" charset="0"/>
              </a:rPr>
              <a:t>exist</a:t>
            </a:r>
            <a:r>
              <a:rPr lang="en-US" altLang="en-US" sz="2000" dirty="0">
                <a:solidFill>
                  <a:schemeClr val="bg1"/>
                </a:solidFill>
                <a:latin typeface="Calibri" panose="020F0502020204030204" pitchFamily="34" charset="0"/>
                <a:cs typeface="Calibri" panose="020F0502020204030204" pitchFamily="34" charset="0"/>
              </a:rPr>
              <a:t> elsewhere, if it is to </a:t>
            </a:r>
            <a:r>
              <a:rPr lang="en-US" altLang="en-US" sz="2000" i="1" dirty="0">
                <a:solidFill>
                  <a:schemeClr val="bg1"/>
                </a:solidFill>
                <a:latin typeface="Calibri" panose="020F0502020204030204" pitchFamily="34" charset="0"/>
                <a:cs typeface="Calibri" panose="020F0502020204030204" pitchFamily="34" charset="0"/>
              </a:rPr>
              <a:t>be</a:t>
            </a:r>
            <a:r>
              <a:rPr lang="en-US" altLang="en-US" sz="2000" dirty="0">
                <a:solidFill>
                  <a:schemeClr val="bg1"/>
                </a:solidFill>
                <a:latin typeface="Calibri" panose="020F0502020204030204" pitchFamily="34" charset="0"/>
                <a:cs typeface="Calibri" panose="020F0502020204030204" pitchFamily="34" charset="0"/>
              </a:rPr>
              <a:t> at all—that, </a:t>
            </a:r>
            <a:r>
              <a:rPr lang="en-US" altLang="en-US" sz="2000" b="1" dirty="0">
                <a:solidFill>
                  <a:schemeClr val="bg1"/>
                </a:solidFill>
                <a:latin typeface="Calibri" panose="020F0502020204030204" pitchFamily="34" charset="0"/>
                <a:cs typeface="Calibri" panose="020F0502020204030204" pitchFamily="34" charset="0"/>
              </a:rPr>
              <a:t>what-</a:t>
            </a:r>
            <a:r>
              <a:rPr lang="en-US" altLang="en-US" sz="2000" b="1" spc="-20" dirty="0">
                <a:solidFill>
                  <a:schemeClr val="bg1"/>
                </a:solidFill>
                <a:latin typeface="Calibri" panose="020F0502020204030204" pitchFamily="34" charset="0"/>
                <a:cs typeface="Calibri" panose="020F0502020204030204" pitchFamily="34" charset="0"/>
              </a:rPr>
              <a:t>ever does not exist in Nature, must exist in some supersensible reality</a:t>
            </a:r>
            <a:r>
              <a:rPr lang="en-US" altLang="en-US" sz="2000" spc="-20" dirty="0">
                <a:solidFill>
                  <a:schemeClr val="bg1"/>
                </a:solidFill>
                <a:latin typeface="Calibri" panose="020F0502020204030204" pitchFamily="34" charset="0"/>
                <a:cs typeface="Calibri" panose="020F0502020204030204" pitchFamily="34" charset="0"/>
              </a:rPr>
              <a:t>, whether</a:t>
            </a:r>
            <a:r>
              <a:rPr lang="en-US" altLang="en-US" sz="2000" dirty="0">
                <a:solidFill>
                  <a:schemeClr val="bg1"/>
                </a:solidFill>
                <a:latin typeface="Calibri" panose="020F0502020204030204" pitchFamily="34" charset="0"/>
                <a:cs typeface="Calibri" panose="020F0502020204030204" pitchFamily="34" charset="0"/>
              </a:rPr>
              <a:t> timeless or not. … I think that the most prominent characteristic of meta-physics, in history, has been its profession to </a:t>
            </a:r>
            <a:r>
              <a:rPr lang="en-US" altLang="en-US" sz="2000" i="1" dirty="0">
                <a:solidFill>
                  <a:schemeClr val="bg1"/>
                </a:solidFill>
                <a:latin typeface="Calibri" panose="020F0502020204030204" pitchFamily="34" charset="0"/>
                <a:cs typeface="Calibri" panose="020F0502020204030204" pitchFamily="34" charset="0"/>
              </a:rPr>
              <a:t>prove</a:t>
            </a:r>
            <a:r>
              <a:rPr lang="en-US" altLang="en-US" sz="2000" dirty="0">
                <a:solidFill>
                  <a:schemeClr val="bg1"/>
                </a:solidFill>
                <a:latin typeface="Calibri" panose="020F0502020204030204" pitchFamily="34" charset="0"/>
                <a:cs typeface="Calibri" panose="020F0502020204030204" pitchFamily="34" charset="0"/>
              </a:rPr>
              <a:t> the truth about </a:t>
            </a:r>
            <a:r>
              <a:rPr lang="en-US" altLang="en-US" sz="2000" b="1" dirty="0">
                <a:solidFill>
                  <a:schemeClr val="bg1"/>
                </a:solidFill>
                <a:latin typeface="Calibri" panose="020F0502020204030204" pitchFamily="34" charset="0"/>
                <a:cs typeface="Calibri" panose="020F0502020204030204" pitchFamily="34" charset="0"/>
              </a:rPr>
              <a:t>non-natural </a:t>
            </a:r>
            <a:r>
              <a:rPr lang="en-US" altLang="en-US" sz="2000" b="1" i="1" dirty="0">
                <a:solidFill>
                  <a:schemeClr val="bg1"/>
                </a:solidFill>
                <a:latin typeface="Calibri" panose="020F0502020204030204" pitchFamily="34" charset="0"/>
                <a:cs typeface="Calibri" panose="020F0502020204030204" pitchFamily="34" charset="0"/>
              </a:rPr>
              <a:t>existents</a:t>
            </a:r>
            <a:r>
              <a:rPr lang="en-US" altLang="en-US" sz="2000" dirty="0">
                <a:solidFill>
                  <a:schemeClr val="bg1"/>
                </a:solidFill>
                <a:latin typeface="Calibri" panose="020F0502020204030204" pitchFamily="34" charset="0"/>
                <a:cs typeface="Calibri" panose="020F0502020204030204" pitchFamily="34" charset="0"/>
              </a:rPr>
              <a:t>. I define ‘metaphysical,’ therefore, by a reference to supersensible </a:t>
            </a:r>
            <a:r>
              <a:rPr lang="en-US" altLang="en-US" sz="2000" i="1" dirty="0">
                <a:solidFill>
                  <a:schemeClr val="bg1"/>
                </a:solidFill>
                <a:latin typeface="Calibri" panose="020F0502020204030204" pitchFamily="34" charset="0"/>
                <a:cs typeface="Calibri" panose="020F0502020204030204" pitchFamily="34" charset="0"/>
              </a:rPr>
              <a:t>reality</a:t>
            </a:r>
            <a:r>
              <a:rPr lang="en-US" altLang="en-US" sz="2000" dirty="0">
                <a:solidFill>
                  <a:schemeClr val="bg1"/>
                </a:solidFill>
                <a:latin typeface="Calibri" panose="020F0502020204030204" pitchFamily="34" charset="0"/>
                <a:cs typeface="Calibri" panose="020F0502020204030204" pitchFamily="34" charset="0"/>
              </a:rPr>
              <a:t>; although I think that the only </a:t>
            </a:r>
            <a:r>
              <a:rPr lang="en-US" altLang="en-US" sz="2000" b="1" dirty="0">
                <a:solidFill>
                  <a:schemeClr val="bg1"/>
                </a:solidFill>
                <a:latin typeface="Calibri" panose="020F0502020204030204" pitchFamily="34" charset="0"/>
                <a:cs typeface="Calibri" panose="020F0502020204030204" pitchFamily="34" charset="0"/>
              </a:rPr>
              <a:t>non-natural objects</a:t>
            </a:r>
            <a:r>
              <a:rPr lang="en-US" altLang="en-US" sz="2000" dirty="0">
                <a:solidFill>
                  <a:schemeClr val="bg1"/>
                </a:solidFill>
                <a:latin typeface="Calibri" panose="020F0502020204030204" pitchFamily="34" charset="0"/>
                <a:cs typeface="Calibri" panose="020F0502020204030204" pitchFamily="34" charset="0"/>
              </a:rPr>
              <a:t>, about which it has </a:t>
            </a:r>
            <a:r>
              <a:rPr lang="en-US" altLang="en-US" sz="2000" i="1" dirty="0">
                <a:solidFill>
                  <a:schemeClr val="bg1"/>
                </a:solidFill>
                <a:latin typeface="Calibri" panose="020F0502020204030204" pitchFamily="34" charset="0"/>
                <a:cs typeface="Calibri" panose="020F0502020204030204" pitchFamily="34" charset="0"/>
              </a:rPr>
              <a:t>succeeded</a:t>
            </a:r>
            <a:r>
              <a:rPr lang="en-US" altLang="en-US" sz="2000" dirty="0">
                <a:solidFill>
                  <a:schemeClr val="bg1"/>
                </a:solidFill>
                <a:latin typeface="Calibri" panose="020F0502020204030204" pitchFamily="34" charset="0"/>
                <a:cs typeface="Calibri" panose="020F0502020204030204" pitchFamily="34" charset="0"/>
              </a:rPr>
              <a:t> in obtaining truth, are objects which do not exist at all.” (</a:t>
            </a:r>
            <a:r>
              <a:rPr lang="en-US" altLang="en-US" sz="2000" i="1" dirty="0">
                <a:solidFill>
                  <a:schemeClr val="bg1"/>
                </a:solidFill>
                <a:latin typeface="Calibri" panose="020F0502020204030204" pitchFamily="34" charset="0"/>
                <a:cs typeface="Calibri" panose="020F0502020204030204" pitchFamily="34" charset="0"/>
              </a:rPr>
              <a:t>PE</a:t>
            </a:r>
            <a:r>
              <a:rPr lang="en-US" altLang="en-US" sz="2000" dirty="0">
                <a:solidFill>
                  <a:schemeClr val="bg1"/>
                </a:solidFill>
                <a:latin typeface="Calibri" panose="020F0502020204030204" pitchFamily="34" charset="0"/>
                <a:cs typeface="Calibri" panose="020F0502020204030204" pitchFamily="34" charset="0"/>
              </a:rPr>
              <a:t>, §66)</a:t>
            </a:r>
          </a:p>
        </p:txBody>
      </p:sp>
    </p:spTree>
    <p:extLst>
      <p:ext uri="{BB962C8B-B14F-4D97-AF65-F5344CB8AC3E}">
        <p14:creationId xmlns:p14="http://schemas.microsoft.com/office/powerpoint/2010/main" val="2129969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1">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228600"/>
            <a:ext cx="8229600" cy="868362"/>
          </a:xfrm>
        </p:spPr>
        <p:txBody>
          <a:bodyPr/>
          <a:lstStyle/>
          <a:p>
            <a:pPr eaLnBrk="1" hangingPunct="1">
              <a:lnSpc>
                <a:spcPct val="83000"/>
              </a:lnSpc>
            </a:pPr>
            <a:r>
              <a:rPr lang="en-US" altLang="en-US" sz="3500" dirty="0">
                <a:solidFill>
                  <a:schemeClr val="bg1"/>
                </a:solidFill>
                <a:latin typeface="Palatino Linotype" panose="02040502050505030304" pitchFamily="18" charset="0"/>
              </a:rPr>
              <a:t>Doctrine of Non-Existential Being</a:t>
            </a:r>
            <a:endParaRPr lang="en-US" altLang="en-US" sz="35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1066800"/>
            <a:ext cx="8382000" cy="4648200"/>
          </a:xfrm>
        </p:spPr>
        <p:txBody>
          <a:bodyPr/>
          <a:lstStyle/>
          <a:p>
            <a:pPr algn="just" eaLnBrk="1" hangingPunct="1">
              <a:lnSpc>
                <a:spcPct val="90000"/>
              </a:lnSpc>
              <a:spcAft>
                <a:spcPts val="400"/>
              </a:spcAft>
            </a:pPr>
            <a:r>
              <a:rPr lang="en-US" altLang="en-US" sz="2800" dirty="0">
                <a:solidFill>
                  <a:schemeClr val="bg1"/>
                </a:solidFill>
                <a:latin typeface="Calibri" panose="020F0502020204030204" pitchFamily="34" charset="0"/>
                <a:cs typeface="Calibri" panose="020F0502020204030204" pitchFamily="34" charset="0"/>
              </a:rPr>
              <a:t>Origins: where did Moore get it from?</a:t>
            </a:r>
          </a:p>
          <a:p>
            <a:pPr lvl="1" eaLnBrk="1" hangingPunct="1">
              <a:lnSpc>
                <a:spcPct val="90000"/>
              </a:lnSpc>
              <a:spcAft>
                <a:spcPts val="400"/>
              </a:spcAft>
            </a:pPr>
            <a:r>
              <a:rPr lang="en-US" altLang="en-US" sz="2400" dirty="0">
                <a:solidFill>
                  <a:schemeClr val="bg1"/>
                </a:solidFill>
                <a:latin typeface="Calibri" panose="020F0502020204030204" pitchFamily="34" charset="0"/>
                <a:cs typeface="Calibri" panose="020F0502020204030204" pitchFamily="34" charset="0"/>
              </a:rPr>
              <a:t>Classics? Earlier Non-Existential Platonism? Austrian </a:t>
            </a:r>
            <a:r>
              <a:rPr lang="en-US" altLang="en-US" sz="2400" dirty="0" err="1">
                <a:solidFill>
                  <a:schemeClr val="bg1"/>
                </a:solidFill>
                <a:latin typeface="Calibri" panose="020F0502020204030204" pitchFamily="34" charset="0"/>
                <a:cs typeface="Calibri" panose="020F0502020204030204" pitchFamily="34" charset="0"/>
              </a:rPr>
              <a:t>irrealia</a:t>
            </a:r>
            <a:r>
              <a:rPr lang="en-US" altLang="en-US" sz="2400" dirty="0">
                <a:solidFill>
                  <a:schemeClr val="bg1"/>
                </a:solidFill>
                <a:latin typeface="Calibri" panose="020F0502020204030204" pitchFamily="34" charset="0"/>
                <a:cs typeface="Calibri" panose="020F0502020204030204" pitchFamily="34" charset="0"/>
              </a:rPr>
              <a:t>?</a:t>
            </a:r>
          </a:p>
          <a:p>
            <a:pPr algn="just" eaLnBrk="1" hangingPunct="1">
              <a:lnSpc>
                <a:spcPct val="90000"/>
              </a:lnSpc>
              <a:spcAft>
                <a:spcPts val="400"/>
              </a:spcAft>
            </a:pPr>
            <a:r>
              <a:rPr lang="en-US" altLang="en-US" sz="2800" dirty="0">
                <a:solidFill>
                  <a:schemeClr val="bg1"/>
                </a:solidFill>
                <a:latin typeface="Calibri" panose="020F0502020204030204" pitchFamily="34" charset="0"/>
                <a:cs typeface="Calibri" panose="020F0502020204030204" pitchFamily="34" charset="0"/>
              </a:rPr>
              <a:t>Clarifying: puzzle of timeless existence</a:t>
            </a:r>
          </a:p>
          <a:p>
            <a:pPr lvl="1" eaLnBrk="1" hangingPunct="1">
              <a:lnSpc>
                <a:spcPct val="90000"/>
              </a:lnSpc>
              <a:spcAft>
                <a:spcPts val="400"/>
              </a:spcAft>
            </a:pPr>
            <a:r>
              <a:rPr lang="en-US" altLang="en-US" sz="2400" dirty="0">
                <a:solidFill>
                  <a:schemeClr val="bg1"/>
                </a:solidFill>
                <a:latin typeface="Calibri" panose="020F0502020204030204" pitchFamily="34" charset="0"/>
                <a:cs typeface="Calibri" panose="020F0502020204030204" pitchFamily="34" charset="0"/>
              </a:rPr>
              <a:t>What exactly is the difference supposed to be between </a:t>
            </a:r>
            <a:r>
              <a:rPr lang="en-US" altLang="en-US" sz="2400" i="1" dirty="0">
                <a:solidFill>
                  <a:schemeClr val="bg1"/>
                </a:solidFill>
                <a:latin typeface="Calibri" panose="020F0502020204030204" pitchFamily="34" charset="0"/>
                <a:cs typeface="Calibri" panose="020F0502020204030204" pitchFamily="34" charset="0"/>
              </a:rPr>
              <a:t>timeless existence</a:t>
            </a:r>
            <a:r>
              <a:rPr lang="en-US" altLang="en-US" sz="2400" dirty="0">
                <a:solidFill>
                  <a:schemeClr val="bg1"/>
                </a:solidFill>
                <a:latin typeface="Calibri" panose="020F0502020204030204" pitchFamily="34" charset="0"/>
                <a:cs typeface="Calibri" panose="020F0502020204030204" pitchFamily="34" charset="0"/>
              </a:rPr>
              <a:t> and </a:t>
            </a:r>
            <a:r>
              <a:rPr lang="en-US" altLang="en-US" sz="2400" i="1" dirty="0">
                <a:solidFill>
                  <a:schemeClr val="bg1"/>
                </a:solidFill>
                <a:latin typeface="Calibri" panose="020F0502020204030204" pitchFamily="34" charset="0"/>
                <a:cs typeface="Calibri" panose="020F0502020204030204" pitchFamily="34" charset="0"/>
              </a:rPr>
              <a:t>timeless being</a:t>
            </a:r>
            <a:r>
              <a:rPr lang="en-US" altLang="en-US" sz="2400" dirty="0">
                <a:solidFill>
                  <a:schemeClr val="bg1"/>
                </a:solidFill>
                <a:latin typeface="Calibri" panose="020F0502020204030204" pitchFamily="34" charset="0"/>
                <a:cs typeface="Calibri" panose="020F0502020204030204" pitchFamily="34" charset="0"/>
              </a:rPr>
              <a:t>?</a:t>
            </a:r>
          </a:p>
          <a:p>
            <a:pPr algn="just" eaLnBrk="1" hangingPunct="1">
              <a:lnSpc>
                <a:spcPct val="90000"/>
              </a:lnSpc>
              <a:spcAft>
                <a:spcPts val="400"/>
              </a:spcAft>
            </a:pPr>
            <a:r>
              <a:rPr lang="en-US" altLang="en-US" sz="2800" dirty="0">
                <a:solidFill>
                  <a:schemeClr val="bg1"/>
                </a:solidFill>
                <a:latin typeface="Calibri" panose="020F0502020204030204" pitchFamily="34" charset="0"/>
                <a:cs typeface="Calibri" panose="020F0502020204030204" pitchFamily="34" charset="0"/>
              </a:rPr>
              <a:t>Arguments? Advantages?</a:t>
            </a:r>
          </a:p>
          <a:p>
            <a:pPr lvl="1" eaLnBrk="1" hangingPunct="1">
              <a:lnSpc>
                <a:spcPct val="90000"/>
              </a:lnSpc>
              <a:spcAft>
                <a:spcPts val="400"/>
              </a:spcAft>
            </a:pPr>
            <a:r>
              <a:rPr lang="en-US" altLang="en-US" sz="2400" dirty="0">
                <a:solidFill>
                  <a:schemeClr val="bg1"/>
                </a:solidFill>
                <a:latin typeface="Calibri" panose="020F0502020204030204" pitchFamily="34" charset="0"/>
                <a:cs typeface="Calibri" panose="020F0502020204030204" pitchFamily="34" charset="0"/>
              </a:rPr>
              <a:t>Does Moore have a positive argument here? Is it a matter of ontological modesty? What advantages might he have seen in this doctrine?</a:t>
            </a:r>
          </a:p>
        </p:txBody>
      </p:sp>
    </p:spTree>
    <p:extLst>
      <p:ext uri="{BB962C8B-B14F-4D97-AF65-F5344CB8AC3E}">
        <p14:creationId xmlns:p14="http://schemas.microsoft.com/office/powerpoint/2010/main" val="7474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51">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5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1">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228600"/>
            <a:ext cx="8229600" cy="868362"/>
          </a:xfrm>
        </p:spPr>
        <p:txBody>
          <a:bodyPr/>
          <a:lstStyle/>
          <a:p>
            <a:pPr eaLnBrk="1" hangingPunct="1">
              <a:lnSpc>
                <a:spcPct val="83000"/>
              </a:lnSpc>
            </a:pPr>
            <a:r>
              <a:rPr lang="en-US" altLang="en-US" sz="3500" dirty="0">
                <a:solidFill>
                  <a:schemeClr val="bg1"/>
                </a:solidFill>
                <a:latin typeface="Palatino Linotype" panose="02040502050505030304" pitchFamily="18" charset="0"/>
              </a:rPr>
              <a:t>Doctrine of Non-Existential Being</a:t>
            </a:r>
            <a:endParaRPr lang="en-US" altLang="en-US" sz="35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1066800"/>
            <a:ext cx="8382000" cy="4648200"/>
          </a:xfrm>
        </p:spPr>
        <p:txBody>
          <a:bodyPr/>
          <a:lstStyle/>
          <a:p>
            <a:pPr marL="0" indent="0" algn="ctr" eaLnBrk="1" hangingPunct="1">
              <a:lnSpc>
                <a:spcPct val="90000"/>
              </a:lnSpc>
              <a:spcAft>
                <a:spcPts val="400"/>
              </a:spcAft>
              <a:buNone/>
            </a:pPr>
            <a:r>
              <a:rPr lang="en-US" altLang="en-US" sz="2800" i="1" dirty="0">
                <a:solidFill>
                  <a:schemeClr val="bg1"/>
                </a:solidFill>
                <a:latin typeface="Calibri" panose="020F0502020204030204" pitchFamily="34" charset="0"/>
                <a:cs typeface="Calibri" panose="020F0502020204030204" pitchFamily="34" charset="0"/>
              </a:rPr>
              <a:t>Origins: where did Moore get it from?</a:t>
            </a:r>
          </a:p>
          <a:p>
            <a:pPr algn="just" eaLnBrk="1" hangingPunct="1">
              <a:lnSpc>
                <a:spcPct val="90000"/>
              </a:lnSpc>
              <a:spcAft>
                <a:spcPts val="400"/>
              </a:spcAft>
            </a:pPr>
            <a:r>
              <a:rPr lang="en-US" altLang="en-US" sz="2800" dirty="0">
                <a:solidFill>
                  <a:schemeClr val="bg1"/>
                </a:solidFill>
                <a:latin typeface="Calibri" panose="020F0502020204030204" pitchFamily="34" charset="0"/>
                <a:cs typeface="Calibri" panose="020F0502020204030204" pitchFamily="34" charset="0"/>
              </a:rPr>
              <a:t>Classics:</a:t>
            </a:r>
          </a:p>
          <a:p>
            <a:pPr lvl="1" eaLnBrk="1" hangingPunct="1">
              <a:lnSpc>
                <a:spcPct val="90000"/>
              </a:lnSpc>
              <a:spcAft>
                <a:spcPts val="400"/>
              </a:spcAft>
            </a:pPr>
            <a:r>
              <a:rPr lang="en-US" altLang="en-US" sz="2400" u="sng" dirty="0">
                <a:solidFill>
                  <a:schemeClr val="bg1"/>
                </a:solidFill>
                <a:latin typeface="Calibri" panose="020F0502020204030204" pitchFamily="34" charset="0"/>
                <a:cs typeface="Calibri" panose="020F0502020204030204" pitchFamily="34" charset="0"/>
              </a:rPr>
              <a:t>Plato</a:t>
            </a:r>
            <a:r>
              <a:rPr lang="en-US" altLang="en-US" sz="2400" dirty="0">
                <a:solidFill>
                  <a:schemeClr val="bg1"/>
                </a:solidFill>
                <a:latin typeface="Calibri" panose="020F0502020204030204" pitchFamily="34" charset="0"/>
                <a:cs typeface="Calibri" panose="020F0502020204030204" pitchFamily="34" charset="0"/>
              </a:rPr>
              <a:t>: The Good is beyond being? Being vs. Becoming?</a:t>
            </a:r>
          </a:p>
          <a:p>
            <a:pPr lvl="1" eaLnBrk="1" hangingPunct="1">
              <a:lnSpc>
                <a:spcPct val="90000"/>
              </a:lnSpc>
              <a:spcAft>
                <a:spcPts val="400"/>
              </a:spcAft>
            </a:pPr>
            <a:r>
              <a:rPr lang="en-US" altLang="en-US" sz="2400" u="sng" dirty="0">
                <a:solidFill>
                  <a:schemeClr val="bg1"/>
                </a:solidFill>
                <a:latin typeface="Calibri" panose="020F0502020204030204" pitchFamily="34" charset="0"/>
                <a:cs typeface="Calibri" panose="020F0502020204030204" pitchFamily="34" charset="0"/>
              </a:rPr>
              <a:t>Aristotle</a:t>
            </a:r>
            <a:r>
              <a:rPr lang="en-US" altLang="en-US" sz="2400" dirty="0">
                <a:solidFill>
                  <a:schemeClr val="bg1"/>
                </a:solidFill>
                <a:latin typeface="Calibri" panose="020F0502020204030204" pitchFamily="34" charset="0"/>
                <a:cs typeface="Calibri" panose="020F0502020204030204" pitchFamily="34" charset="0"/>
              </a:rPr>
              <a:t>: </a:t>
            </a:r>
            <a:r>
              <a:rPr lang="en-US" altLang="en-US" sz="2400" i="1" dirty="0">
                <a:solidFill>
                  <a:schemeClr val="bg1"/>
                </a:solidFill>
                <a:latin typeface="Calibri" panose="020F0502020204030204" pitchFamily="34" charset="0"/>
                <a:cs typeface="Calibri" panose="020F0502020204030204" pitchFamily="34" charset="0"/>
              </a:rPr>
              <a:t>Being is said in many ways.</a:t>
            </a:r>
          </a:p>
          <a:p>
            <a:pPr lvl="1" eaLnBrk="1" hangingPunct="1">
              <a:lnSpc>
                <a:spcPct val="90000"/>
              </a:lnSpc>
              <a:spcAft>
                <a:spcPts val="400"/>
              </a:spcAft>
            </a:pPr>
            <a:r>
              <a:rPr lang="en-US" altLang="en-US" sz="2400" u="sng" dirty="0">
                <a:solidFill>
                  <a:schemeClr val="bg1"/>
                </a:solidFill>
                <a:latin typeface="Calibri" panose="020F0502020204030204" pitchFamily="34" charset="0"/>
                <a:cs typeface="Calibri" panose="020F0502020204030204" pitchFamily="34" charset="0"/>
              </a:rPr>
              <a:t>Stoics</a:t>
            </a:r>
            <a:r>
              <a:rPr lang="en-US" altLang="en-US" sz="2400" dirty="0">
                <a:solidFill>
                  <a:schemeClr val="bg1"/>
                </a:solidFill>
                <a:latin typeface="Calibri" panose="020F0502020204030204" pitchFamily="34" charset="0"/>
                <a:cs typeface="Calibri" panose="020F0502020204030204" pitchFamily="34" charset="0"/>
              </a:rPr>
              <a:t>: Incorporeal </a:t>
            </a:r>
            <a:r>
              <a:rPr lang="en-US" altLang="en-US" sz="2400" i="1" dirty="0" err="1">
                <a:solidFill>
                  <a:schemeClr val="bg1"/>
                </a:solidFill>
                <a:latin typeface="Calibri" panose="020F0502020204030204" pitchFamily="34" charset="0"/>
                <a:cs typeface="Calibri" panose="020F0502020204030204" pitchFamily="34" charset="0"/>
              </a:rPr>
              <a:t>lekta</a:t>
            </a:r>
            <a:r>
              <a:rPr lang="en-US" altLang="en-US" sz="2400" dirty="0">
                <a:solidFill>
                  <a:schemeClr val="bg1"/>
                </a:solidFill>
                <a:latin typeface="Calibri" panose="020F0502020204030204" pitchFamily="34" charset="0"/>
                <a:cs typeface="Calibri" panose="020F0502020204030204" pitchFamily="34" charset="0"/>
              </a:rPr>
              <a:t> do not </a:t>
            </a:r>
            <a:r>
              <a:rPr lang="en-US" altLang="en-US" sz="2400" i="1" dirty="0">
                <a:solidFill>
                  <a:schemeClr val="bg1"/>
                </a:solidFill>
                <a:latin typeface="Calibri" panose="020F0502020204030204" pitchFamily="34" charset="0"/>
                <a:cs typeface="Calibri" panose="020F0502020204030204" pitchFamily="34" charset="0"/>
              </a:rPr>
              <a:t>exist</a:t>
            </a:r>
            <a:r>
              <a:rPr lang="en-US" altLang="en-US" sz="2400" dirty="0">
                <a:solidFill>
                  <a:schemeClr val="bg1"/>
                </a:solidFill>
                <a:latin typeface="Calibri" panose="020F0502020204030204" pitchFamily="34" charset="0"/>
                <a:cs typeface="Calibri" panose="020F0502020204030204" pitchFamily="34" charset="0"/>
              </a:rPr>
              <a:t>, but do </a:t>
            </a:r>
            <a:r>
              <a:rPr lang="en-US" altLang="en-US" sz="2400" i="1" dirty="0">
                <a:solidFill>
                  <a:schemeClr val="bg1"/>
                </a:solidFill>
                <a:latin typeface="Calibri" panose="020F0502020204030204" pitchFamily="34" charset="0"/>
                <a:cs typeface="Calibri" panose="020F0502020204030204" pitchFamily="34" charset="0"/>
              </a:rPr>
              <a:t>subsist</a:t>
            </a:r>
            <a:r>
              <a:rPr lang="en-US" altLang="en-US" sz="2400" dirty="0">
                <a:solidFill>
                  <a:schemeClr val="bg1"/>
                </a:solidFill>
                <a:latin typeface="Calibri" panose="020F0502020204030204" pitchFamily="34" charset="0"/>
                <a:cs typeface="Calibri" panose="020F0502020204030204" pitchFamily="34" charset="0"/>
              </a:rPr>
              <a:t> and can </a:t>
            </a:r>
            <a:r>
              <a:rPr lang="en-US" altLang="en-US" sz="2400" i="1" dirty="0">
                <a:solidFill>
                  <a:schemeClr val="bg1"/>
                </a:solidFill>
                <a:latin typeface="Calibri" panose="020F0502020204030204" pitchFamily="34" charset="0"/>
                <a:cs typeface="Calibri" panose="020F0502020204030204" pitchFamily="34" charset="0"/>
              </a:rPr>
              <a:t>obtain</a:t>
            </a:r>
            <a:r>
              <a:rPr lang="en-US" altLang="en-US" sz="2400" dirty="0">
                <a:solidFill>
                  <a:schemeClr val="bg1"/>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78146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1">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1">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5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228600"/>
            <a:ext cx="8229600" cy="868362"/>
          </a:xfrm>
        </p:spPr>
        <p:txBody>
          <a:bodyPr/>
          <a:lstStyle/>
          <a:p>
            <a:pPr eaLnBrk="1" hangingPunct="1">
              <a:lnSpc>
                <a:spcPct val="83000"/>
              </a:lnSpc>
            </a:pPr>
            <a:r>
              <a:rPr lang="en-US" altLang="en-US" sz="3500" dirty="0">
                <a:solidFill>
                  <a:schemeClr val="bg1"/>
                </a:solidFill>
                <a:latin typeface="Palatino Linotype" panose="02040502050505030304" pitchFamily="18" charset="0"/>
              </a:rPr>
              <a:t>Doctrine of Non-Existential Being</a:t>
            </a:r>
            <a:endParaRPr lang="en-US" altLang="en-US" sz="35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1066800"/>
            <a:ext cx="8382000" cy="4648200"/>
          </a:xfrm>
        </p:spPr>
        <p:txBody>
          <a:bodyPr/>
          <a:lstStyle/>
          <a:p>
            <a:pPr marL="0" indent="0" algn="ctr" eaLnBrk="1" hangingPunct="1">
              <a:lnSpc>
                <a:spcPct val="90000"/>
              </a:lnSpc>
              <a:spcAft>
                <a:spcPts val="400"/>
              </a:spcAft>
              <a:buNone/>
            </a:pPr>
            <a:r>
              <a:rPr lang="en-US" altLang="en-US" sz="2500" i="1" dirty="0">
                <a:solidFill>
                  <a:schemeClr val="bg1"/>
                </a:solidFill>
                <a:latin typeface="Calibri" panose="020F0502020204030204" pitchFamily="34" charset="0"/>
                <a:cs typeface="Calibri" panose="020F0502020204030204" pitchFamily="34" charset="0"/>
              </a:rPr>
              <a:t>Origins: where did Moore get it from?</a:t>
            </a:r>
          </a:p>
          <a:p>
            <a:pPr algn="just" eaLnBrk="1" hangingPunct="1">
              <a:lnSpc>
                <a:spcPct val="90000"/>
              </a:lnSpc>
              <a:spcAft>
                <a:spcPts val="400"/>
              </a:spcAft>
            </a:pPr>
            <a:r>
              <a:rPr lang="en-US" altLang="en-US" sz="2500" dirty="0">
                <a:solidFill>
                  <a:schemeClr val="bg1"/>
                </a:solidFill>
                <a:latin typeface="Calibri" panose="020F0502020204030204" pitchFamily="34" charset="0"/>
                <a:cs typeface="Calibri" panose="020F0502020204030204" pitchFamily="34" charset="0"/>
              </a:rPr>
              <a:t>Moore on Plato (dissertations):</a:t>
            </a:r>
          </a:p>
          <a:p>
            <a:pPr marL="457200" lvl="1" indent="0" algn="just" eaLnBrk="1" hangingPunct="1">
              <a:lnSpc>
                <a:spcPct val="88000"/>
              </a:lnSpc>
              <a:spcAft>
                <a:spcPts val="400"/>
              </a:spcAft>
              <a:buNone/>
            </a:pPr>
            <a:r>
              <a:rPr lang="en-US" altLang="en-US" sz="2300" dirty="0">
                <a:solidFill>
                  <a:schemeClr val="bg1"/>
                </a:solidFill>
                <a:latin typeface="Calibri" panose="020F0502020204030204" pitchFamily="34" charset="0"/>
                <a:cs typeface="Calibri" panose="020F0502020204030204" pitchFamily="34" charset="0"/>
              </a:rPr>
              <a:t>“On our view, then, the distinction between ‘what ought to be’ and ‘what is’ is not such as to justify a fundamental division of Philosophy or of the Reason into the two parts ‘Theoretical’ and ‘Practical’. … In fact the distinction between ‘what ought to be’ and ‘what is’ is not as great as </a:t>
            </a:r>
            <a:r>
              <a:rPr lang="en-US" altLang="en-US" sz="2300" b="1" dirty="0">
                <a:solidFill>
                  <a:schemeClr val="bg1"/>
                </a:solidFill>
                <a:latin typeface="Calibri" panose="020F0502020204030204" pitchFamily="34" charset="0"/>
                <a:cs typeface="Calibri" panose="020F0502020204030204" pitchFamily="34" charset="0"/>
              </a:rPr>
              <a:t>the distinction between what is and what exists</a:t>
            </a:r>
            <a:r>
              <a:rPr lang="en-US" altLang="en-US" sz="2300" dirty="0">
                <a:solidFill>
                  <a:schemeClr val="bg1"/>
                </a:solidFill>
                <a:latin typeface="Calibri" panose="020F0502020204030204" pitchFamily="34" charset="0"/>
                <a:cs typeface="Calibri" panose="020F0502020204030204" pitchFamily="34" charset="0"/>
              </a:rPr>
              <a:t>; and the ‘practical’ is so far from representing ‘what ought to be’ that it is inextricably bound up with mere existence. … So far therefore as general philosophical scheme goes, the standpoint here taken up seems to agree most with that of Plato. </a:t>
            </a:r>
            <a:r>
              <a:rPr lang="en-US" altLang="en-US" sz="2300" b="1" dirty="0">
                <a:solidFill>
                  <a:schemeClr val="bg1"/>
                </a:solidFill>
                <a:latin typeface="Calibri" panose="020F0502020204030204" pitchFamily="34" charset="0"/>
                <a:cs typeface="Calibri" panose="020F0502020204030204" pitchFamily="34" charset="0"/>
              </a:rPr>
              <a:t>The ‘good’ is to be considered as an Idea ἐπ</a:t>
            </a:r>
            <a:r>
              <a:rPr lang="en-US" altLang="en-US" sz="2300" b="1" dirty="0" err="1">
                <a:solidFill>
                  <a:schemeClr val="bg1"/>
                </a:solidFill>
                <a:latin typeface="Calibri" panose="020F0502020204030204" pitchFamily="34" charset="0"/>
                <a:cs typeface="Calibri" panose="020F0502020204030204" pitchFamily="34" charset="0"/>
              </a:rPr>
              <a:t>έκειν</a:t>
            </a:r>
            <a:r>
              <a:rPr lang="en-US" altLang="en-US" sz="2300" b="1" dirty="0">
                <a:solidFill>
                  <a:schemeClr val="bg1"/>
                </a:solidFill>
                <a:latin typeface="Calibri" panose="020F0502020204030204" pitchFamily="34" charset="0"/>
                <a:cs typeface="Calibri" panose="020F0502020204030204" pitchFamily="34" charset="0"/>
              </a:rPr>
              <a:t>α τῆς οὐσίας perhaps</a:t>
            </a:r>
            <a:r>
              <a:rPr lang="en-US" altLang="en-US" sz="2300" dirty="0">
                <a:solidFill>
                  <a:schemeClr val="bg1"/>
                </a:solidFill>
                <a:latin typeface="Calibri" panose="020F0502020204030204" pitchFamily="34" charset="0"/>
                <a:cs typeface="Calibri" panose="020F0502020204030204" pitchFamily="34" charset="0"/>
              </a:rPr>
              <a:t>—(the meaning that can be attached to such a phrase will be subsequently considered): but </a:t>
            </a:r>
            <a:r>
              <a:rPr lang="en-US" altLang="en-US" sz="2300" b="1" dirty="0">
                <a:solidFill>
                  <a:schemeClr val="bg1"/>
                </a:solidFill>
                <a:latin typeface="Calibri" panose="020F0502020204030204" pitchFamily="34" charset="0"/>
                <a:cs typeface="Calibri" panose="020F0502020204030204" pitchFamily="34" charset="0"/>
              </a:rPr>
              <a:t>the really essen-tial distinction is between ὄντα and γιγνόμενα</a:t>
            </a:r>
            <a:r>
              <a:rPr lang="en-US" altLang="en-US" sz="2300" dirty="0">
                <a:solidFill>
                  <a:schemeClr val="bg1"/>
                </a:solidFill>
                <a:latin typeface="Calibri" panose="020F0502020204030204" pitchFamily="34" charset="0"/>
                <a:cs typeface="Calibri" panose="020F0502020204030204" pitchFamily="34" charset="0"/>
              </a:rPr>
              <a:t> and the ‘prac-tical’, by its very notion, belongs to the latter class.” (Intro.)</a:t>
            </a:r>
          </a:p>
        </p:txBody>
      </p:sp>
    </p:spTree>
    <p:extLst>
      <p:ext uri="{BB962C8B-B14F-4D97-AF65-F5344CB8AC3E}">
        <p14:creationId xmlns:p14="http://schemas.microsoft.com/office/powerpoint/2010/main" val="3978319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228600"/>
            <a:ext cx="8229600" cy="868362"/>
          </a:xfrm>
        </p:spPr>
        <p:txBody>
          <a:bodyPr/>
          <a:lstStyle/>
          <a:p>
            <a:pPr eaLnBrk="1" hangingPunct="1">
              <a:lnSpc>
                <a:spcPct val="83000"/>
              </a:lnSpc>
            </a:pPr>
            <a:r>
              <a:rPr lang="en-US" altLang="en-US" sz="3500" dirty="0">
                <a:solidFill>
                  <a:schemeClr val="bg1"/>
                </a:solidFill>
                <a:latin typeface="Palatino Linotype" panose="02040502050505030304" pitchFamily="18" charset="0"/>
              </a:rPr>
              <a:t>Doctrine of Non-Existential Being</a:t>
            </a:r>
            <a:endParaRPr lang="en-US" altLang="en-US" sz="35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1066800"/>
            <a:ext cx="8382000" cy="4648200"/>
          </a:xfrm>
        </p:spPr>
        <p:txBody>
          <a:bodyPr/>
          <a:lstStyle/>
          <a:p>
            <a:pPr marL="0" indent="0" algn="ctr" eaLnBrk="1" hangingPunct="1">
              <a:lnSpc>
                <a:spcPct val="90000"/>
              </a:lnSpc>
              <a:spcAft>
                <a:spcPts val="400"/>
              </a:spcAft>
              <a:buNone/>
            </a:pPr>
            <a:r>
              <a:rPr lang="en-US" altLang="en-US" sz="2500" i="1" dirty="0">
                <a:solidFill>
                  <a:schemeClr val="bg1"/>
                </a:solidFill>
                <a:latin typeface="Calibri" panose="020F0502020204030204" pitchFamily="34" charset="0"/>
                <a:cs typeface="Calibri" panose="020F0502020204030204" pitchFamily="34" charset="0"/>
              </a:rPr>
              <a:t>Origins: where did Moore get it from?</a:t>
            </a:r>
          </a:p>
          <a:p>
            <a:pPr algn="just" eaLnBrk="1" hangingPunct="1">
              <a:lnSpc>
                <a:spcPct val="90000"/>
              </a:lnSpc>
              <a:spcAft>
                <a:spcPts val="400"/>
              </a:spcAft>
            </a:pPr>
            <a:r>
              <a:rPr lang="en-US" altLang="en-US" sz="2500" dirty="0">
                <a:solidFill>
                  <a:schemeClr val="bg1"/>
                </a:solidFill>
                <a:latin typeface="Calibri" panose="020F0502020204030204" pitchFamily="34" charset="0"/>
                <a:cs typeface="Calibri" panose="020F0502020204030204" pitchFamily="34" charset="0"/>
              </a:rPr>
              <a:t>Moore on Plato (proto-</a:t>
            </a:r>
            <a:r>
              <a:rPr lang="en-US" altLang="en-US" sz="2500" i="1" dirty="0">
                <a:solidFill>
                  <a:schemeClr val="bg1"/>
                </a:solidFill>
                <a:latin typeface="Calibri" panose="020F0502020204030204" pitchFamily="34" charset="0"/>
                <a:cs typeface="Calibri" panose="020F0502020204030204" pitchFamily="34" charset="0"/>
              </a:rPr>
              <a:t>PE</a:t>
            </a:r>
            <a:r>
              <a:rPr lang="en-US" altLang="en-US" sz="2500" dirty="0">
                <a:solidFill>
                  <a:schemeClr val="bg1"/>
                </a:solidFill>
                <a:latin typeface="Calibri" panose="020F0502020204030204" pitchFamily="34" charset="0"/>
                <a:cs typeface="Calibri" panose="020F0502020204030204" pitchFamily="34" charset="0"/>
              </a:rPr>
              <a:t> lectures):</a:t>
            </a:r>
          </a:p>
          <a:p>
            <a:pPr marL="457200" lvl="1" indent="0" algn="just" eaLnBrk="1" hangingPunct="1">
              <a:lnSpc>
                <a:spcPct val="90000"/>
              </a:lnSpc>
              <a:spcAft>
                <a:spcPts val="400"/>
              </a:spcAft>
              <a:buNone/>
            </a:pPr>
            <a:r>
              <a:rPr lang="en-US" altLang="en-US" sz="2300" dirty="0">
                <a:solidFill>
                  <a:schemeClr val="bg1"/>
                </a:solidFill>
                <a:latin typeface="Calibri" panose="020F0502020204030204" pitchFamily="34" charset="0"/>
                <a:cs typeface="Calibri" panose="020F0502020204030204" pitchFamily="34" charset="0"/>
              </a:rPr>
              <a:t>“Well then, the metaphysical philosophers have </a:t>
            </a:r>
            <a:r>
              <a:rPr lang="en-US" altLang="en-US" sz="2300" dirty="0" err="1">
                <a:solidFill>
                  <a:schemeClr val="bg1"/>
                </a:solidFill>
                <a:latin typeface="Calibri" panose="020F0502020204030204" pitchFamily="34" charset="0"/>
                <a:cs typeface="Calibri" panose="020F0502020204030204" pitchFamily="34" charset="0"/>
              </a:rPr>
              <a:t>recognised</a:t>
            </a:r>
            <a:r>
              <a:rPr lang="en-US" altLang="en-US" sz="2300" dirty="0">
                <a:solidFill>
                  <a:schemeClr val="bg1"/>
                </a:solidFill>
                <a:latin typeface="Calibri" panose="020F0502020204030204" pitchFamily="34" charset="0"/>
                <a:cs typeface="Calibri" panose="020F0502020204030204" pitchFamily="34" charset="0"/>
              </a:rPr>
              <a:t> </a:t>
            </a:r>
            <a:r>
              <a:rPr lang="en-US" altLang="en-US" sz="2300" b="1" dirty="0">
                <a:solidFill>
                  <a:schemeClr val="bg1"/>
                </a:solidFill>
                <a:latin typeface="Calibri" panose="020F0502020204030204" pitchFamily="34" charset="0"/>
                <a:cs typeface="Calibri" panose="020F0502020204030204" pitchFamily="34" charset="0"/>
              </a:rPr>
              <a:t>this peculiar kind of being which belongs to concepts as such</a:t>
            </a:r>
            <a:r>
              <a:rPr lang="en-US" altLang="en-US" sz="2300" dirty="0">
                <a:solidFill>
                  <a:schemeClr val="bg1"/>
                </a:solidFill>
                <a:latin typeface="Calibri" panose="020F0502020204030204" pitchFamily="34" charset="0"/>
                <a:cs typeface="Calibri" panose="020F0502020204030204" pitchFamily="34" charset="0"/>
              </a:rPr>
              <a:t>[.] And that, I think, is the great merit of metaphysicians. They have proved it is not true that nothing </a:t>
            </a:r>
            <a:r>
              <a:rPr lang="en-US" altLang="en-US" sz="2300" i="1" dirty="0">
                <a:solidFill>
                  <a:schemeClr val="bg1"/>
                </a:solidFill>
                <a:latin typeface="Calibri" panose="020F0502020204030204" pitchFamily="34" charset="0"/>
                <a:cs typeface="Calibri" panose="020F0502020204030204" pitchFamily="34" charset="0"/>
              </a:rPr>
              <a:t>is</a:t>
            </a:r>
            <a:r>
              <a:rPr lang="en-US" altLang="en-US" sz="2300" dirty="0">
                <a:solidFill>
                  <a:schemeClr val="bg1"/>
                </a:solidFill>
                <a:latin typeface="Calibri" panose="020F0502020204030204" pitchFamily="34" charset="0"/>
                <a:cs typeface="Calibri" panose="020F0502020204030204" pitchFamily="34" charset="0"/>
              </a:rPr>
              <a:t> but that which we can touch and see and feel, even though it may be true that nothing else exists. This, I think, is the chief significance of </a:t>
            </a:r>
            <a:r>
              <a:rPr lang="en-US" altLang="en-US" sz="2300" b="1" dirty="0">
                <a:solidFill>
                  <a:schemeClr val="bg1"/>
                </a:solidFill>
                <a:latin typeface="Calibri" panose="020F0502020204030204" pitchFamily="34" charset="0"/>
                <a:cs typeface="Calibri" panose="020F0502020204030204" pitchFamily="34" charset="0"/>
              </a:rPr>
              <a:t>Plato’s doctrine of Ideas</a:t>
            </a:r>
            <a:r>
              <a:rPr lang="en-US" altLang="en-US" sz="2300" dirty="0">
                <a:solidFill>
                  <a:schemeClr val="bg1"/>
                </a:solidFill>
                <a:latin typeface="Calibri" panose="020F0502020204030204" pitchFamily="34" charset="0"/>
                <a:cs typeface="Calibri" panose="020F0502020204030204" pitchFamily="34" charset="0"/>
              </a:rPr>
              <a:t>, of which you all have heard. They are not ideas in the sense in which we commonly use the word. The Greek word for them is </a:t>
            </a:r>
            <a:r>
              <a:rPr lang="en-US" altLang="en-US" sz="2300" dirty="0" err="1">
                <a:solidFill>
                  <a:schemeClr val="bg1"/>
                </a:solidFill>
                <a:latin typeface="Calibri" panose="020F0502020204030204" pitchFamily="34" charset="0"/>
                <a:cs typeface="Calibri" panose="020F0502020204030204" pitchFamily="34" charset="0"/>
              </a:rPr>
              <a:t>εἶδος</a:t>
            </a:r>
            <a:r>
              <a:rPr lang="en-US" altLang="en-US" sz="2300" dirty="0">
                <a:solidFill>
                  <a:schemeClr val="bg1"/>
                </a:solidFill>
                <a:latin typeface="Calibri" panose="020F0502020204030204" pitchFamily="34" charset="0"/>
                <a:cs typeface="Calibri" panose="020F0502020204030204" pitchFamily="34" charset="0"/>
              </a:rPr>
              <a:t> or </a:t>
            </a:r>
            <a:r>
              <a:rPr lang="en-US" altLang="en-US" sz="2300" dirty="0" err="1">
                <a:solidFill>
                  <a:schemeClr val="bg1"/>
                </a:solidFill>
                <a:latin typeface="Calibri" panose="020F0502020204030204" pitchFamily="34" charset="0"/>
                <a:cs typeface="Calibri" panose="020F0502020204030204" pitchFamily="34" charset="0"/>
              </a:rPr>
              <a:t>ἰδέ</a:t>
            </a:r>
            <a:r>
              <a:rPr lang="en-US" altLang="en-US" sz="2300" dirty="0">
                <a:solidFill>
                  <a:schemeClr val="bg1"/>
                </a:solidFill>
                <a:latin typeface="Calibri" panose="020F0502020204030204" pitchFamily="34" charset="0"/>
                <a:cs typeface="Calibri" panose="020F0502020204030204" pitchFamily="34" charset="0"/>
              </a:rPr>
              <a:t>α which just means ‘form’. And they are what I have called </a:t>
            </a:r>
            <a:r>
              <a:rPr lang="en-US" altLang="en-US" sz="2300" b="1" dirty="0">
                <a:solidFill>
                  <a:schemeClr val="bg1"/>
                </a:solidFill>
                <a:latin typeface="Calibri" panose="020F0502020204030204" pitchFamily="34" charset="0"/>
                <a:cs typeface="Calibri" panose="020F0502020204030204" pitchFamily="34" charset="0"/>
              </a:rPr>
              <a:t>concepts, something which </a:t>
            </a:r>
            <a:r>
              <a:rPr lang="en-US" altLang="en-US" sz="2300" b="1" i="1" dirty="0">
                <a:solidFill>
                  <a:schemeClr val="bg1"/>
                </a:solidFill>
                <a:latin typeface="Calibri" panose="020F0502020204030204" pitchFamily="34" charset="0"/>
                <a:cs typeface="Calibri" panose="020F0502020204030204" pitchFamily="34" charset="0"/>
              </a:rPr>
              <a:t>is</a:t>
            </a:r>
            <a:r>
              <a:rPr lang="en-US" altLang="en-US" sz="2300" b="1" dirty="0">
                <a:solidFill>
                  <a:schemeClr val="bg1"/>
                </a:solidFill>
                <a:latin typeface="Calibri" panose="020F0502020204030204" pitchFamily="34" charset="0"/>
                <a:cs typeface="Calibri" panose="020F0502020204030204" pitchFamily="34" charset="0"/>
              </a:rPr>
              <a:t> whether it exists or not</a:t>
            </a:r>
            <a:r>
              <a:rPr lang="en-US" altLang="en-US" sz="2300" dirty="0">
                <a:solidFill>
                  <a:schemeClr val="bg1"/>
                </a:solidFill>
                <a:latin typeface="Calibri" panose="020F0502020204030204" pitchFamily="34" charset="0"/>
                <a:cs typeface="Calibri" panose="020F0502020204030204" pitchFamily="34" charset="0"/>
              </a:rPr>
              <a:t>, the only thing which can be known with absolute precision.”</a:t>
            </a:r>
          </a:p>
        </p:txBody>
      </p:sp>
    </p:spTree>
    <p:extLst>
      <p:ext uri="{BB962C8B-B14F-4D97-AF65-F5344CB8AC3E}">
        <p14:creationId xmlns:p14="http://schemas.microsoft.com/office/powerpoint/2010/main" val="2546939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228600"/>
            <a:ext cx="8229600" cy="868362"/>
          </a:xfrm>
        </p:spPr>
        <p:txBody>
          <a:bodyPr/>
          <a:lstStyle/>
          <a:p>
            <a:pPr eaLnBrk="1" hangingPunct="1">
              <a:lnSpc>
                <a:spcPct val="83000"/>
              </a:lnSpc>
            </a:pPr>
            <a:r>
              <a:rPr lang="en-US" altLang="en-US" sz="3500" dirty="0">
                <a:solidFill>
                  <a:schemeClr val="bg1"/>
                </a:solidFill>
                <a:latin typeface="Palatino Linotype" panose="02040502050505030304" pitchFamily="18" charset="0"/>
              </a:rPr>
              <a:t>Doctrine of Non-Existential Being</a:t>
            </a:r>
            <a:endParaRPr lang="en-US" altLang="en-US" sz="35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1066800"/>
            <a:ext cx="8382000" cy="4648200"/>
          </a:xfrm>
        </p:spPr>
        <p:txBody>
          <a:bodyPr/>
          <a:lstStyle/>
          <a:p>
            <a:pPr marL="0" indent="0" algn="ctr" eaLnBrk="1" hangingPunct="1">
              <a:lnSpc>
                <a:spcPct val="90000"/>
              </a:lnSpc>
              <a:spcAft>
                <a:spcPts val="400"/>
              </a:spcAft>
              <a:buNone/>
            </a:pPr>
            <a:r>
              <a:rPr lang="en-US" altLang="en-US" sz="2500" i="1" dirty="0">
                <a:solidFill>
                  <a:schemeClr val="bg1"/>
                </a:solidFill>
                <a:latin typeface="Calibri" panose="020F0502020204030204" pitchFamily="34" charset="0"/>
                <a:cs typeface="Calibri" panose="020F0502020204030204" pitchFamily="34" charset="0"/>
              </a:rPr>
              <a:t>Origins: where did Moore get it from?</a:t>
            </a:r>
          </a:p>
          <a:p>
            <a:pPr algn="just" eaLnBrk="1" hangingPunct="1">
              <a:lnSpc>
                <a:spcPct val="90000"/>
              </a:lnSpc>
              <a:spcAft>
                <a:spcPts val="400"/>
              </a:spcAft>
            </a:pPr>
            <a:r>
              <a:rPr lang="en-US" altLang="en-US" sz="2500" dirty="0">
                <a:solidFill>
                  <a:schemeClr val="bg1"/>
                </a:solidFill>
                <a:latin typeface="Calibri" panose="020F0502020204030204" pitchFamily="34" charset="0"/>
                <a:cs typeface="Calibri" panose="020F0502020204030204" pitchFamily="34" charset="0"/>
              </a:rPr>
              <a:t>Moore on Plato (proto-</a:t>
            </a:r>
            <a:r>
              <a:rPr lang="en-US" altLang="en-US" sz="2500" i="1" dirty="0">
                <a:solidFill>
                  <a:schemeClr val="bg1"/>
                </a:solidFill>
                <a:latin typeface="Calibri" panose="020F0502020204030204" pitchFamily="34" charset="0"/>
                <a:cs typeface="Calibri" panose="020F0502020204030204" pitchFamily="34" charset="0"/>
              </a:rPr>
              <a:t>PE</a:t>
            </a:r>
            <a:r>
              <a:rPr lang="en-US" altLang="en-US" sz="2500" dirty="0">
                <a:solidFill>
                  <a:schemeClr val="bg1"/>
                </a:solidFill>
                <a:latin typeface="Calibri" panose="020F0502020204030204" pitchFamily="34" charset="0"/>
                <a:cs typeface="Calibri" panose="020F0502020204030204" pitchFamily="34" charset="0"/>
              </a:rPr>
              <a:t> lectures):</a:t>
            </a:r>
          </a:p>
          <a:p>
            <a:pPr marL="457200" lvl="1" indent="0" algn="just" eaLnBrk="1" hangingPunct="1">
              <a:lnSpc>
                <a:spcPct val="88000"/>
              </a:lnSpc>
              <a:spcAft>
                <a:spcPts val="400"/>
              </a:spcAft>
              <a:buNone/>
            </a:pPr>
            <a:r>
              <a:rPr lang="en-US" altLang="en-US" sz="2300" dirty="0">
                <a:solidFill>
                  <a:schemeClr val="bg1"/>
                </a:solidFill>
                <a:latin typeface="Calibri" panose="020F0502020204030204" pitchFamily="34" charset="0"/>
                <a:cs typeface="Calibri" panose="020F0502020204030204" pitchFamily="34" charset="0"/>
              </a:rPr>
              <a:t>“But </a:t>
            </a:r>
            <a:r>
              <a:rPr lang="en-US" altLang="en-US" sz="2300" b="1" dirty="0">
                <a:solidFill>
                  <a:schemeClr val="bg1"/>
                </a:solidFill>
                <a:latin typeface="Calibri" panose="020F0502020204030204" pitchFamily="34" charset="0"/>
                <a:cs typeface="Calibri" panose="020F0502020204030204" pitchFamily="34" charset="0"/>
              </a:rPr>
              <a:t>neither Plato nor the other metaphysicians have been con-tent with this</a:t>
            </a:r>
            <a:r>
              <a:rPr lang="en-US" altLang="en-US" sz="2300" dirty="0">
                <a:solidFill>
                  <a:schemeClr val="bg1"/>
                </a:solidFill>
                <a:latin typeface="Calibri" panose="020F0502020204030204" pitchFamily="34" charset="0"/>
                <a:cs typeface="Calibri" panose="020F0502020204030204" pitchFamily="34" charset="0"/>
              </a:rPr>
              <a:t>. They have also wished to assert of certain con-</a:t>
            </a:r>
            <a:r>
              <a:rPr lang="en-US" altLang="en-US" sz="2300" dirty="0" err="1">
                <a:solidFill>
                  <a:schemeClr val="bg1"/>
                </a:solidFill>
                <a:latin typeface="Calibri" panose="020F0502020204030204" pitchFamily="34" charset="0"/>
                <a:cs typeface="Calibri" panose="020F0502020204030204" pitchFamily="34" charset="0"/>
              </a:rPr>
              <a:t>cepts</a:t>
            </a:r>
            <a:r>
              <a:rPr lang="en-US" altLang="en-US" sz="2300" dirty="0">
                <a:solidFill>
                  <a:schemeClr val="bg1"/>
                </a:solidFill>
                <a:latin typeface="Calibri" panose="020F0502020204030204" pitchFamily="34" charset="0"/>
                <a:cs typeface="Calibri" panose="020F0502020204030204" pitchFamily="34" charset="0"/>
              </a:rPr>
              <a:t>, not only that they are but that they do exist, and exist not in space and time, but in another world which is not temporal but eternal. And this other world has been called reality, as op-posed to nature, which is condemned as mere appearance. The arguments for the existence of this other world, this truly real world, are too long and complicated for me to discuss them here. I can only say that none of them appear to be convincing. The most convincing appear to me to rest on </a:t>
            </a:r>
            <a:r>
              <a:rPr lang="en-US" altLang="en-US" sz="2300" b="1" dirty="0">
                <a:solidFill>
                  <a:schemeClr val="bg1"/>
                </a:solidFill>
                <a:latin typeface="Calibri" panose="020F0502020204030204" pitchFamily="34" charset="0"/>
                <a:cs typeface="Calibri" panose="020F0502020204030204" pitchFamily="34" charset="0"/>
              </a:rPr>
              <a:t>the confusion of these very notions of being and existence, which metaphysics has once for all distinguished</a:t>
            </a:r>
            <a:r>
              <a:rPr lang="en-US" altLang="en-US" sz="2300" dirty="0">
                <a:solidFill>
                  <a:schemeClr val="bg1"/>
                </a:solidFill>
                <a:latin typeface="Calibri" panose="020F0502020204030204" pitchFamily="34" charset="0"/>
                <a:cs typeface="Calibri" panose="020F0502020204030204" pitchFamily="34" charset="0"/>
              </a:rPr>
              <a:t>. Such is the ontological argument, both in the old form, which Kant refuted, and in the new form which Hegel gave to it.” (</a:t>
            </a:r>
            <a:r>
              <a:rPr lang="en-US" altLang="en-US" sz="2300" i="1" dirty="0">
                <a:solidFill>
                  <a:schemeClr val="bg1"/>
                </a:solidFill>
                <a:latin typeface="Calibri" panose="020F0502020204030204" pitchFamily="34" charset="0"/>
                <a:cs typeface="Calibri" panose="020F0502020204030204" pitchFamily="34" charset="0"/>
              </a:rPr>
              <a:t>Elements of Ethics</a:t>
            </a:r>
            <a:r>
              <a:rPr lang="en-US" altLang="en-US" sz="2300" dirty="0">
                <a:solidFill>
                  <a:schemeClr val="bg1"/>
                </a:solidFill>
                <a:latin typeface="Calibri" panose="020F0502020204030204" pitchFamily="34" charset="0"/>
                <a:cs typeface="Calibri" panose="020F0502020204030204" pitchFamily="34" charset="0"/>
              </a:rPr>
              <a:t>, Lect. V)</a:t>
            </a:r>
          </a:p>
        </p:txBody>
      </p:sp>
    </p:spTree>
    <p:extLst>
      <p:ext uri="{BB962C8B-B14F-4D97-AF65-F5344CB8AC3E}">
        <p14:creationId xmlns:p14="http://schemas.microsoft.com/office/powerpoint/2010/main" val="236595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228600"/>
            <a:ext cx="8229600" cy="868362"/>
          </a:xfrm>
        </p:spPr>
        <p:txBody>
          <a:bodyPr/>
          <a:lstStyle/>
          <a:p>
            <a:pPr eaLnBrk="1" hangingPunct="1">
              <a:lnSpc>
                <a:spcPct val="83000"/>
              </a:lnSpc>
            </a:pPr>
            <a:r>
              <a:rPr lang="en-US" altLang="en-US" sz="3500" dirty="0">
                <a:solidFill>
                  <a:schemeClr val="bg1"/>
                </a:solidFill>
                <a:latin typeface="Palatino Linotype" panose="02040502050505030304" pitchFamily="18" charset="0"/>
              </a:rPr>
              <a:t>Doctrine of Non-Existential Being</a:t>
            </a:r>
            <a:endParaRPr lang="en-US" altLang="en-US" sz="35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1066800"/>
            <a:ext cx="8382000" cy="4648200"/>
          </a:xfrm>
        </p:spPr>
        <p:txBody>
          <a:bodyPr/>
          <a:lstStyle/>
          <a:p>
            <a:pPr marL="0" indent="0" algn="ctr" eaLnBrk="1" hangingPunct="1">
              <a:lnSpc>
                <a:spcPct val="90000"/>
              </a:lnSpc>
              <a:spcAft>
                <a:spcPts val="400"/>
              </a:spcAft>
              <a:buNone/>
            </a:pPr>
            <a:r>
              <a:rPr lang="en-US" altLang="en-US" sz="2500" i="1" dirty="0">
                <a:solidFill>
                  <a:schemeClr val="bg1"/>
                </a:solidFill>
                <a:latin typeface="Calibri" panose="020F0502020204030204" pitchFamily="34" charset="0"/>
                <a:cs typeface="Calibri" panose="020F0502020204030204" pitchFamily="34" charset="0"/>
              </a:rPr>
              <a:t>Origins: where did Moore get it from?</a:t>
            </a:r>
          </a:p>
          <a:p>
            <a:pPr algn="just" eaLnBrk="1" hangingPunct="1">
              <a:lnSpc>
                <a:spcPct val="90000"/>
              </a:lnSpc>
              <a:spcAft>
                <a:spcPts val="400"/>
              </a:spcAft>
            </a:pPr>
            <a:r>
              <a:rPr lang="en-US" altLang="en-US" sz="2500" dirty="0">
                <a:solidFill>
                  <a:schemeClr val="bg1"/>
                </a:solidFill>
                <a:latin typeface="Calibri" panose="020F0502020204030204" pitchFamily="34" charset="0"/>
                <a:cs typeface="Calibri" panose="020F0502020204030204" pitchFamily="34" charset="0"/>
              </a:rPr>
              <a:t>Thomas Reid on universals as “things conceived”?:</a:t>
            </a:r>
          </a:p>
          <a:p>
            <a:pPr marL="457200" lvl="1" indent="0" algn="just" eaLnBrk="1" hangingPunct="1">
              <a:lnSpc>
                <a:spcPct val="88000"/>
              </a:lnSpc>
              <a:spcAft>
                <a:spcPts val="400"/>
              </a:spcAft>
              <a:buNone/>
            </a:pPr>
            <a:r>
              <a:rPr lang="en-US" altLang="en-US" sz="2300" dirty="0">
                <a:solidFill>
                  <a:schemeClr val="bg1"/>
                </a:solidFill>
                <a:latin typeface="Calibri" panose="020F0502020204030204" pitchFamily="34" charset="0"/>
                <a:cs typeface="Calibri" panose="020F0502020204030204" pitchFamily="34" charset="0"/>
              </a:rPr>
              <a:t>“The nature of every species, whether of substance, of quality, or of relation, and in general every thing which the ancients called an universal, answers to the description of </a:t>
            </a:r>
            <a:r>
              <a:rPr lang="en-US" altLang="en-US" sz="2300" b="1" dirty="0">
                <a:solidFill>
                  <a:schemeClr val="bg1"/>
                </a:solidFill>
                <a:latin typeface="Calibri" panose="020F0502020204030204" pitchFamily="34" charset="0"/>
                <a:cs typeface="Calibri" panose="020F0502020204030204" pitchFamily="34" charset="0"/>
              </a:rPr>
              <a:t>a Platonic idea</a:t>
            </a:r>
            <a:r>
              <a:rPr lang="en-US" altLang="en-US" sz="2300" dirty="0">
                <a:solidFill>
                  <a:schemeClr val="bg1"/>
                </a:solidFill>
                <a:latin typeface="Calibri" panose="020F0502020204030204" pitchFamily="34" charset="0"/>
                <a:cs typeface="Calibri" panose="020F0502020204030204" pitchFamily="34" charset="0"/>
              </a:rPr>
              <a:t>, if in that description you </a:t>
            </a:r>
            <a:r>
              <a:rPr lang="en-US" altLang="en-US" sz="2300" b="1" dirty="0">
                <a:solidFill>
                  <a:schemeClr val="bg1"/>
                </a:solidFill>
                <a:latin typeface="Calibri" panose="020F0502020204030204" pitchFamily="34" charset="0"/>
                <a:cs typeface="Calibri" panose="020F0502020204030204" pitchFamily="34" charset="0"/>
              </a:rPr>
              <a:t>leave out the attribute of existence</a:t>
            </a:r>
            <a:r>
              <a:rPr lang="en-US" altLang="en-US" sz="2300" dirty="0">
                <a:solidFill>
                  <a:schemeClr val="bg1"/>
                </a:solidFill>
                <a:latin typeface="Calibri" panose="020F0502020204030204" pitchFamily="34" charset="0"/>
                <a:cs typeface="Calibri" panose="020F0502020204030204" pitchFamily="34" charset="0"/>
              </a:rPr>
              <a:t>. … When we say that they are in the mind, this can mean no more but that they are conceived by the mind, or that they are objects of thought. The </a:t>
            </a:r>
            <a:r>
              <a:rPr lang="en-US" altLang="en-US" sz="2300" b="1" dirty="0">
                <a:solidFill>
                  <a:schemeClr val="bg1"/>
                </a:solidFill>
                <a:latin typeface="Calibri" panose="020F0502020204030204" pitchFamily="34" charset="0"/>
                <a:cs typeface="Calibri" panose="020F0502020204030204" pitchFamily="34" charset="0"/>
              </a:rPr>
              <a:t>act</a:t>
            </a:r>
            <a:r>
              <a:rPr lang="en-US" altLang="en-US" sz="2300" dirty="0">
                <a:solidFill>
                  <a:schemeClr val="bg1"/>
                </a:solidFill>
                <a:latin typeface="Calibri" panose="020F0502020204030204" pitchFamily="34" charset="0"/>
                <a:cs typeface="Calibri" panose="020F0502020204030204" pitchFamily="34" charset="0"/>
              </a:rPr>
              <a:t> of conceiving them is no doubt in the mind; the </a:t>
            </a:r>
            <a:r>
              <a:rPr lang="en-US" altLang="en-US" sz="2300" b="1" dirty="0">
                <a:solidFill>
                  <a:schemeClr val="bg1"/>
                </a:solidFill>
                <a:latin typeface="Calibri" panose="020F0502020204030204" pitchFamily="34" charset="0"/>
                <a:cs typeface="Calibri" panose="020F0502020204030204" pitchFamily="34" charset="0"/>
              </a:rPr>
              <a:t>things conceived</a:t>
            </a:r>
            <a:r>
              <a:rPr lang="en-US" altLang="en-US" sz="2300" dirty="0">
                <a:solidFill>
                  <a:schemeClr val="bg1"/>
                </a:solidFill>
                <a:latin typeface="Calibri" panose="020F0502020204030204" pitchFamily="34" charset="0"/>
                <a:cs typeface="Calibri" panose="020F0502020204030204" pitchFamily="34" charset="0"/>
              </a:rPr>
              <a:t> have no place, because they have not </a:t>
            </a:r>
            <a:r>
              <a:rPr lang="en-US" altLang="en-US" sz="2300" dirty="0" err="1">
                <a:solidFill>
                  <a:schemeClr val="bg1"/>
                </a:solidFill>
                <a:latin typeface="Calibri" panose="020F0502020204030204" pitchFamily="34" charset="0"/>
                <a:cs typeface="Calibri" panose="020F0502020204030204" pitchFamily="34" charset="0"/>
              </a:rPr>
              <a:t>exis-tence</a:t>
            </a:r>
            <a:r>
              <a:rPr lang="en-US" altLang="en-US" sz="2300" dirty="0">
                <a:solidFill>
                  <a:schemeClr val="bg1"/>
                </a:solidFill>
                <a:latin typeface="Calibri" panose="020F0502020204030204" pitchFamily="34" charset="0"/>
                <a:cs typeface="Calibri" panose="020F0502020204030204" pitchFamily="34" charset="0"/>
              </a:rPr>
              <a:t>. … The natural prejudice of mankind, that what we con-</a:t>
            </a:r>
            <a:r>
              <a:rPr lang="en-US" altLang="en-US" sz="2300" dirty="0" err="1">
                <a:solidFill>
                  <a:schemeClr val="bg1"/>
                </a:solidFill>
                <a:latin typeface="Calibri" panose="020F0502020204030204" pitchFamily="34" charset="0"/>
                <a:cs typeface="Calibri" panose="020F0502020204030204" pitchFamily="34" charset="0"/>
              </a:rPr>
              <a:t>ceive</a:t>
            </a:r>
            <a:r>
              <a:rPr lang="en-US" altLang="en-US" sz="2300" dirty="0">
                <a:solidFill>
                  <a:schemeClr val="bg1"/>
                </a:solidFill>
                <a:latin typeface="Calibri" panose="020F0502020204030204" pitchFamily="34" charset="0"/>
                <a:cs typeface="Calibri" panose="020F0502020204030204" pitchFamily="34" charset="0"/>
              </a:rPr>
              <a:t> must have existence, led those ancient Philosophers to at-tribute existence to ideas; and by this they were led into all the extravagant and mysterious parts of their system. When it is purged of these, I apprehend it to be the only intelligible and rational system concerning ideas.” (</a:t>
            </a:r>
            <a:r>
              <a:rPr lang="en-US" altLang="en-US" sz="2300" i="1" dirty="0">
                <a:solidFill>
                  <a:schemeClr val="bg1"/>
                </a:solidFill>
                <a:latin typeface="Calibri" panose="020F0502020204030204" pitchFamily="34" charset="0"/>
                <a:cs typeface="Calibri" panose="020F0502020204030204" pitchFamily="34" charset="0"/>
              </a:rPr>
              <a:t>Intellectual Powers </a:t>
            </a:r>
            <a:r>
              <a:rPr lang="en-US" altLang="en-US" sz="2300" dirty="0">
                <a:solidFill>
                  <a:schemeClr val="bg1"/>
                </a:solidFill>
                <a:latin typeface="Calibri" panose="020F0502020204030204" pitchFamily="34" charset="0"/>
                <a:cs typeface="Calibri" panose="020F0502020204030204" pitchFamily="34" charset="0"/>
              </a:rPr>
              <a:t>4.2–4.3)</a:t>
            </a:r>
          </a:p>
        </p:txBody>
      </p:sp>
    </p:spTree>
    <p:extLst>
      <p:ext uri="{BB962C8B-B14F-4D97-AF65-F5344CB8AC3E}">
        <p14:creationId xmlns:p14="http://schemas.microsoft.com/office/powerpoint/2010/main" val="183218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228600"/>
            <a:ext cx="8229600" cy="868362"/>
          </a:xfrm>
        </p:spPr>
        <p:txBody>
          <a:bodyPr/>
          <a:lstStyle/>
          <a:p>
            <a:pPr eaLnBrk="1" hangingPunct="1">
              <a:lnSpc>
                <a:spcPct val="83000"/>
              </a:lnSpc>
            </a:pPr>
            <a:r>
              <a:rPr lang="en-US" altLang="en-US" sz="3500" dirty="0">
                <a:solidFill>
                  <a:schemeClr val="bg1"/>
                </a:solidFill>
                <a:latin typeface="Palatino Linotype" panose="02040502050505030304" pitchFamily="18" charset="0"/>
              </a:rPr>
              <a:t>Doctrine of Non-Existential Being</a:t>
            </a:r>
            <a:endParaRPr lang="en-US" altLang="en-US" sz="35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1066800"/>
            <a:ext cx="8382000" cy="4648200"/>
          </a:xfrm>
        </p:spPr>
        <p:txBody>
          <a:bodyPr/>
          <a:lstStyle/>
          <a:p>
            <a:pPr marL="0" indent="0" algn="ctr" eaLnBrk="1" hangingPunct="1">
              <a:lnSpc>
                <a:spcPct val="90000"/>
              </a:lnSpc>
              <a:spcAft>
                <a:spcPts val="400"/>
              </a:spcAft>
              <a:buNone/>
            </a:pPr>
            <a:r>
              <a:rPr lang="en-US" altLang="en-US" sz="2500" i="1" dirty="0">
                <a:solidFill>
                  <a:schemeClr val="bg1"/>
                </a:solidFill>
                <a:latin typeface="Calibri" panose="020F0502020204030204" pitchFamily="34" charset="0"/>
                <a:cs typeface="Calibri" panose="020F0502020204030204" pitchFamily="34" charset="0"/>
              </a:rPr>
              <a:t>Origins: where did Moore get it from?</a:t>
            </a:r>
          </a:p>
          <a:p>
            <a:pPr algn="just" eaLnBrk="1" hangingPunct="1">
              <a:lnSpc>
                <a:spcPct val="90000"/>
              </a:lnSpc>
              <a:spcAft>
                <a:spcPts val="200"/>
              </a:spcAft>
            </a:pPr>
            <a:r>
              <a:rPr lang="en-US" altLang="en-US" sz="2500" dirty="0">
                <a:solidFill>
                  <a:schemeClr val="bg1"/>
                </a:solidFill>
                <a:latin typeface="Calibri" panose="020F0502020204030204" pitchFamily="34" charset="0"/>
                <a:cs typeface="Calibri" panose="020F0502020204030204" pitchFamily="34" charset="0"/>
              </a:rPr>
              <a:t>Hermann Lotze on ideas as non-existent?:</a:t>
            </a:r>
            <a:endParaRPr lang="en-US" altLang="en-US" sz="2300" dirty="0">
              <a:solidFill>
                <a:schemeClr val="bg1"/>
              </a:solidFill>
              <a:latin typeface="Calibri" panose="020F0502020204030204" pitchFamily="34" charset="0"/>
              <a:cs typeface="Calibri" panose="020F0502020204030204" pitchFamily="34" charset="0"/>
            </a:endParaRPr>
          </a:p>
          <a:p>
            <a:pPr lvl="1" eaLnBrk="1" hangingPunct="1">
              <a:lnSpc>
                <a:spcPct val="90000"/>
              </a:lnSpc>
              <a:spcAft>
                <a:spcPts val="0"/>
              </a:spcAft>
            </a:pPr>
            <a:r>
              <a:rPr lang="en-US" altLang="en-US" sz="2300" dirty="0">
                <a:solidFill>
                  <a:schemeClr val="bg1"/>
                </a:solidFill>
                <a:latin typeface="Calibri" panose="020F0502020204030204" pitchFamily="34" charset="0"/>
                <a:cs typeface="Calibri" panose="020F0502020204030204" pitchFamily="34" charset="0"/>
              </a:rPr>
              <a:t>Lotze proposes a fourfold division of ontological status (being real/actual, what </a:t>
            </a:r>
            <a:r>
              <a:rPr lang="en-US" altLang="en-US" sz="2300" i="1" dirty="0">
                <a:solidFill>
                  <a:schemeClr val="bg1"/>
                </a:solidFill>
                <a:latin typeface="Calibri" panose="020F0502020204030204" pitchFamily="34" charset="0"/>
                <a:cs typeface="Calibri" panose="020F0502020204030204" pitchFamily="34" charset="0"/>
              </a:rPr>
              <a:t>affirming </a:t>
            </a:r>
            <a:r>
              <a:rPr lang="en-US" altLang="en-US" sz="2300" dirty="0">
                <a:solidFill>
                  <a:schemeClr val="bg1"/>
                </a:solidFill>
                <a:latin typeface="Calibri" panose="020F0502020204030204" pitchFamily="34" charset="0"/>
                <a:cs typeface="Calibri" panose="020F0502020204030204" pitchFamily="34" charset="0"/>
              </a:rPr>
              <a:t>ascribes):</a:t>
            </a:r>
          </a:p>
          <a:p>
            <a:pPr lvl="2" eaLnBrk="1" hangingPunct="1">
              <a:lnSpc>
                <a:spcPct val="90000"/>
              </a:lnSpc>
              <a:spcAft>
                <a:spcPts val="0"/>
              </a:spcAft>
            </a:pPr>
            <a:r>
              <a:rPr lang="en-US" altLang="en-US" sz="2100" dirty="0">
                <a:solidFill>
                  <a:schemeClr val="bg1"/>
                </a:solidFill>
                <a:latin typeface="Calibri" panose="020F0502020204030204" pitchFamily="34" charset="0"/>
                <a:cs typeface="Calibri" panose="020F0502020204030204" pitchFamily="34" charset="0"/>
              </a:rPr>
              <a:t>Things: are/exist [</a:t>
            </a:r>
            <a:r>
              <a:rPr lang="en-US" altLang="en-US" sz="2100" i="1" dirty="0">
                <a:solidFill>
                  <a:schemeClr val="bg1"/>
                </a:solidFill>
                <a:latin typeface="Calibri" panose="020F0502020204030204" pitchFamily="34" charset="0"/>
                <a:cs typeface="Calibri" panose="020F0502020204030204" pitchFamily="34" charset="0"/>
              </a:rPr>
              <a:t>sein</a:t>
            </a:r>
            <a:r>
              <a:rPr lang="en-US" altLang="en-US" sz="2100" dirty="0">
                <a:solidFill>
                  <a:schemeClr val="bg1"/>
                </a:solidFill>
                <a:latin typeface="Calibri" panose="020F0502020204030204" pitchFamily="34" charset="0"/>
                <a:cs typeface="Calibri" panose="020F0502020204030204" pitchFamily="34" charset="0"/>
              </a:rPr>
              <a:t>]</a:t>
            </a:r>
          </a:p>
          <a:p>
            <a:pPr lvl="2" eaLnBrk="1" hangingPunct="1">
              <a:lnSpc>
                <a:spcPct val="90000"/>
              </a:lnSpc>
              <a:spcAft>
                <a:spcPts val="0"/>
              </a:spcAft>
            </a:pPr>
            <a:r>
              <a:rPr lang="en-US" altLang="en-US" sz="2100" dirty="0">
                <a:solidFill>
                  <a:schemeClr val="bg1"/>
                </a:solidFill>
                <a:latin typeface="Calibri" panose="020F0502020204030204" pitchFamily="34" charset="0"/>
                <a:cs typeface="Calibri" panose="020F0502020204030204" pitchFamily="34" charset="0"/>
              </a:rPr>
              <a:t>Events: occur [</a:t>
            </a:r>
            <a:r>
              <a:rPr lang="en-US" altLang="en-US" sz="2100" i="1" dirty="0" err="1">
                <a:solidFill>
                  <a:schemeClr val="bg1"/>
                </a:solidFill>
                <a:latin typeface="Calibri" panose="020F0502020204030204" pitchFamily="34" charset="0"/>
                <a:cs typeface="Calibri" panose="020F0502020204030204" pitchFamily="34" charset="0"/>
              </a:rPr>
              <a:t>geschieht</a:t>
            </a:r>
            <a:r>
              <a:rPr lang="en-US" altLang="en-US" sz="2100" dirty="0">
                <a:solidFill>
                  <a:schemeClr val="bg1"/>
                </a:solidFill>
                <a:latin typeface="Calibri" panose="020F0502020204030204" pitchFamily="34" charset="0"/>
                <a:cs typeface="Calibri" panose="020F0502020204030204" pitchFamily="34" charset="0"/>
              </a:rPr>
              <a:t>]</a:t>
            </a:r>
          </a:p>
          <a:p>
            <a:pPr lvl="2" eaLnBrk="1" hangingPunct="1">
              <a:lnSpc>
                <a:spcPct val="90000"/>
              </a:lnSpc>
              <a:spcAft>
                <a:spcPts val="0"/>
              </a:spcAft>
            </a:pPr>
            <a:r>
              <a:rPr lang="en-US" altLang="en-US" sz="2100" dirty="0">
                <a:solidFill>
                  <a:schemeClr val="bg1"/>
                </a:solidFill>
                <a:latin typeface="Calibri" panose="020F0502020204030204" pitchFamily="34" charset="0"/>
                <a:cs typeface="Calibri" panose="020F0502020204030204" pitchFamily="34" charset="0"/>
              </a:rPr>
              <a:t>Relations: obtain/subsist [</a:t>
            </a:r>
            <a:r>
              <a:rPr lang="en-US" altLang="en-US" sz="2100" i="1" dirty="0" err="1">
                <a:solidFill>
                  <a:schemeClr val="bg1"/>
                </a:solidFill>
                <a:latin typeface="Calibri" panose="020F0502020204030204" pitchFamily="34" charset="0"/>
                <a:cs typeface="Calibri" panose="020F0502020204030204" pitchFamily="34" charset="0"/>
              </a:rPr>
              <a:t>besteht</a:t>
            </a:r>
            <a:r>
              <a:rPr lang="en-US" altLang="en-US" sz="2100" dirty="0">
                <a:solidFill>
                  <a:schemeClr val="bg1"/>
                </a:solidFill>
                <a:latin typeface="Calibri" panose="020F0502020204030204" pitchFamily="34" charset="0"/>
                <a:cs typeface="Calibri" panose="020F0502020204030204" pitchFamily="34" charset="0"/>
              </a:rPr>
              <a:t>]</a:t>
            </a:r>
          </a:p>
          <a:p>
            <a:pPr lvl="2" eaLnBrk="1" hangingPunct="1">
              <a:lnSpc>
                <a:spcPct val="90000"/>
              </a:lnSpc>
              <a:spcAft>
                <a:spcPts val="200"/>
              </a:spcAft>
            </a:pPr>
            <a:r>
              <a:rPr lang="en-US" altLang="en-US" sz="2100" dirty="0">
                <a:solidFill>
                  <a:schemeClr val="bg1"/>
                </a:solidFill>
                <a:latin typeface="Calibri" panose="020F0502020204030204" pitchFamily="34" charset="0"/>
                <a:cs typeface="Calibri" panose="020F0502020204030204" pitchFamily="34" charset="0"/>
              </a:rPr>
              <a:t>Propositions: hold/are valid [</a:t>
            </a:r>
            <a:r>
              <a:rPr lang="en-US" altLang="en-US" sz="2100" i="1" dirty="0">
                <a:solidFill>
                  <a:schemeClr val="bg1"/>
                </a:solidFill>
                <a:latin typeface="Calibri" panose="020F0502020204030204" pitchFamily="34" charset="0"/>
                <a:cs typeface="Calibri" panose="020F0502020204030204" pitchFamily="34" charset="0"/>
              </a:rPr>
              <a:t>gilt</a:t>
            </a:r>
            <a:r>
              <a:rPr lang="en-US" altLang="en-US" sz="2100" dirty="0">
                <a:solidFill>
                  <a:schemeClr val="bg1"/>
                </a:solidFill>
                <a:latin typeface="Calibri" panose="020F0502020204030204" pitchFamily="34" charset="0"/>
                <a:cs typeface="Calibri" panose="020F0502020204030204" pitchFamily="34" charset="0"/>
              </a:rPr>
              <a:t>]</a:t>
            </a:r>
          </a:p>
          <a:p>
            <a:pPr marL="457200" lvl="1" indent="0" algn="just" eaLnBrk="1" hangingPunct="1">
              <a:lnSpc>
                <a:spcPct val="90000"/>
              </a:lnSpc>
              <a:spcAft>
                <a:spcPts val="400"/>
              </a:spcAft>
              <a:buNone/>
            </a:pPr>
            <a:r>
              <a:rPr lang="en-US" altLang="en-US" sz="2100" spc="-10" dirty="0">
                <a:solidFill>
                  <a:schemeClr val="bg1"/>
                </a:solidFill>
                <a:latin typeface="Calibri" panose="020F0502020204030204" pitchFamily="34" charset="0"/>
                <a:cs typeface="Calibri" panose="020F0502020204030204" pitchFamily="34" charset="0"/>
              </a:rPr>
              <a:t>“Now </a:t>
            </a:r>
            <a:r>
              <a:rPr lang="en-US" altLang="en-US" sz="2100" b="1" spc="-10" dirty="0">
                <a:solidFill>
                  <a:schemeClr val="bg1"/>
                </a:solidFill>
                <a:latin typeface="Calibri" panose="020F0502020204030204" pitchFamily="34" charset="0"/>
                <a:cs typeface="Calibri" panose="020F0502020204030204" pitchFamily="34" charset="0"/>
              </a:rPr>
              <a:t>Ideas</a:t>
            </a:r>
            <a:r>
              <a:rPr lang="en-US" altLang="en-US" sz="2100" spc="-10" dirty="0">
                <a:solidFill>
                  <a:schemeClr val="bg1"/>
                </a:solidFill>
                <a:latin typeface="Calibri" panose="020F0502020204030204" pitchFamily="34" charset="0"/>
                <a:cs typeface="Calibri" panose="020F0502020204030204" pitchFamily="34" charset="0"/>
              </a:rPr>
              <a:t>, in so far as they are present in our minds, possess reality in</a:t>
            </a:r>
            <a:r>
              <a:rPr lang="en-US" altLang="en-US" sz="2100" dirty="0">
                <a:solidFill>
                  <a:schemeClr val="bg1"/>
                </a:solidFill>
                <a:latin typeface="Calibri" panose="020F0502020204030204" pitchFamily="34" charset="0"/>
                <a:cs typeface="Calibri" panose="020F0502020204030204" pitchFamily="34" charset="0"/>
              </a:rPr>
              <a:t> the sense of an Event,—they </a:t>
            </a:r>
            <a:r>
              <a:rPr lang="en-US" altLang="en-US" sz="2100" i="1" dirty="0">
                <a:solidFill>
                  <a:schemeClr val="bg1"/>
                </a:solidFill>
                <a:latin typeface="Calibri" panose="020F0502020204030204" pitchFamily="34" charset="0"/>
                <a:cs typeface="Calibri" panose="020F0502020204030204" pitchFamily="34" charset="0"/>
              </a:rPr>
              <a:t>occur</a:t>
            </a:r>
            <a:r>
              <a:rPr lang="en-US" altLang="en-US" sz="2100" dirty="0">
                <a:solidFill>
                  <a:schemeClr val="bg1"/>
                </a:solidFill>
                <a:latin typeface="Calibri" panose="020F0502020204030204" pitchFamily="34" charset="0"/>
                <a:cs typeface="Calibri" panose="020F0502020204030204" pitchFamily="34" charset="0"/>
              </a:rPr>
              <a:t> in us: for as utterances of an activity of presentation they are never a Being at rest but a continual </a:t>
            </a:r>
            <a:r>
              <a:rPr lang="en-US" altLang="en-US" sz="2100" dirty="0" err="1">
                <a:solidFill>
                  <a:schemeClr val="bg1"/>
                </a:solidFill>
                <a:latin typeface="Calibri" panose="020F0502020204030204" pitchFamily="34" charset="0"/>
                <a:cs typeface="Calibri" panose="020F0502020204030204" pitchFamily="34" charset="0"/>
              </a:rPr>
              <a:t>Becom-ing</a:t>
            </a:r>
            <a:r>
              <a:rPr lang="en-US" altLang="en-US" sz="2100" dirty="0">
                <a:solidFill>
                  <a:schemeClr val="bg1"/>
                </a:solidFill>
                <a:latin typeface="Calibri" panose="020F0502020204030204" pitchFamily="34" charset="0"/>
                <a:cs typeface="Calibri" panose="020F0502020204030204" pitchFamily="34" charset="0"/>
              </a:rPr>
              <a:t>; their </a:t>
            </a:r>
            <a:r>
              <a:rPr lang="en-US" altLang="en-US" sz="2100" b="1" dirty="0">
                <a:solidFill>
                  <a:schemeClr val="bg1"/>
                </a:solidFill>
                <a:latin typeface="Calibri" panose="020F0502020204030204" pitchFamily="34" charset="0"/>
                <a:cs typeface="Calibri" panose="020F0502020204030204" pitchFamily="34" charset="0"/>
              </a:rPr>
              <a:t>content</a:t>
            </a:r>
            <a:r>
              <a:rPr lang="en-US" altLang="en-US" sz="2100" dirty="0">
                <a:solidFill>
                  <a:schemeClr val="bg1"/>
                </a:solidFill>
                <a:latin typeface="Calibri" panose="020F0502020204030204" pitchFamily="34" charset="0"/>
                <a:cs typeface="Calibri" panose="020F0502020204030204" pitchFamily="34" charset="0"/>
              </a:rPr>
              <a:t> on the other hand, so far as we regard it in </a:t>
            </a:r>
            <a:r>
              <a:rPr lang="en-US" altLang="en-US" sz="2100" dirty="0" err="1">
                <a:solidFill>
                  <a:schemeClr val="bg1"/>
                </a:solidFill>
                <a:latin typeface="Calibri" panose="020F0502020204030204" pitchFamily="34" charset="0"/>
                <a:cs typeface="Calibri" panose="020F0502020204030204" pitchFamily="34" charset="0"/>
              </a:rPr>
              <a:t>abstrac-tion</a:t>
            </a:r>
            <a:r>
              <a:rPr lang="en-US" altLang="en-US" sz="2100" dirty="0">
                <a:solidFill>
                  <a:schemeClr val="bg1"/>
                </a:solidFill>
                <a:latin typeface="Calibri" panose="020F0502020204030204" pitchFamily="34" charset="0"/>
                <a:cs typeface="Calibri" panose="020F0502020204030204" pitchFamily="34" charset="0"/>
              </a:rPr>
              <a:t> from the mental activity which we direct to it, </a:t>
            </a:r>
            <a:r>
              <a:rPr lang="en-US" altLang="en-US" sz="2100" b="1" dirty="0">
                <a:solidFill>
                  <a:schemeClr val="bg1"/>
                </a:solidFill>
                <a:latin typeface="Calibri" panose="020F0502020204030204" pitchFamily="34" charset="0"/>
                <a:cs typeface="Calibri" panose="020F0502020204030204" pitchFamily="34" charset="0"/>
              </a:rPr>
              <a:t>can no longer be said to occur, though neither again does it exist as things exist, we can only say that it possesses Validity</a:t>
            </a:r>
            <a:r>
              <a:rPr lang="en-US" altLang="en-US" sz="2100" dirty="0">
                <a:solidFill>
                  <a:schemeClr val="bg1"/>
                </a:solidFill>
                <a:latin typeface="Calibri" panose="020F0502020204030204" pitchFamily="34" charset="0"/>
                <a:cs typeface="Calibri" panose="020F0502020204030204" pitchFamily="34" charset="0"/>
              </a:rPr>
              <a:t>.” (</a:t>
            </a:r>
            <a:r>
              <a:rPr lang="en-US" altLang="en-US" sz="2100" i="1" dirty="0">
                <a:solidFill>
                  <a:schemeClr val="bg1"/>
                </a:solidFill>
                <a:latin typeface="Calibri" panose="020F0502020204030204" pitchFamily="34" charset="0"/>
                <a:cs typeface="Calibri" panose="020F0502020204030204" pitchFamily="34" charset="0"/>
              </a:rPr>
              <a:t>Logic</a:t>
            </a:r>
            <a:r>
              <a:rPr lang="en-US" altLang="en-US" sz="2100" dirty="0">
                <a:solidFill>
                  <a:schemeClr val="bg1"/>
                </a:solidFill>
                <a:latin typeface="Calibri" panose="020F0502020204030204" pitchFamily="34" charset="0"/>
                <a:cs typeface="Calibri" panose="020F0502020204030204" pitchFamily="34" charset="0"/>
              </a:rPr>
              <a:t>, §316)</a:t>
            </a:r>
          </a:p>
        </p:txBody>
      </p:sp>
    </p:spTree>
    <p:extLst>
      <p:ext uri="{BB962C8B-B14F-4D97-AF65-F5344CB8AC3E}">
        <p14:creationId xmlns:p14="http://schemas.microsoft.com/office/powerpoint/2010/main" val="3338299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51">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51">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51">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5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228600"/>
            <a:ext cx="8229600" cy="868362"/>
          </a:xfrm>
        </p:spPr>
        <p:txBody>
          <a:bodyPr/>
          <a:lstStyle/>
          <a:p>
            <a:pPr eaLnBrk="1" hangingPunct="1">
              <a:lnSpc>
                <a:spcPct val="83000"/>
              </a:lnSpc>
            </a:pPr>
            <a:r>
              <a:rPr lang="en-US" altLang="en-US" sz="3500" dirty="0">
                <a:solidFill>
                  <a:schemeClr val="bg1"/>
                </a:solidFill>
                <a:latin typeface="Palatino Linotype" panose="02040502050505030304" pitchFamily="18" charset="0"/>
              </a:rPr>
              <a:t>Doctrine of Non-Existential Being</a:t>
            </a:r>
            <a:endParaRPr lang="en-US" altLang="en-US" sz="35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1066800"/>
            <a:ext cx="8382000" cy="4648200"/>
          </a:xfrm>
        </p:spPr>
        <p:txBody>
          <a:bodyPr/>
          <a:lstStyle/>
          <a:p>
            <a:pPr marL="0" indent="0" algn="ctr" eaLnBrk="1" hangingPunct="1">
              <a:lnSpc>
                <a:spcPct val="90000"/>
              </a:lnSpc>
              <a:spcAft>
                <a:spcPts val="400"/>
              </a:spcAft>
              <a:buNone/>
            </a:pPr>
            <a:r>
              <a:rPr lang="en-US" altLang="en-US" sz="2500" i="1" dirty="0">
                <a:solidFill>
                  <a:schemeClr val="bg1"/>
                </a:solidFill>
                <a:latin typeface="Calibri" panose="020F0502020204030204" pitchFamily="34" charset="0"/>
                <a:cs typeface="Calibri" panose="020F0502020204030204" pitchFamily="34" charset="0"/>
              </a:rPr>
              <a:t>Origins: where did Moore get it from?</a:t>
            </a:r>
          </a:p>
          <a:p>
            <a:pPr algn="just" eaLnBrk="1" hangingPunct="1">
              <a:lnSpc>
                <a:spcPct val="90000"/>
              </a:lnSpc>
              <a:spcAft>
                <a:spcPts val="200"/>
              </a:spcAft>
            </a:pPr>
            <a:r>
              <a:rPr lang="en-US" altLang="en-US" sz="2500" dirty="0">
                <a:solidFill>
                  <a:schemeClr val="bg1"/>
                </a:solidFill>
                <a:latin typeface="Calibri" panose="020F0502020204030204" pitchFamily="34" charset="0"/>
                <a:cs typeface="Calibri" panose="020F0502020204030204" pitchFamily="34" charset="0"/>
              </a:rPr>
              <a:t>Hermann Lotze on ideas as non-existent?:</a:t>
            </a:r>
            <a:endParaRPr lang="en-US" altLang="en-US" sz="2300" dirty="0">
              <a:solidFill>
                <a:schemeClr val="bg1"/>
              </a:solidFill>
              <a:latin typeface="Calibri" panose="020F0502020204030204" pitchFamily="34" charset="0"/>
              <a:cs typeface="Calibri" panose="020F0502020204030204" pitchFamily="34" charset="0"/>
            </a:endParaRPr>
          </a:p>
          <a:p>
            <a:pPr marL="457200" lvl="1" indent="0" algn="just" eaLnBrk="1" hangingPunct="1">
              <a:lnSpc>
                <a:spcPct val="90000"/>
              </a:lnSpc>
              <a:spcAft>
                <a:spcPts val="200"/>
              </a:spcAft>
              <a:buNone/>
            </a:pPr>
            <a:r>
              <a:rPr lang="en-US" altLang="en-US" sz="2100" dirty="0">
                <a:solidFill>
                  <a:schemeClr val="bg1"/>
                </a:solidFill>
                <a:latin typeface="Calibri" panose="020F0502020204030204" pitchFamily="34" charset="0"/>
                <a:cs typeface="Calibri" panose="020F0502020204030204" pitchFamily="34" charset="0"/>
              </a:rPr>
              <a:t>“While Plato by thus describing the Ideas, takes security for their </a:t>
            </a:r>
            <a:r>
              <a:rPr lang="en-US" altLang="en-US" sz="2100" dirty="0" err="1">
                <a:solidFill>
                  <a:schemeClr val="bg1"/>
                </a:solidFill>
                <a:latin typeface="Calibri" panose="020F0502020204030204" pitchFamily="34" charset="0"/>
                <a:cs typeface="Calibri" panose="020F0502020204030204" pitchFamily="34" charset="0"/>
              </a:rPr>
              <a:t>inde</a:t>
            </a:r>
            <a:r>
              <a:rPr lang="en-US" altLang="en-US" sz="2100" dirty="0">
                <a:solidFill>
                  <a:schemeClr val="bg1"/>
                </a:solidFill>
                <a:latin typeface="Calibri" panose="020F0502020204030204" pitchFamily="34" charset="0"/>
                <a:cs typeface="Calibri" panose="020F0502020204030204" pitchFamily="34" charset="0"/>
              </a:rPr>
              <a:t>-pendent validity, he has at the same time abundantly provided </a:t>
            </a:r>
            <a:r>
              <a:rPr lang="en-US" altLang="en-US" sz="2100" b="1" dirty="0">
                <a:solidFill>
                  <a:schemeClr val="bg1"/>
                </a:solidFill>
                <a:latin typeface="Calibri" panose="020F0502020204030204" pitchFamily="34" charset="0"/>
                <a:cs typeface="Calibri" panose="020F0502020204030204" pitchFamily="34" charset="0"/>
              </a:rPr>
              <a:t>against the confusion of the validity thus implied with that wholly distinct re-</a:t>
            </a:r>
            <a:r>
              <a:rPr lang="en-US" altLang="en-US" sz="2100" b="1" dirty="0" err="1">
                <a:solidFill>
                  <a:schemeClr val="bg1"/>
                </a:solidFill>
                <a:latin typeface="Calibri" panose="020F0502020204030204" pitchFamily="34" charset="0"/>
                <a:cs typeface="Calibri" panose="020F0502020204030204" pitchFamily="34" charset="0"/>
              </a:rPr>
              <a:t>ality</a:t>
            </a:r>
            <a:r>
              <a:rPr lang="en-US" altLang="en-US" sz="2100" b="1" dirty="0">
                <a:solidFill>
                  <a:schemeClr val="bg1"/>
                </a:solidFill>
                <a:latin typeface="Calibri" panose="020F0502020204030204" pitchFamily="34" charset="0"/>
                <a:cs typeface="Calibri" panose="020F0502020204030204" pitchFamily="34" charset="0"/>
              </a:rPr>
              <a:t> of Existence</a:t>
            </a:r>
            <a:r>
              <a:rPr lang="en-US" altLang="en-US" sz="2100" dirty="0">
                <a:solidFill>
                  <a:schemeClr val="bg1"/>
                </a:solidFill>
                <a:latin typeface="Calibri" panose="020F0502020204030204" pitchFamily="34" charset="0"/>
                <a:cs typeface="Calibri" panose="020F0502020204030204" pitchFamily="34" charset="0"/>
              </a:rPr>
              <a:t> which could only be ascribed to a durable thing. When he places the home of the Ideas in a super-celestial world, a world of pure intelligence (</a:t>
            </a:r>
            <a:r>
              <a:rPr lang="en-US" altLang="en-US" sz="2100" dirty="0" err="1">
                <a:solidFill>
                  <a:schemeClr val="bg1"/>
                </a:solidFill>
                <a:latin typeface="Calibri" panose="020F0502020204030204" pitchFamily="34" charset="0"/>
                <a:cs typeface="Calibri" panose="020F0502020204030204" pitchFamily="34" charset="0"/>
              </a:rPr>
              <a:t>νοητός</a:t>
            </a:r>
            <a:r>
              <a:rPr lang="en-US" altLang="en-US" sz="2100" dirty="0">
                <a:solidFill>
                  <a:schemeClr val="bg1"/>
                </a:solidFill>
                <a:latin typeface="Calibri" panose="020F0502020204030204" pitchFamily="34" charset="0"/>
                <a:cs typeface="Calibri" panose="020F0502020204030204" pitchFamily="34" charset="0"/>
              </a:rPr>
              <a:t>, ὑπ</a:t>
            </a:r>
            <a:r>
              <a:rPr lang="en-US" altLang="en-US" sz="2100" dirty="0" err="1">
                <a:solidFill>
                  <a:schemeClr val="bg1"/>
                </a:solidFill>
                <a:latin typeface="Calibri" panose="020F0502020204030204" pitchFamily="34" charset="0"/>
                <a:cs typeface="Calibri" panose="020F0502020204030204" pitchFamily="34" charset="0"/>
              </a:rPr>
              <a:t>ερουράνιος</a:t>
            </a:r>
            <a:r>
              <a:rPr lang="en-US" altLang="en-US" sz="2100" dirty="0">
                <a:solidFill>
                  <a:schemeClr val="bg1"/>
                </a:solidFill>
                <a:latin typeface="Calibri" panose="020F0502020204030204" pitchFamily="34" charset="0"/>
                <a:cs typeface="Calibri" panose="020F0502020204030204" pitchFamily="34" charset="0"/>
              </a:rPr>
              <a:t> </a:t>
            </a:r>
            <a:r>
              <a:rPr lang="en-US" altLang="en-US" sz="2100" dirty="0" err="1">
                <a:solidFill>
                  <a:schemeClr val="bg1"/>
                </a:solidFill>
                <a:latin typeface="Calibri" panose="020F0502020204030204" pitchFamily="34" charset="0"/>
                <a:cs typeface="Calibri" panose="020F0502020204030204" pitchFamily="34" charset="0"/>
              </a:rPr>
              <a:t>τό</a:t>
            </a:r>
            <a:r>
              <a:rPr lang="en-US" altLang="en-US" sz="2100" dirty="0">
                <a:solidFill>
                  <a:schemeClr val="bg1"/>
                </a:solidFill>
                <a:latin typeface="Calibri" panose="020F0502020204030204" pitchFamily="34" charset="0"/>
                <a:cs typeface="Calibri" panose="020F0502020204030204" pitchFamily="34" charset="0"/>
              </a:rPr>
              <a:t>πος), when again more than this he expressly describes them as having no local habita-tion, such language makes it abundantly clear to any one who under-stands the mind of Greek Antiquity, that they do not belong to what we call the real world. To the Greek that which is not in Space is not at all, and when Plato relegates the Ideas to a home which is not in space, </a:t>
            </a:r>
            <a:r>
              <a:rPr lang="en-US" altLang="en-US" sz="2100" b="1" dirty="0">
                <a:solidFill>
                  <a:schemeClr val="bg1"/>
                </a:solidFill>
                <a:latin typeface="Calibri" panose="020F0502020204030204" pitchFamily="34" charset="0"/>
                <a:cs typeface="Calibri" panose="020F0502020204030204" pitchFamily="34" charset="0"/>
              </a:rPr>
              <a:t>he is not trying to hypostasize that which we call their mere validity into any kind of real existence</a:t>
            </a:r>
            <a:r>
              <a:rPr lang="en-US" altLang="en-US" sz="2100" dirty="0">
                <a:solidFill>
                  <a:schemeClr val="bg1"/>
                </a:solidFill>
                <a:latin typeface="Calibri" panose="020F0502020204030204" pitchFamily="34" charset="0"/>
                <a:cs typeface="Calibri" panose="020F0502020204030204" pitchFamily="34" charset="0"/>
              </a:rPr>
              <a:t>, but on the contrary he is plainly seeking to guard by anticipation against any such attempt being made.” (Ibid., §318)</a:t>
            </a:r>
          </a:p>
        </p:txBody>
      </p:sp>
    </p:spTree>
    <p:extLst>
      <p:ext uri="{BB962C8B-B14F-4D97-AF65-F5344CB8AC3E}">
        <p14:creationId xmlns:p14="http://schemas.microsoft.com/office/powerpoint/2010/main" val="2701783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228600"/>
            <a:ext cx="8229600" cy="868362"/>
          </a:xfrm>
        </p:spPr>
        <p:txBody>
          <a:bodyPr/>
          <a:lstStyle/>
          <a:p>
            <a:pPr eaLnBrk="1" hangingPunct="1">
              <a:lnSpc>
                <a:spcPct val="83000"/>
              </a:lnSpc>
            </a:pPr>
            <a:r>
              <a:rPr lang="en-US" altLang="en-US" sz="3500" dirty="0">
                <a:solidFill>
                  <a:schemeClr val="bg1"/>
                </a:solidFill>
                <a:latin typeface="Palatino Linotype" panose="02040502050505030304" pitchFamily="18" charset="0"/>
              </a:rPr>
              <a:t>Doctrine of Non-Existential Being</a:t>
            </a:r>
            <a:endParaRPr lang="en-US" altLang="en-US" sz="35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1066800"/>
            <a:ext cx="8382000" cy="4648200"/>
          </a:xfrm>
        </p:spPr>
        <p:txBody>
          <a:bodyPr/>
          <a:lstStyle/>
          <a:p>
            <a:pPr marL="0" indent="0" algn="ctr" eaLnBrk="1" hangingPunct="1">
              <a:lnSpc>
                <a:spcPct val="90000"/>
              </a:lnSpc>
              <a:spcAft>
                <a:spcPts val="400"/>
              </a:spcAft>
              <a:buNone/>
            </a:pPr>
            <a:r>
              <a:rPr lang="en-US" altLang="en-US" sz="2500" i="1" dirty="0">
                <a:solidFill>
                  <a:schemeClr val="bg1"/>
                </a:solidFill>
                <a:latin typeface="Calibri" panose="020F0502020204030204" pitchFamily="34" charset="0"/>
                <a:cs typeface="Calibri" panose="020F0502020204030204" pitchFamily="34" charset="0"/>
              </a:rPr>
              <a:t>Origins: where did Moore get it from?</a:t>
            </a:r>
          </a:p>
          <a:p>
            <a:pPr algn="just" eaLnBrk="1" hangingPunct="1">
              <a:lnSpc>
                <a:spcPct val="90000"/>
              </a:lnSpc>
              <a:spcAft>
                <a:spcPts val="200"/>
              </a:spcAft>
            </a:pPr>
            <a:r>
              <a:rPr lang="en-US" altLang="en-US" sz="2500" dirty="0">
                <a:solidFill>
                  <a:schemeClr val="bg1"/>
                </a:solidFill>
                <a:latin typeface="Calibri" panose="020F0502020204030204" pitchFamily="34" charset="0"/>
                <a:cs typeface="Calibri" panose="020F0502020204030204" pitchFamily="34" charset="0"/>
              </a:rPr>
              <a:t>Bernard Bolzano on objects without actual existence?:</a:t>
            </a:r>
            <a:endParaRPr lang="en-US" altLang="en-US" sz="2300" dirty="0">
              <a:solidFill>
                <a:schemeClr val="bg1"/>
              </a:solidFill>
              <a:latin typeface="Calibri" panose="020F0502020204030204" pitchFamily="34" charset="0"/>
              <a:cs typeface="Calibri" panose="020F0502020204030204" pitchFamily="34" charset="0"/>
            </a:endParaRPr>
          </a:p>
          <a:p>
            <a:pPr marL="457200" lvl="1" indent="0" algn="just" eaLnBrk="1" hangingPunct="1">
              <a:lnSpc>
                <a:spcPct val="90000"/>
              </a:lnSpc>
              <a:spcAft>
                <a:spcPts val="200"/>
              </a:spcAft>
              <a:buNone/>
            </a:pPr>
            <a:r>
              <a:rPr lang="en-US" altLang="en-US" sz="2200" dirty="0">
                <a:solidFill>
                  <a:schemeClr val="bg1"/>
                </a:solidFill>
                <a:latin typeface="Calibri" panose="020F0502020204030204" pitchFamily="34" charset="0"/>
                <a:cs typeface="Calibri" panose="020F0502020204030204" pitchFamily="34" charset="0"/>
              </a:rPr>
              <a:t>“By objective idea I mean the certain something which constitutes the immediate matter [</a:t>
            </a:r>
            <a:r>
              <a:rPr lang="en-US" altLang="en-US" sz="2200" i="1" dirty="0">
                <a:solidFill>
                  <a:schemeClr val="bg1"/>
                </a:solidFill>
                <a:latin typeface="Calibri" panose="020F0502020204030204" pitchFamily="34" charset="0"/>
                <a:cs typeface="Calibri" panose="020F0502020204030204" pitchFamily="34" charset="0"/>
              </a:rPr>
              <a:t>Stoff</a:t>
            </a:r>
            <a:r>
              <a:rPr lang="en-US" altLang="en-US" sz="2200" dirty="0">
                <a:solidFill>
                  <a:schemeClr val="bg1"/>
                </a:solidFill>
                <a:latin typeface="Calibri" panose="020F0502020204030204" pitchFamily="34" charset="0"/>
                <a:cs typeface="Calibri" panose="020F0502020204030204" pitchFamily="34" charset="0"/>
              </a:rPr>
              <a:t>] of a subjective idea, and which is not to be found in the realm of the actual. An objective idea does not require a subject but </a:t>
            </a:r>
            <a:r>
              <a:rPr lang="en-US" altLang="en-US" sz="2200" b="1" dirty="0">
                <a:solidFill>
                  <a:schemeClr val="bg1"/>
                </a:solidFill>
                <a:latin typeface="Calibri" panose="020F0502020204030204" pitchFamily="34" charset="0"/>
                <a:cs typeface="Calibri" panose="020F0502020204030204" pitchFamily="34" charset="0"/>
              </a:rPr>
              <a:t>subsists</a:t>
            </a:r>
            <a:r>
              <a:rPr lang="en-US" altLang="en-US" sz="2200" dirty="0">
                <a:solidFill>
                  <a:schemeClr val="bg1"/>
                </a:solidFill>
                <a:latin typeface="Calibri" panose="020F0502020204030204" pitchFamily="34" charset="0"/>
                <a:cs typeface="Calibri" panose="020F0502020204030204" pitchFamily="34" charset="0"/>
              </a:rPr>
              <a:t> [</a:t>
            </a:r>
            <a:r>
              <a:rPr lang="en-US" altLang="en-US" sz="2200" i="1" dirty="0" err="1">
                <a:solidFill>
                  <a:schemeClr val="bg1"/>
                </a:solidFill>
                <a:latin typeface="Calibri" panose="020F0502020204030204" pitchFamily="34" charset="0"/>
                <a:cs typeface="Calibri" panose="020F0502020204030204" pitchFamily="34" charset="0"/>
              </a:rPr>
              <a:t>bestehen</a:t>
            </a:r>
            <a:r>
              <a:rPr lang="en-US" altLang="en-US" sz="2200" dirty="0">
                <a:solidFill>
                  <a:schemeClr val="bg1"/>
                </a:solidFill>
                <a:latin typeface="Calibri" panose="020F0502020204030204" pitchFamily="34" charset="0"/>
                <a:cs typeface="Calibri" panose="020F0502020204030204" pitchFamily="34" charset="0"/>
              </a:rPr>
              <a:t>]</a:t>
            </a:r>
            <a:r>
              <a:rPr lang="en-US" altLang="en-US" sz="2200" b="1" dirty="0">
                <a:solidFill>
                  <a:schemeClr val="bg1"/>
                </a:solidFill>
                <a:latin typeface="Calibri" panose="020F0502020204030204" pitchFamily="34" charset="0"/>
                <a:cs typeface="Calibri" panose="020F0502020204030204" pitchFamily="34" charset="0"/>
              </a:rPr>
              <a:t>, not indeed as something existing, but as a certain something</a:t>
            </a:r>
            <a:r>
              <a:rPr lang="en-US" altLang="en-US" sz="2200" dirty="0">
                <a:solidFill>
                  <a:schemeClr val="bg1"/>
                </a:solidFill>
                <a:latin typeface="Calibri" panose="020F0502020204030204" pitchFamily="34" charset="0"/>
                <a:cs typeface="Calibri" panose="020F0502020204030204" pitchFamily="34" charset="0"/>
              </a:rPr>
              <a:t> even though no thinking being may grasp it.” (</a:t>
            </a:r>
            <a:r>
              <a:rPr lang="en-US" altLang="en-US" sz="2200" i="1" dirty="0">
                <a:solidFill>
                  <a:schemeClr val="bg1"/>
                </a:solidFill>
                <a:latin typeface="Calibri" panose="020F0502020204030204" pitchFamily="34" charset="0"/>
                <a:cs typeface="Calibri" panose="020F0502020204030204" pitchFamily="34" charset="0"/>
              </a:rPr>
              <a:t>Theory of Science</a:t>
            </a:r>
            <a:r>
              <a:rPr lang="en-US" altLang="en-US" sz="2200" dirty="0">
                <a:solidFill>
                  <a:schemeClr val="bg1"/>
                </a:solidFill>
                <a:latin typeface="Calibri" panose="020F0502020204030204" pitchFamily="34" charset="0"/>
                <a:cs typeface="Calibri" panose="020F0502020204030204" pitchFamily="34" charset="0"/>
              </a:rPr>
              <a:t>, §48)</a:t>
            </a:r>
          </a:p>
        </p:txBody>
      </p:sp>
    </p:spTree>
    <p:extLst>
      <p:ext uri="{BB962C8B-B14F-4D97-AF65-F5344CB8AC3E}">
        <p14:creationId xmlns:p14="http://schemas.microsoft.com/office/powerpoint/2010/main" val="451672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152400"/>
            <a:ext cx="8229600" cy="868362"/>
          </a:xfrm>
        </p:spPr>
        <p:txBody>
          <a:bodyPr/>
          <a:lstStyle/>
          <a:p>
            <a:pPr eaLnBrk="1" hangingPunct="1">
              <a:lnSpc>
                <a:spcPct val="83000"/>
              </a:lnSpc>
            </a:pPr>
            <a:r>
              <a:rPr lang="en-US" altLang="en-US" sz="3200" dirty="0">
                <a:solidFill>
                  <a:schemeClr val="bg1"/>
                </a:solidFill>
                <a:latin typeface="Palatino Linotype" panose="02040502050505030304" pitchFamily="18" charset="0"/>
              </a:rPr>
              <a:t>Who is Pierre Bayle?</a:t>
            </a:r>
            <a:endParaRPr lang="en-US" altLang="en-US" sz="32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304800" y="914400"/>
            <a:ext cx="8534400" cy="5562600"/>
          </a:xfrm>
        </p:spPr>
        <p:txBody>
          <a:bodyPr/>
          <a:lstStyle/>
          <a:p>
            <a:pPr eaLnBrk="1" hangingPunct="1">
              <a:lnSpc>
                <a:spcPct val="90000"/>
              </a:lnSpc>
              <a:buFont typeface="Calibri" panose="020F0502020204030204" pitchFamily="34" charset="0"/>
              <a:buChar char="-"/>
            </a:pPr>
            <a:endParaRPr lang="en-US" altLang="en-US" sz="2200" dirty="0">
              <a:solidFill>
                <a:schemeClr val="bg1"/>
              </a:solidFill>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5388B6AD-8386-4353-B60B-4B54BCBF08FE}"/>
              </a:ext>
            </a:extLst>
          </p:cNvPr>
          <p:cNvPicPr>
            <a:picLocks noChangeAspect="1"/>
          </p:cNvPicPr>
          <p:nvPr/>
        </p:nvPicPr>
        <p:blipFill>
          <a:blip r:embed="rId2"/>
          <a:stretch>
            <a:fillRect/>
          </a:stretch>
        </p:blipFill>
        <p:spPr>
          <a:xfrm>
            <a:off x="2488467" y="0"/>
            <a:ext cx="4167065" cy="6858000"/>
          </a:xfrm>
          <a:prstGeom prst="rect">
            <a:avLst/>
          </a:prstGeom>
        </p:spPr>
      </p:pic>
      <p:pic>
        <p:nvPicPr>
          <p:cNvPr id="3" name="Picture 2">
            <a:extLst>
              <a:ext uri="{FF2B5EF4-FFF2-40B4-BE49-F238E27FC236}">
                <a16:creationId xmlns:a16="http://schemas.microsoft.com/office/drawing/2014/main" id="{65CEC5D2-6465-4648-BB9A-DCAB6BB63B14}"/>
              </a:ext>
            </a:extLst>
          </p:cNvPr>
          <p:cNvPicPr>
            <a:picLocks noChangeAspect="1"/>
          </p:cNvPicPr>
          <p:nvPr/>
        </p:nvPicPr>
        <p:blipFill>
          <a:blip r:embed="rId3"/>
          <a:stretch>
            <a:fillRect/>
          </a:stretch>
        </p:blipFill>
        <p:spPr>
          <a:xfrm>
            <a:off x="2488467" y="0"/>
            <a:ext cx="4167065" cy="6858000"/>
          </a:xfrm>
          <a:prstGeom prst="rect">
            <a:avLst/>
          </a:prstGeom>
        </p:spPr>
      </p:pic>
    </p:spTree>
    <p:extLst>
      <p:ext uri="{BB962C8B-B14F-4D97-AF65-F5344CB8AC3E}">
        <p14:creationId xmlns:p14="http://schemas.microsoft.com/office/powerpoint/2010/main" val="40621033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228600"/>
            <a:ext cx="8229600" cy="868362"/>
          </a:xfrm>
        </p:spPr>
        <p:txBody>
          <a:bodyPr/>
          <a:lstStyle/>
          <a:p>
            <a:pPr eaLnBrk="1" hangingPunct="1">
              <a:lnSpc>
                <a:spcPct val="83000"/>
              </a:lnSpc>
            </a:pPr>
            <a:r>
              <a:rPr lang="en-US" altLang="en-US" sz="3500" dirty="0">
                <a:solidFill>
                  <a:schemeClr val="bg1"/>
                </a:solidFill>
                <a:latin typeface="Palatino Linotype" panose="02040502050505030304" pitchFamily="18" charset="0"/>
              </a:rPr>
              <a:t>Doctrine of Non-Existential Being</a:t>
            </a:r>
            <a:endParaRPr lang="en-US" altLang="en-US" sz="35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1066800"/>
            <a:ext cx="8382000" cy="4648200"/>
          </a:xfrm>
        </p:spPr>
        <p:txBody>
          <a:bodyPr/>
          <a:lstStyle/>
          <a:p>
            <a:pPr marL="0" indent="0" algn="ctr" eaLnBrk="1" hangingPunct="1">
              <a:lnSpc>
                <a:spcPct val="90000"/>
              </a:lnSpc>
              <a:spcAft>
                <a:spcPts val="400"/>
              </a:spcAft>
              <a:buNone/>
            </a:pPr>
            <a:r>
              <a:rPr lang="en-US" altLang="en-US" sz="2500" i="1" dirty="0">
                <a:solidFill>
                  <a:schemeClr val="bg1"/>
                </a:solidFill>
                <a:latin typeface="Calibri" panose="020F0502020204030204" pitchFamily="34" charset="0"/>
                <a:cs typeface="Calibri" panose="020F0502020204030204" pitchFamily="34" charset="0"/>
              </a:rPr>
              <a:t>Origins: where did Moore get it from?</a:t>
            </a:r>
          </a:p>
          <a:p>
            <a:pPr algn="just" eaLnBrk="1" hangingPunct="1">
              <a:lnSpc>
                <a:spcPct val="90000"/>
              </a:lnSpc>
              <a:spcAft>
                <a:spcPts val="200"/>
              </a:spcAft>
            </a:pPr>
            <a:r>
              <a:rPr lang="en-US" altLang="en-US" sz="2500" dirty="0">
                <a:solidFill>
                  <a:schemeClr val="bg1"/>
                </a:solidFill>
                <a:latin typeface="Calibri" panose="020F0502020204030204" pitchFamily="34" charset="0"/>
                <a:cs typeface="Calibri" panose="020F0502020204030204" pitchFamily="34" charset="0"/>
              </a:rPr>
              <a:t>Bernard Bolzano on objects without actual existence?:</a:t>
            </a:r>
            <a:endParaRPr lang="en-US" altLang="en-US" sz="2300" dirty="0">
              <a:solidFill>
                <a:schemeClr val="bg1"/>
              </a:solidFill>
              <a:latin typeface="Calibri" panose="020F0502020204030204" pitchFamily="34" charset="0"/>
              <a:cs typeface="Calibri" panose="020F0502020204030204" pitchFamily="34" charset="0"/>
            </a:endParaRPr>
          </a:p>
          <a:p>
            <a:pPr marL="457200" lvl="1" indent="0" algn="just" eaLnBrk="1" hangingPunct="1">
              <a:lnSpc>
                <a:spcPct val="88000"/>
              </a:lnSpc>
              <a:spcAft>
                <a:spcPts val="200"/>
              </a:spcAft>
              <a:buNone/>
            </a:pPr>
            <a:r>
              <a:rPr lang="en-US" altLang="en-US" sz="2200" dirty="0">
                <a:solidFill>
                  <a:schemeClr val="bg1"/>
                </a:solidFill>
                <a:latin typeface="Calibri" panose="020F0502020204030204" pitchFamily="34" charset="0"/>
                <a:cs typeface="Calibri" panose="020F0502020204030204" pitchFamily="34" charset="0"/>
              </a:rPr>
              <a:t>“One attribute which all ideas have in common is that they do not have actual existence. … No one will doubt the correctness of this claim once he understands from our usage what concept we con-</a:t>
            </a:r>
            <a:r>
              <a:rPr lang="en-US" altLang="en-US" sz="2200" dirty="0" err="1">
                <a:solidFill>
                  <a:schemeClr val="bg1"/>
                </a:solidFill>
                <a:latin typeface="Calibri" panose="020F0502020204030204" pitchFamily="34" charset="0"/>
                <a:cs typeface="Calibri" panose="020F0502020204030204" pitchFamily="34" charset="0"/>
              </a:rPr>
              <a:t>nect</a:t>
            </a:r>
            <a:r>
              <a:rPr lang="en-US" altLang="en-US" sz="2200" dirty="0">
                <a:solidFill>
                  <a:schemeClr val="bg1"/>
                </a:solidFill>
                <a:latin typeface="Calibri" panose="020F0502020204030204" pitchFamily="34" charset="0"/>
                <a:cs typeface="Calibri" panose="020F0502020204030204" pitchFamily="34" charset="0"/>
              </a:rPr>
              <a:t> with the words existence, actuality and actual existence. Who-ever understands us when we say that God has actual existence, that the world is something actual, but that a round square is </a:t>
            </a:r>
            <a:r>
              <a:rPr lang="en-US" altLang="en-US" sz="2200" dirty="0" err="1">
                <a:solidFill>
                  <a:schemeClr val="bg1"/>
                </a:solidFill>
                <a:latin typeface="Calibri" panose="020F0502020204030204" pitchFamily="34" charset="0"/>
                <a:cs typeface="Calibri" panose="020F0502020204030204" pitchFamily="34" charset="0"/>
              </a:rPr>
              <a:t>noth-ing</a:t>
            </a:r>
            <a:r>
              <a:rPr lang="en-US" altLang="en-US" sz="2200" dirty="0">
                <a:solidFill>
                  <a:schemeClr val="bg1"/>
                </a:solidFill>
                <a:latin typeface="Calibri" panose="020F0502020204030204" pitchFamily="34" charset="0"/>
                <a:cs typeface="Calibri" panose="020F0502020204030204" pitchFamily="34" charset="0"/>
              </a:rPr>
              <a:t> existing, etc., will readily grant that ideas in themselves belong to the class of things that have no actuality. </a:t>
            </a:r>
            <a:r>
              <a:rPr lang="en-US" altLang="en-US" sz="2200" b="1" dirty="0">
                <a:solidFill>
                  <a:schemeClr val="bg1"/>
                </a:solidFill>
                <a:latin typeface="Calibri" panose="020F0502020204030204" pitchFamily="34" charset="0"/>
                <a:cs typeface="Calibri" panose="020F0502020204030204" pitchFamily="34" charset="0"/>
              </a:rPr>
              <a:t>Thought ideas, i.e., thoughts, certainly have existence</a:t>
            </a:r>
            <a:r>
              <a:rPr lang="en-US" altLang="en-US" sz="2200" dirty="0">
                <a:solidFill>
                  <a:schemeClr val="bg1"/>
                </a:solidFill>
                <a:latin typeface="Calibri" panose="020F0502020204030204" pitchFamily="34" charset="0"/>
                <a:cs typeface="Calibri" panose="020F0502020204030204" pitchFamily="34" charset="0"/>
              </a:rPr>
              <a:t> in the minds of those who think, and insofar as all ideas are grasped by God's infinite intelligence, there is not a single idea in itself to which there does not </a:t>
            </a:r>
            <a:r>
              <a:rPr lang="en-US" altLang="en-US" sz="2200" dirty="0" err="1">
                <a:solidFill>
                  <a:schemeClr val="bg1"/>
                </a:solidFill>
                <a:latin typeface="Calibri" panose="020F0502020204030204" pitchFamily="34" charset="0"/>
                <a:cs typeface="Calibri" panose="020F0502020204030204" pitchFamily="34" charset="0"/>
              </a:rPr>
              <a:t>corres</a:t>
            </a:r>
            <a:r>
              <a:rPr lang="en-US" altLang="en-US" sz="2200" dirty="0">
                <a:solidFill>
                  <a:schemeClr val="bg1"/>
                </a:solidFill>
                <a:latin typeface="Calibri" panose="020F0502020204030204" pitchFamily="34" charset="0"/>
                <a:cs typeface="Calibri" panose="020F0502020204030204" pitchFamily="34" charset="0"/>
              </a:rPr>
              <a:t>-pond a thought, and thus an actual (indeed eternally actual) idea in God's understanding. </a:t>
            </a:r>
            <a:r>
              <a:rPr lang="en-US" altLang="en-US" sz="2200" b="1" dirty="0">
                <a:solidFill>
                  <a:schemeClr val="bg1"/>
                </a:solidFill>
                <a:latin typeface="Calibri" panose="020F0502020204030204" pitchFamily="34" charset="0"/>
                <a:cs typeface="Calibri" panose="020F0502020204030204" pitchFamily="34" charset="0"/>
              </a:rPr>
              <a:t>But these thought ideas must not be con-fused with their matter, the ideas in themselves. The latter have no existence.</a:t>
            </a:r>
            <a:r>
              <a:rPr lang="en-US" altLang="en-US" sz="2200" dirty="0">
                <a:solidFill>
                  <a:schemeClr val="bg1"/>
                </a:solidFill>
                <a:latin typeface="Calibri" panose="020F0502020204030204" pitchFamily="34" charset="0"/>
                <a:cs typeface="Calibri" panose="020F0502020204030204" pitchFamily="34" charset="0"/>
              </a:rPr>
              <a:t>” (Ibid., §54)</a:t>
            </a:r>
          </a:p>
        </p:txBody>
      </p:sp>
    </p:spTree>
    <p:extLst>
      <p:ext uri="{BB962C8B-B14F-4D97-AF65-F5344CB8AC3E}">
        <p14:creationId xmlns:p14="http://schemas.microsoft.com/office/powerpoint/2010/main" val="3858165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228600"/>
            <a:ext cx="8229600" cy="868362"/>
          </a:xfrm>
        </p:spPr>
        <p:txBody>
          <a:bodyPr/>
          <a:lstStyle/>
          <a:p>
            <a:pPr eaLnBrk="1" hangingPunct="1">
              <a:lnSpc>
                <a:spcPct val="83000"/>
              </a:lnSpc>
            </a:pPr>
            <a:r>
              <a:rPr lang="en-US" altLang="en-US" sz="3500" dirty="0">
                <a:solidFill>
                  <a:schemeClr val="bg1"/>
                </a:solidFill>
                <a:latin typeface="Palatino Linotype" panose="02040502050505030304" pitchFamily="18" charset="0"/>
              </a:rPr>
              <a:t>Doctrine of Non-Existential Being</a:t>
            </a:r>
            <a:endParaRPr lang="en-US" altLang="en-US" sz="35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1066800"/>
            <a:ext cx="8382000" cy="4648200"/>
          </a:xfrm>
        </p:spPr>
        <p:txBody>
          <a:bodyPr/>
          <a:lstStyle/>
          <a:p>
            <a:pPr marL="0" indent="0" algn="ctr" eaLnBrk="1" hangingPunct="1">
              <a:lnSpc>
                <a:spcPct val="90000"/>
              </a:lnSpc>
              <a:spcAft>
                <a:spcPts val="400"/>
              </a:spcAft>
              <a:buNone/>
            </a:pPr>
            <a:r>
              <a:rPr lang="en-US" altLang="en-US" sz="2500" i="1" dirty="0">
                <a:solidFill>
                  <a:schemeClr val="bg1"/>
                </a:solidFill>
                <a:latin typeface="Calibri" panose="020F0502020204030204" pitchFamily="34" charset="0"/>
                <a:cs typeface="Calibri" panose="020F0502020204030204" pitchFamily="34" charset="0"/>
              </a:rPr>
              <a:t>Origins: where did Moore get it from?</a:t>
            </a:r>
          </a:p>
          <a:p>
            <a:pPr algn="just" eaLnBrk="1" hangingPunct="1">
              <a:lnSpc>
                <a:spcPct val="90000"/>
              </a:lnSpc>
              <a:spcAft>
                <a:spcPts val="200"/>
              </a:spcAft>
            </a:pPr>
            <a:r>
              <a:rPr lang="en-US" altLang="en-US" sz="2500" dirty="0">
                <a:solidFill>
                  <a:schemeClr val="bg1"/>
                </a:solidFill>
                <a:latin typeface="Calibri" panose="020F0502020204030204" pitchFamily="34" charset="0"/>
                <a:cs typeface="Calibri" panose="020F0502020204030204" pitchFamily="34" charset="0"/>
              </a:rPr>
              <a:t>Bernard Bolzano on objects without actual existence?:</a:t>
            </a:r>
            <a:endParaRPr lang="en-US" altLang="en-US" sz="2300" dirty="0">
              <a:solidFill>
                <a:schemeClr val="bg1"/>
              </a:solidFill>
              <a:latin typeface="Calibri" panose="020F0502020204030204" pitchFamily="34" charset="0"/>
              <a:cs typeface="Calibri" panose="020F0502020204030204" pitchFamily="34" charset="0"/>
            </a:endParaRPr>
          </a:p>
          <a:p>
            <a:pPr marL="457200" lvl="1" indent="0" algn="just" eaLnBrk="1" hangingPunct="1">
              <a:lnSpc>
                <a:spcPct val="90000"/>
              </a:lnSpc>
              <a:spcAft>
                <a:spcPts val="200"/>
              </a:spcAft>
              <a:buNone/>
            </a:pPr>
            <a:r>
              <a:rPr lang="en-US" altLang="en-US" sz="2200" dirty="0">
                <a:solidFill>
                  <a:schemeClr val="bg1"/>
                </a:solidFill>
                <a:latin typeface="Calibri" panose="020F0502020204030204" pitchFamily="34" charset="0"/>
                <a:cs typeface="Calibri" panose="020F0502020204030204" pitchFamily="34" charset="0"/>
              </a:rPr>
              <a:t>“Now you see how I can then differentiate between ideas that have no existing object and those that are completely objectless. Other-wise, for example, the two ideas "supreme moral law" and "a prop-</a:t>
            </a:r>
            <a:r>
              <a:rPr lang="en-US" altLang="en-US" sz="2200" dirty="0" err="1">
                <a:solidFill>
                  <a:schemeClr val="bg1"/>
                </a:solidFill>
                <a:latin typeface="Calibri" panose="020F0502020204030204" pitchFamily="34" charset="0"/>
                <a:cs typeface="Calibri" panose="020F0502020204030204" pitchFamily="34" charset="0"/>
              </a:rPr>
              <a:t>osition</a:t>
            </a:r>
            <a:r>
              <a:rPr lang="en-US" altLang="en-US" sz="2200" dirty="0">
                <a:solidFill>
                  <a:schemeClr val="bg1"/>
                </a:solidFill>
                <a:latin typeface="Calibri" panose="020F0502020204030204" pitchFamily="34" charset="0"/>
                <a:cs typeface="Calibri" panose="020F0502020204030204" pitchFamily="34" charset="0"/>
              </a:rPr>
              <a:t> that has neither a subject nor a predicate" could no longer be distinguished. </a:t>
            </a:r>
            <a:r>
              <a:rPr lang="en-US" altLang="en-US" sz="2200" b="1" dirty="0">
                <a:solidFill>
                  <a:schemeClr val="bg1"/>
                </a:solidFill>
                <a:latin typeface="Calibri" panose="020F0502020204030204" pitchFamily="34" charset="0"/>
                <a:cs typeface="Calibri" panose="020F0502020204030204" pitchFamily="34" charset="0"/>
              </a:rPr>
              <a:t>The object that corresponds to the first is a </a:t>
            </a:r>
            <a:r>
              <a:rPr lang="en-US" altLang="en-US" sz="2200" b="1" dirty="0" err="1">
                <a:solidFill>
                  <a:schemeClr val="bg1"/>
                </a:solidFill>
                <a:latin typeface="Calibri" panose="020F0502020204030204" pitchFamily="34" charset="0"/>
                <a:cs typeface="Calibri" panose="020F0502020204030204" pitchFamily="34" charset="0"/>
              </a:rPr>
              <a:t>cer-tain</a:t>
            </a:r>
            <a:r>
              <a:rPr lang="en-US" altLang="en-US" sz="2200" b="1" dirty="0">
                <a:solidFill>
                  <a:schemeClr val="bg1"/>
                </a:solidFill>
                <a:latin typeface="Calibri" panose="020F0502020204030204" pitchFamily="34" charset="0"/>
                <a:cs typeface="Calibri" panose="020F0502020204030204" pitchFamily="34" charset="0"/>
              </a:rPr>
              <a:t> truth in itself (perhaps one that is still unknown to us); thus not something existing, yet nevertheless something.</a:t>
            </a:r>
            <a:r>
              <a:rPr lang="en-US" altLang="en-US" sz="2200" dirty="0">
                <a:solidFill>
                  <a:schemeClr val="bg1"/>
                </a:solidFill>
                <a:latin typeface="Calibri" panose="020F0502020204030204" pitchFamily="34" charset="0"/>
                <a:cs typeface="Calibri" panose="020F0502020204030204" pitchFamily="34" charset="0"/>
              </a:rPr>
              <a:t> The second idea, however, has, or rather can have, no object at all, for every proposition must have both a subject and a predicate.” (</a:t>
            </a:r>
            <a:r>
              <a:rPr lang="en-US" altLang="en-US" sz="2200" i="1" dirty="0">
                <a:solidFill>
                  <a:schemeClr val="bg1"/>
                </a:solidFill>
                <a:latin typeface="Calibri" panose="020F0502020204030204" pitchFamily="34" charset="0"/>
                <a:cs typeface="Calibri" panose="020F0502020204030204" pitchFamily="34" charset="0"/>
              </a:rPr>
              <a:t>Bolzano-Exner Correspondence</a:t>
            </a:r>
            <a:r>
              <a:rPr lang="en-US" altLang="en-US" sz="2200" dirty="0">
                <a:solidFill>
                  <a:schemeClr val="bg1"/>
                </a:solidFill>
                <a:latin typeface="Calibri" panose="020F0502020204030204" pitchFamily="34" charset="0"/>
                <a:cs typeface="Calibri" panose="020F0502020204030204" pitchFamily="34" charset="0"/>
              </a:rPr>
              <a:t>, 9 July 1833)</a:t>
            </a:r>
          </a:p>
        </p:txBody>
      </p:sp>
    </p:spTree>
    <p:extLst>
      <p:ext uri="{BB962C8B-B14F-4D97-AF65-F5344CB8AC3E}">
        <p14:creationId xmlns:p14="http://schemas.microsoft.com/office/powerpoint/2010/main" val="2583092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228600"/>
            <a:ext cx="8229600" cy="868362"/>
          </a:xfrm>
        </p:spPr>
        <p:txBody>
          <a:bodyPr/>
          <a:lstStyle/>
          <a:p>
            <a:pPr eaLnBrk="1" hangingPunct="1">
              <a:lnSpc>
                <a:spcPct val="83000"/>
              </a:lnSpc>
            </a:pPr>
            <a:r>
              <a:rPr lang="en-US" altLang="en-US" sz="3500" dirty="0">
                <a:solidFill>
                  <a:schemeClr val="bg1"/>
                </a:solidFill>
                <a:latin typeface="Palatino Linotype" panose="02040502050505030304" pitchFamily="18" charset="0"/>
              </a:rPr>
              <a:t>Doctrine of Non-Existential Being</a:t>
            </a:r>
            <a:endParaRPr lang="en-US" altLang="en-US" sz="35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1066800"/>
            <a:ext cx="8382000" cy="4648200"/>
          </a:xfrm>
        </p:spPr>
        <p:txBody>
          <a:bodyPr/>
          <a:lstStyle/>
          <a:p>
            <a:pPr marL="0" indent="0" algn="ctr" eaLnBrk="1" hangingPunct="1">
              <a:lnSpc>
                <a:spcPct val="90000"/>
              </a:lnSpc>
              <a:spcAft>
                <a:spcPts val="400"/>
              </a:spcAft>
              <a:buNone/>
            </a:pPr>
            <a:r>
              <a:rPr lang="en-US" altLang="en-US" sz="2500" i="1" dirty="0">
                <a:solidFill>
                  <a:schemeClr val="bg1"/>
                </a:solidFill>
                <a:latin typeface="Calibri" panose="020F0502020204030204" pitchFamily="34" charset="0"/>
                <a:cs typeface="Calibri" panose="020F0502020204030204" pitchFamily="34" charset="0"/>
              </a:rPr>
              <a:t>Origins: where did Moore get it from?</a:t>
            </a:r>
          </a:p>
          <a:p>
            <a:pPr algn="just" eaLnBrk="1" hangingPunct="1">
              <a:lnSpc>
                <a:spcPct val="90000"/>
              </a:lnSpc>
              <a:spcAft>
                <a:spcPts val="200"/>
              </a:spcAft>
            </a:pPr>
            <a:r>
              <a:rPr lang="en-US" altLang="en-US" sz="2500" dirty="0">
                <a:solidFill>
                  <a:schemeClr val="bg1"/>
                </a:solidFill>
                <a:latin typeface="Calibri" panose="020F0502020204030204" pitchFamily="34" charset="0"/>
                <a:cs typeface="Calibri" panose="020F0502020204030204" pitchFamily="34" charset="0"/>
              </a:rPr>
              <a:t>Commonalities among Reid, Bolzano, and Lotze:</a:t>
            </a:r>
            <a:endParaRPr lang="en-US" altLang="en-US" sz="2200" dirty="0">
              <a:solidFill>
                <a:schemeClr val="bg1"/>
              </a:solidFill>
              <a:latin typeface="Calibri" panose="020F0502020204030204" pitchFamily="34" charset="0"/>
              <a:cs typeface="Calibri" panose="020F0502020204030204" pitchFamily="34" charset="0"/>
            </a:endParaRPr>
          </a:p>
          <a:p>
            <a:pPr lvl="1" eaLnBrk="1" hangingPunct="1">
              <a:lnSpc>
                <a:spcPct val="90000"/>
              </a:lnSpc>
              <a:spcAft>
                <a:spcPts val="200"/>
              </a:spcAft>
            </a:pPr>
            <a:r>
              <a:rPr lang="en-US" altLang="en-US" sz="2300" dirty="0">
                <a:solidFill>
                  <a:schemeClr val="bg1"/>
                </a:solidFill>
                <a:latin typeface="Calibri" panose="020F0502020204030204" pitchFamily="34" charset="0"/>
                <a:cs typeface="Calibri" panose="020F0502020204030204" pitchFamily="34" charset="0"/>
              </a:rPr>
              <a:t>Domains of unchanging objective truth fit for demonstrations (mathematics, ethics).</a:t>
            </a:r>
          </a:p>
          <a:p>
            <a:pPr lvl="1" eaLnBrk="1" hangingPunct="1">
              <a:lnSpc>
                <a:spcPct val="90000"/>
              </a:lnSpc>
              <a:spcAft>
                <a:spcPts val="200"/>
              </a:spcAft>
            </a:pPr>
            <a:r>
              <a:rPr lang="en-US" altLang="en-US" sz="2300" dirty="0">
                <a:solidFill>
                  <a:schemeClr val="bg1"/>
                </a:solidFill>
                <a:latin typeface="Calibri" panose="020F0502020204030204" pitchFamily="34" charset="0"/>
                <a:cs typeface="Calibri" panose="020F0502020204030204" pitchFamily="34" charset="0"/>
              </a:rPr>
              <a:t>Not to be accounted for in terms of ideas (i.e., ideas under-stood as psychological phenomena).</a:t>
            </a:r>
          </a:p>
          <a:p>
            <a:pPr lvl="1" eaLnBrk="1" hangingPunct="1">
              <a:lnSpc>
                <a:spcPct val="90000"/>
              </a:lnSpc>
              <a:spcAft>
                <a:spcPts val="200"/>
              </a:spcAft>
            </a:pPr>
            <a:r>
              <a:rPr lang="en-US" altLang="en-US" sz="2300" dirty="0">
                <a:solidFill>
                  <a:schemeClr val="bg1"/>
                </a:solidFill>
                <a:latin typeface="Calibri" panose="020F0502020204030204" pitchFamily="34" charset="0"/>
                <a:cs typeface="Calibri" panose="020F0502020204030204" pitchFamily="34" charset="0"/>
              </a:rPr>
              <a:t>Distinction between act and object—where the objects are extra-mental universals, propositions, concepts, numbers, …</a:t>
            </a:r>
          </a:p>
          <a:p>
            <a:pPr lvl="1" eaLnBrk="1" hangingPunct="1">
              <a:lnSpc>
                <a:spcPct val="90000"/>
              </a:lnSpc>
              <a:spcAft>
                <a:spcPts val="200"/>
              </a:spcAft>
            </a:pPr>
            <a:r>
              <a:rPr lang="en-US" altLang="en-US" sz="2300" dirty="0">
                <a:solidFill>
                  <a:schemeClr val="bg1"/>
                </a:solidFill>
                <a:latin typeface="Calibri" panose="020F0502020204030204" pitchFamily="34" charset="0"/>
                <a:cs typeface="Calibri" panose="020F0502020204030204" pitchFamily="34" charset="0"/>
              </a:rPr>
              <a:t>Denial that the object has existence (even in God’s mind).</a:t>
            </a:r>
          </a:p>
          <a:p>
            <a:pPr lvl="1" eaLnBrk="1" hangingPunct="1">
              <a:lnSpc>
                <a:spcPct val="90000"/>
              </a:lnSpc>
              <a:spcAft>
                <a:spcPts val="200"/>
              </a:spcAft>
            </a:pPr>
            <a:r>
              <a:rPr lang="en-US" altLang="en-US" sz="2300" dirty="0">
                <a:solidFill>
                  <a:schemeClr val="bg1"/>
                </a:solidFill>
                <a:latin typeface="Calibri" panose="020F0502020204030204" pitchFamily="34" charset="0"/>
                <a:cs typeface="Calibri" panose="020F0502020204030204" pitchFamily="34" charset="0"/>
              </a:rPr>
              <a:t>Insistence that the object is still </a:t>
            </a:r>
            <a:r>
              <a:rPr lang="en-US" altLang="en-US" sz="2300" i="1" dirty="0">
                <a:solidFill>
                  <a:schemeClr val="bg1"/>
                </a:solidFill>
                <a:latin typeface="Calibri" panose="020F0502020204030204" pitchFamily="34" charset="0"/>
                <a:cs typeface="Calibri" panose="020F0502020204030204" pitchFamily="34" charset="0"/>
              </a:rPr>
              <a:t>something</a:t>
            </a:r>
            <a:r>
              <a:rPr lang="en-US" altLang="en-US" sz="2300" dirty="0">
                <a:solidFill>
                  <a:schemeClr val="bg1"/>
                </a:solidFill>
                <a:latin typeface="Calibri" panose="020F0502020204030204" pitchFamily="34" charset="0"/>
                <a:cs typeface="Calibri" panose="020F0502020204030204" pitchFamily="34" charset="0"/>
              </a:rPr>
              <a:t>, not nothing.</a:t>
            </a:r>
          </a:p>
          <a:p>
            <a:pPr lvl="1" eaLnBrk="1" hangingPunct="1">
              <a:lnSpc>
                <a:spcPct val="90000"/>
              </a:lnSpc>
              <a:spcAft>
                <a:spcPts val="200"/>
              </a:spcAft>
            </a:pPr>
            <a:r>
              <a:rPr lang="en-US" altLang="en-US" sz="2300" dirty="0">
                <a:solidFill>
                  <a:schemeClr val="bg1"/>
                </a:solidFill>
                <a:latin typeface="Calibri" panose="020F0502020204030204" pitchFamily="34" charset="0"/>
                <a:cs typeface="Calibri" panose="020F0502020204030204" pitchFamily="34" charset="0"/>
              </a:rPr>
              <a:t>Framing of this as a reconceived version of Plato’s ideas, and/or a non-psychological middle ground between Realism and Nominalism.</a:t>
            </a:r>
          </a:p>
        </p:txBody>
      </p:sp>
    </p:spTree>
    <p:extLst>
      <p:ext uri="{BB962C8B-B14F-4D97-AF65-F5344CB8AC3E}">
        <p14:creationId xmlns:p14="http://schemas.microsoft.com/office/powerpoint/2010/main" val="1700594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51">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51">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51">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51">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0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228600"/>
            <a:ext cx="8229600" cy="868362"/>
          </a:xfrm>
        </p:spPr>
        <p:txBody>
          <a:bodyPr/>
          <a:lstStyle/>
          <a:p>
            <a:pPr eaLnBrk="1" hangingPunct="1">
              <a:lnSpc>
                <a:spcPct val="83000"/>
              </a:lnSpc>
            </a:pPr>
            <a:r>
              <a:rPr lang="en-US" altLang="en-US" sz="3500" dirty="0">
                <a:solidFill>
                  <a:schemeClr val="bg1"/>
                </a:solidFill>
                <a:latin typeface="Palatino Linotype" panose="02040502050505030304" pitchFamily="18" charset="0"/>
              </a:rPr>
              <a:t>Doctrine of Non-Existential Being</a:t>
            </a:r>
            <a:endParaRPr lang="en-US" altLang="en-US" sz="35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990600"/>
            <a:ext cx="8382000" cy="4648200"/>
          </a:xfrm>
        </p:spPr>
        <p:txBody>
          <a:bodyPr/>
          <a:lstStyle/>
          <a:p>
            <a:pPr marL="0" indent="0" algn="ctr" eaLnBrk="1" hangingPunct="1">
              <a:lnSpc>
                <a:spcPct val="90000"/>
              </a:lnSpc>
              <a:spcAft>
                <a:spcPts val="400"/>
              </a:spcAft>
              <a:buNone/>
            </a:pPr>
            <a:r>
              <a:rPr lang="en-US" altLang="en-US" sz="2500" i="1" dirty="0">
                <a:solidFill>
                  <a:schemeClr val="bg1"/>
                </a:solidFill>
                <a:latin typeface="Calibri" panose="020F0502020204030204" pitchFamily="34" charset="0"/>
                <a:cs typeface="Calibri" panose="020F0502020204030204" pitchFamily="34" charset="0"/>
              </a:rPr>
              <a:t>Origins: where did Moore get it from?</a:t>
            </a:r>
          </a:p>
          <a:p>
            <a:pPr algn="just" eaLnBrk="1" hangingPunct="1">
              <a:lnSpc>
                <a:spcPct val="90000"/>
              </a:lnSpc>
              <a:spcAft>
                <a:spcPts val="200"/>
              </a:spcAft>
            </a:pPr>
            <a:r>
              <a:rPr lang="en-US" altLang="en-US" sz="2500" dirty="0">
                <a:solidFill>
                  <a:schemeClr val="bg1"/>
                </a:solidFill>
                <a:latin typeface="Calibri" panose="020F0502020204030204" pitchFamily="34" charset="0"/>
                <a:cs typeface="Calibri" panose="020F0502020204030204" pitchFamily="34" charset="0"/>
              </a:rPr>
              <a:t>Austrian </a:t>
            </a:r>
            <a:r>
              <a:rPr lang="en-US" altLang="en-US" sz="2500" dirty="0" err="1">
                <a:solidFill>
                  <a:schemeClr val="bg1"/>
                </a:solidFill>
                <a:latin typeface="Calibri" panose="020F0502020204030204" pitchFamily="34" charset="0"/>
                <a:cs typeface="Calibri" panose="020F0502020204030204" pitchFamily="34" charset="0"/>
              </a:rPr>
              <a:t>irrealia</a:t>
            </a:r>
            <a:r>
              <a:rPr lang="en-US" altLang="en-US" sz="2500" dirty="0">
                <a:solidFill>
                  <a:schemeClr val="bg1"/>
                </a:solidFill>
                <a:latin typeface="Calibri" panose="020F0502020204030204" pitchFamily="34" charset="0"/>
                <a:cs typeface="Calibri" panose="020F0502020204030204" pitchFamily="34" charset="0"/>
              </a:rPr>
              <a:t>:</a:t>
            </a:r>
            <a:endParaRPr lang="en-US" altLang="en-US" sz="2200" dirty="0">
              <a:solidFill>
                <a:schemeClr val="bg1"/>
              </a:solidFill>
              <a:latin typeface="Calibri" panose="020F0502020204030204" pitchFamily="34" charset="0"/>
              <a:cs typeface="Calibri" panose="020F0502020204030204" pitchFamily="34" charset="0"/>
            </a:endParaRPr>
          </a:p>
          <a:p>
            <a:pPr lvl="1" eaLnBrk="1" hangingPunct="1">
              <a:lnSpc>
                <a:spcPct val="90000"/>
              </a:lnSpc>
              <a:spcAft>
                <a:spcPts val="200"/>
              </a:spcAft>
            </a:pPr>
            <a:r>
              <a:rPr lang="en-US" altLang="en-US" sz="2300" dirty="0">
                <a:solidFill>
                  <a:schemeClr val="bg1"/>
                </a:solidFill>
                <a:latin typeface="Calibri" panose="020F0502020204030204" pitchFamily="34" charset="0"/>
                <a:cs typeface="Calibri" panose="020F0502020204030204" pitchFamily="34" charset="0"/>
              </a:rPr>
              <a:t>Brentano (early), Stumpf, Marty, Twardowski, et al. accepted a distinction between the real and the non-real.</a:t>
            </a:r>
          </a:p>
          <a:p>
            <a:pPr lvl="1" eaLnBrk="1" hangingPunct="1">
              <a:lnSpc>
                <a:spcPct val="90000"/>
              </a:lnSpc>
              <a:spcAft>
                <a:spcPts val="200"/>
              </a:spcAft>
            </a:pPr>
            <a:r>
              <a:rPr lang="en-US" altLang="en-US" sz="2300" dirty="0">
                <a:solidFill>
                  <a:schemeClr val="bg1"/>
                </a:solidFill>
                <a:latin typeface="Calibri" panose="020F0502020204030204" pitchFamily="34" charset="0"/>
                <a:cs typeface="Calibri" panose="020F0502020204030204" pitchFamily="34" charset="0"/>
              </a:rPr>
              <a:t>A real thing is a particular concrete thing that comes into and goes out of existence due to causal relations with other real things.</a:t>
            </a:r>
          </a:p>
          <a:p>
            <a:pPr lvl="1" eaLnBrk="1" hangingPunct="1">
              <a:lnSpc>
                <a:spcPct val="90000"/>
              </a:lnSpc>
              <a:spcAft>
                <a:spcPts val="200"/>
              </a:spcAft>
            </a:pPr>
            <a:r>
              <a:rPr lang="en-US" altLang="en-US" sz="2300" dirty="0">
                <a:solidFill>
                  <a:schemeClr val="bg1"/>
                </a:solidFill>
                <a:latin typeface="Calibri" panose="020F0502020204030204" pitchFamily="34" charset="0"/>
                <a:cs typeface="Calibri" panose="020F0502020204030204" pitchFamily="34" charset="0"/>
              </a:rPr>
              <a:t>What is non-real comes into and goes out of existence only in virtue of underlying causal activity among real things.</a:t>
            </a:r>
          </a:p>
          <a:p>
            <a:pPr lvl="1" eaLnBrk="1" hangingPunct="1">
              <a:lnSpc>
                <a:spcPct val="90000"/>
              </a:lnSpc>
              <a:spcAft>
                <a:spcPts val="200"/>
              </a:spcAft>
            </a:pPr>
            <a:r>
              <a:rPr lang="en-US" altLang="en-US" sz="2300" dirty="0">
                <a:solidFill>
                  <a:schemeClr val="bg1"/>
                </a:solidFill>
                <a:latin typeface="Calibri" panose="020F0502020204030204" pitchFamily="34" charset="0"/>
                <a:cs typeface="Calibri" panose="020F0502020204030204" pitchFamily="34" charset="0"/>
              </a:rPr>
              <a:t>Examples of </a:t>
            </a:r>
            <a:r>
              <a:rPr lang="en-US" altLang="en-US" sz="2300" dirty="0" err="1">
                <a:solidFill>
                  <a:schemeClr val="bg1"/>
                </a:solidFill>
                <a:latin typeface="Calibri" panose="020F0502020204030204" pitchFamily="34" charset="0"/>
                <a:cs typeface="Calibri" panose="020F0502020204030204" pitchFamily="34" charset="0"/>
              </a:rPr>
              <a:t>irrealia</a:t>
            </a:r>
            <a:r>
              <a:rPr lang="en-US" altLang="en-US" sz="2300" dirty="0">
                <a:solidFill>
                  <a:schemeClr val="bg1"/>
                </a:solidFill>
                <a:latin typeface="Calibri" panose="020F0502020204030204" pitchFamily="34" charset="0"/>
                <a:cs typeface="Calibri" panose="020F0502020204030204" pitchFamily="34" charset="0"/>
              </a:rPr>
              <a:t> (for Marty): collectives, relations, states of affairs, values(!), lacks/absences, possibilities. (B. Smith 1990)</a:t>
            </a:r>
          </a:p>
          <a:p>
            <a:pPr lvl="1" eaLnBrk="1" hangingPunct="1">
              <a:lnSpc>
                <a:spcPct val="90000"/>
              </a:lnSpc>
              <a:spcAft>
                <a:spcPts val="200"/>
              </a:spcAft>
            </a:pPr>
            <a:r>
              <a:rPr lang="en-US" altLang="en-US" sz="2300" dirty="0">
                <a:solidFill>
                  <a:schemeClr val="bg1"/>
                </a:solidFill>
                <a:latin typeface="Calibri" panose="020F0502020204030204" pitchFamily="34" charset="0"/>
                <a:cs typeface="Calibri" panose="020F0502020204030204" pitchFamily="34" charset="0"/>
              </a:rPr>
              <a:t>They did </a:t>
            </a:r>
            <a:r>
              <a:rPr lang="en-US" altLang="en-US" sz="2300" i="1" dirty="0">
                <a:solidFill>
                  <a:schemeClr val="bg1"/>
                </a:solidFill>
                <a:latin typeface="Calibri" panose="020F0502020204030204" pitchFamily="34" charset="0"/>
                <a:cs typeface="Calibri" panose="020F0502020204030204" pitchFamily="34" charset="0"/>
              </a:rPr>
              <a:t>not</a:t>
            </a:r>
            <a:r>
              <a:rPr lang="en-US" altLang="en-US" sz="2300" dirty="0">
                <a:solidFill>
                  <a:schemeClr val="bg1"/>
                </a:solidFill>
                <a:latin typeface="Calibri" panose="020F0502020204030204" pitchFamily="34" charset="0"/>
                <a:cs typeface="Calibri" panose="020F0502020204030204" pitchFamily="34" charset="0"/>
              </a:rPr>
              <a:t> accept a plural ontology: my (irreal) lack of an third ear exists in the same way my (real) two ears do. (Cf. the view that abstract objects exist in the same way concrete objects do.)</a:t>
            </a:r>
          </a:p>
        </p:txBody>
      </p:sp>
    </p:spTree>
    <p:extLst>
      <p:ext uri="{BB962C8B-B14F-4D97-AF65-F5344CB8AC3E}">
        <p14:creationId xmlns:p14="http://schemas.microsoft.com/office/powerpoint/2010/main" val="1084513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51">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51">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51">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228600"/>
            <a:ext cx="8229600" cy="868362"/>
          </a:xfrm>
        </p:spPr>
        <p:txBody>
          <a:bodyPr/>
          <a:lstStyle/>
          <a:p>
            <a:pPr eaLnBrk="1" hangingPunct="1">
              <a:lnSpc>
                <a:spcPct val="83000"/>
              </a:lnSpc>
            </a:pPr>
            <a:r>
              <a:rPr lang="en-US" altLang="en-US" sz="3500" dirty="0">
                <a:solidFill>
                  <a:schemeClr val="bg1"/>
                </a:solidFill>
                <a:latin typeface="Palatino Linotype" panose="02040502050505030304" pitchFamily="18" charset="0"/>
              </a:rPr>
              <a:t>Doctrine of Non-Existential Being</a:t>
            </a:r>
            <a:endParaRPr lang="en-US" altLang="en-US" sz="35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990600"/>
            <a:ext cx="8382000" cy="4648200"/>
          </a:xfrm>
        </p:spPr>
        <p:txBody>
          <a:bodyPr/>
          <a:lstStyle/>
          <a:p>
            <a:pPr marL="0" indent="0" algn="ctr" eaLnBrk="1" hangingPunct="1">
              <a:lnSpc>
                <a:spcPct val="90000"/>
              </a:lnSpc>
              <a:spcAft>
                <a:spcPts val="400"/>
              </a:spcAft>
              <a:buNone/>
            </a:pPr>
            <a:r>
              <a:rPr lang="en-US" altLang="en-US" sz="2500" i="1" dirty="0">
                <a:solidFill>
                  <a:schemeClr val="bg1"/>
                </a:solidFill>
                <a:latin typeface="Calibri" panose="020F0502020204030204" pitchFamily="34" charset="0"/>
                <a:cs typeface="Calibri" panose="020F0502020204030204" pitchFamily="34" charset="0"/>
              </a:rPr>
              <a:t>Origins: where did Moore get it from?</a:t>
            </a:r>
          </a:p>
          <a:p>
            <a:pPr algn="just" eaLnBrk="1" hangingPunct="1">
              <a:lnSpc>
                <a:spcPct val="90000"/>
              </a:lnSpc>
              <a:spcAft>
                <a:spcPts val="200"/>
              </a:spcAft>
            </a:pPr>
            <a:r>
              <a:rPr lang="en-US" altLang="en-US" sz="2500" dirty="0">
                <a:solidFill>
                  <a:schemeClr val="bg1"/>
                </a:solidFill>
                <a:latin typeface="Calibri" panose="020F0502020204030204" pitchFamily="34" charset="0"/>
                <a:cs typeface="Calibri" panose="020F0502020204030204" pitchFamily="34" charset="0"/>
              </a:rPr>
              <a:t>Austrian </a:t>
            </a:r>
            <a:r>
              <a:rPr lang="en-US" altLang="en-US" sz="2500" dirty="0" err="1">
                <a:solidFill>
                  <a:schemeClr val="bg1"/>
                </a:solidFill>
                <a:latin typeface="Calibri" panose="020F0502020204030204" pitchFamily="34" charset="0"/>
                <a:cs typeface="Calibri" panose="020F0502020204030204" pitchFamily="34" charset="0"/>
              </a:rPr>
              <a:t>irrealia</a:t>
            </a:r>
            <a:r>
              <a:rPr lang="en-US" altLang="en-US" sz="2500" dirty="0">
                <a:solidFill>
                  <a:schemeClr val="bg1"/>
                </a:solidFill>
                <a:latin typeface="Calibri" panose="020F0502020204030204" pitchFamily="34" charset="0"/>
                <a:cs typeface="Calibri" panose="020F0502020204030204" pitchFamily="34" charset="0"/>
              </a:rPr>
              <a:t>:</a:t>
            </a:r>
            <a:endParaRPr lang="en-US" altLang="en-US" sz="2200" dirty="0">
              <a:solidFill>
                <a:schemeClr val="bg1"/>
              </a:solidFill>
              <a:latin typeface="Calibri" panose="020F0502020204030204" pitchFamily="34" charset="0"/>
              <a:cs typeface="Calibri" panose="020F0502020204030204" pitchFamily="34" charset="0"/>
            </a:endParaRPr>
          </a:p>
          <a:p>
            <a:pPr lvl="1" eaLnBrk="1" hangingPunct="1">
              <a:lnSpc>
                <a:spcPct val="90000"/>
              </a:lnSpc>
              <a:spcAft>
                <a:spcPts val="200"/>
              </a:spcAft>
            </a:pPr>
            <a:r>
              <a:rPr lang="en-US" altLang="en-US" sz="2300" dirty="0">
                <a:solidFill>
                  <a:schemeClr val="bg1"/>
                </a:solidFill>
                <a:latin typeface="Calibri" panose="020F0502020204030204" pitchFamily="34" charset="0"/>
                <a:cs typeface="Calibri" panose="020F0502020204030204" pitchFamily="34" charset="0"/>
              </a:rPr>
              <a:t>This was the tradition in which </a:t>
            </a:r>
            <a:r>
              <a:rPr lang="en-US" altLang="en-US" sz="2300" dirty="0" err="1">
                <a:solidFill>
                  <a:schemeClr val="bg1"/>
                </a:solidFill>
                <a:latin typeface="Calibri" panose="020F0502020204030204" pitchFamily="34" charset="0"/>
                <a:cs typeface="Calibri" panose="020F0502020204030204" pitchFamily="34" charset="0"/>
              </a:rPr>
              <a:t>Meinong</a:t>
            </a:r>
            <a:r>
              <a:rPr lang="en-US" altLang="en-US" sz="2300" dirty="0">
                <a:solidFill>
                  <a:schemeClr val="bg1"/>
                </a:solidFill>
                <a:latin typeface="Calibri" panose="020F0502020204030204" pitchFamily="34" charset="0"/>
                <a:cs typeface="Calibri" panose="020F0502020204030204" pitchFamily="34" charset="0"/>
              </a:rPr>
              <a:t> and Husserl were trained, and these were the kinds of things to which they applied their plural ontology (typically put in terms of </a:t>
            </a:r>
            <a:r>
              <a:rPr lang="en-US" altLang="en-US" sz="2300" i="1" dirty="0">
                <a:solidFill>
                  <a:schemeClr val="bg1"/>
                </a:solidFill>
                <a:latin typeface="Calibri" panose="020F0502020204030204" pitchFamily="34" charset="0"/>
                <a:cs typeface="Calibri" panose="020F0502020204030204" pitchFamily="34" charset="0"/>
              </a:rPr>
              <a:t>the real</a:t>
            </a:r>
            <a:r>
              <a:rPr lang="en-US" altLang="en-US" sz="2300" dirty="0">
                <a:solidFill>
                  <a:schemeClr val="bg1"/>
                </a:solidFill>
                <a:latin typeface="Calibri" panose="020F0502020204030204" pitchFamily="34" charset="0"/>
                <a:cs typeface="Calibri" panose="020F0502020204030204" pitchFamily="34" charset="0"/>
              </a:rPr>
              <a:t> and </a:t>
            </a:r>
            <a:r>
              <a:rPr lang="en-US" altLang="en-US" sz="2300" i="1" dirty="0">
                <a:solidFill>
                  <a:schemeClr val="bg1"/>
                </a:solidFill>
                <a:latin typeface="Calibri" panose="020F0502020204030204" pitchFamily="34" charset="0"/>
                <a:cs typeface="Calibri" panose="020F0502020204030204" pitchFamily="34" charset="0"/>
              </a:rPr>
              <a:t>the ideal</a:t>
            </a:r>
            <a:r>
              <a:rPr lang="en-US" altLang="en-US" sz="2300" dirty="0">
                <a:solidFill>
                  <a:schemeClr val="bg1"/>
                </a:solidFill>
                <a:latin typeface="Calibri" panose="020F0502020204030204" pitchFamily="34" charset="0"/>
                <a:cs typeface="Calibri" panose="020F0502020204030204" pitchFamily="34" charset="0"/>
              </a:rPr>
              <a:t>).</a:t>
            </a:r>
          </a:p>
          <a:p>
            <a:pPr lvl="1" eaLnBrk="1" hangingPunct="1">
              <a:lnSpc>
                <a:spcPct val="90000"/>
              </a:lnSpc>
              <a:spcAft>
                <a:spcPts val="200"/>
              </a:spcAft>
            </a:pPr>
            <a:r>
              <a:rPr lang="en-US" altLang="en-US" sz="2300" dirty="0">
                <a:solidFill>
                  <a:schemeClr val="bg1"/>
                </a:solidFill>
                <a:latin typeface="Calibri" panose="020F0502020204030204" pitchFamily="34" charset="0"/>
                <a:cs typeface="Calibri" panose="020F0502020204030204" pitchFamily="34" charset="0"/>
              </a:rPr>
              <a:t>And (despite Brentano’s misgivings) they did so </a:t>
            </a:r>
            <a:r>
              <a:rPr lang="en-US" altLang="en-US" sz="2300" i="1" dirty="0">
                <a:solidFill>
                  <a:schemeClr val="bg1"/>
                </a:solidFill>
                <a:latin typeface="Calibri" panose="020F0502020204030204" pitchFamily="34" charset="0"/>
                <a:cs typeface="Calibri" panose="020F0502020204030204" pitchFamily="34" charset="0"/>
              </a:rPr>
              <a:t>under the influence of Bolzano and Lotze</a:t>
            </a:r>
            <a:r>
              <a:rPr lang="en-US" altLang="en-US" sz="2300" dirty="0">
                <a:solidFill>
                  <a:schemeClr val="bg1"/>
                </a:solidFill>
                <a:latin typeface="Calibri" panose="020F0502020204030204" pitchFamily="34" charset="0"/>
                <a:cs typeface="Calibri" panose="020F0502020204030204" pitchFamily="34" charset="0"/>
              </a:rPr>
              <a:t>.</a:t>
            </a:r>
          </a:p>
          <a:p>
            <a:pPr lvl="1" eaLnBrk="1" hangingPunct="1">
              <a:lnSpc>
                <a:spcPct val="90000"/>
              </a:lnSpc>
              <a:spcAft>
                <a:spcPts val="200"/>
              </a:spcAft>
            </a:pPr>
            <a:r>
              <a:rPr lang="en-US" altLang="en-US" sz="2300" dirty="0">
                <a:solidFill>
                  <a:schemeClr val="bg1"/>
                </a:solidFill>
                <a:latin typeface="Calibri" panose="020F0502020204030204" pitchFamily="34" charset="0"/>
                <a:cs typeface="Calibri" panose="020F0502020204030204" pitchFamily="34" charset="0"/>
              </a:rPr>
              <a:t>This was also the tradition that informed much of the work of Moore and Russell’s Cambridge professor G. F. Stout—who, along with James Ward, exposed them to Lotze.</a:t>
            </a:r>
          </a:p>
          <a:p>
            <a:pPr lvl="1" eaLnBrk="1" hangingPunct="1">
              <a:lnSpc>
                <a:spcPct val="90000"/>
              </a:lnSpc>
              <a:spcAft>
                <a:spcPts val="200"/>
              </a:spcAft>
            </a:pPr>
            <a:r>
              <a:rPr lang="en-US" altLang="en-US" sz="2300" u="sng" dirty="0">
                <a:solidFill>
                  <a:schemeClr val="bg1"/>
                </a:solidFill>
                <a:latin typeface="Calibri" panose="020F0502020204030204" pitchFamily="34" charset="0"/>
                <a:cs typeface="Calibri" panose="020F0502020204030204" pitchFamily="34" charset="0"/>
              </a:rPr>
              <a:t>Hypothesis</a:t>
            </a:r>
            <a:r>
              <a:rPr lang="en-US" altLang="en-US" sz="2300" dirty="0">
                <a:solidFill>
                  <a:schemeClr val="bg1"/>
                </a:solidFill>
                <a:latin typeface="Calibri" panose="020F0502020204030204" pitchFamily="34" charset="0"/>
                <a:cs typeface="Calibri" panose="020F0502020204030204" pitchFamily="34" charset="0"/>
              </a:rPr>
              <a:t>: It was G. F. Stout who (running parallel to </a:t>
            </a:r>
            <a:r>
              <a:rPr lang="en-US" altLang="en-US" sz="2300" dirty="0" err="1">
                <a:solidFill>
                  <a:schemeClr val="bg1"/>
                </a:solidFill>
                <a:latin typeface="Calibri" panose="020F0502020204030204" pitchFamily="34" charset="0"/>
                <a:cs typeface="Calibri" panose="020F0502020204030204" pitchFamily="34" charset="0"/>
              </a:rPr>
              <a:t>Meinong</a:t>
            </a:r>
            <a:r>
              <a:rPr lang="en-US" altLang="en-US" sz="2300" dirty="0">
                <a:solidFill>
                  <a:schemeClr val="bg1"/>
                </a:solidFill>
                <a:latin typeface="Calibri" panose="020F0502020204030204" pitchFamily="34" charset="0"/>
                <a:cs typeface="Calibri" panose="020F0502020204030204" pitchFamily="34" charset="0"/>
              </a:rPr>
              <a:t>) taught Moore the distinction between being and existence, and how to apply it in distinguishing mental acts from their extra-mental objects.</a:t>
            </a:r>
          </a:p>
        </p:txBody>
      </p:sp>
    </p:spTree>
    <p:extLst>
      <p:ext uri="{BB962C8B-B14F-4D97-AF65-F5344CB8AC3E}">
        <p14:creationId xmlns:p14="http://schemas.microsoft.com/office/powerpoint/2010/main" val="2614030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228600"/>
            <a:ext cx="8229600" cy="868362"/>
          </a:xfrm>
        </p:spPr>
        <p:txBody>
          <a:bodyPr/>
          <a:lstStyle/>
          <a:p>
            <a:pPr eaLnBrk="1" hangingPunct="1">
              <a:lnSpc>
                <a:spcPct val="83000"/>
              </a:lnSpc>
            </a:pPr>
            <a:r>
              <a:rPr lang="en-US" altLang="en-US" sz="3500" dirty="0">
                <a:solidFill>
                  <a:schemeClr val="bg1"/>
                </a:solidFill>
                <a:latin typeface="Palatino Linotype" panose="02040502050505030304" pitchFamily="18" charset="0"/>
              </a:rPr>
              <a:t>Doctrine of Non-Existential Being</a:t>
            </a:r>
            <a:endParaRPr lang="en-US" altLang="en-US" sz="35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990600"/>
            <a:ext cx="8382000" cy="4648200"/>
          </a:xfrm>
        </p:spPr>
        <p:txBody>
          <a:bodyPr/>
          <a:lstStyle/>
          <a:p>
            <a:pPr marL="0" indent="0" algn="ctr" eaLnBrk="1" hangingPunct="1">
              <a:lnSpc>
                <a:spcPct val="90000"/>
              </a:lnSpc>
              <a:spcAft>
                <a:spcPts val="400"/>
              </a:spcAft>
              <a:buNone/>
            </a:pPr>
            <a:r>
              <a:rPr lang="en-US" altLang="en-US" sz="2500" i="1" dirty="0">
                <a:solidFill>
                  <a:schemeClr val="bg1"/>
                </a:solidFill>
                <a:latin typeface="Calibri" panose="020F0502020204030204" pitchFamily="34" charset="0"/>
                <a:cs typeface="Calibri" panose="020F0502020204030204" pitchFamily="34" charset="0"/>
              </a:rPr>
              <a:t>Origins: where did Moore get it from?</a:t>
            </a:r>
          </a:p>
          <a:p>
            <a:pPr algn="just" eaLnBrk="1" hangingPunct="1">
              <a:lnSpc>
                <a:spcPct val="90000"/>
              </a:lnSpc>
              <a:spcAft>
                <a:spcPts val="200"/>
              </a:spcAft>
            </a:pPr>
            <a:r>
              <a:rPr lang="en-US" altLang="en-US" sz="2500" dirty="0">
                <a:solidFill>
                  <a:schemeClr val="bg1"/>
                </a:solidFill>
                <a:latin typeface="Calibri" panose="020F0502020204030204" pitchFamily="34" charset="0"/>
                <a:cs typeface="Calibri" panose="020F0502020204030204" pitchFamily="34" charset="0"/>
              </a:rPr>
              <a:t>Stout on being vs. existence:</a:t>
            </a:r>
            <a:endParaRPr lang="en-US" altLang="en-US" sz="2200" dirty="0">
              <a:solidFill>
                <a:schemeClr val="bg1"/>
              </a:solidFill>
              <a:latin typeface="Calibri" panose="020F0502020204030204" pitchFamily="34" charset="0"/>
              <a:cs typeface="Calibri" panose="020F0502020204030204" pitchFamily="34" charset="0"/>
            </a:endParaRPr>
          </a:p>
          <a:p>
            <a:pPr marL="457200" lvl="1" indent="0" algn="just" eaLnBrk="1" hangingPunct="1">
              <a:lnSpc>
                <a:spcPct val="90000"/>
              </a:lnSpc>
              <a:spcAft>
                <a:spcPts val="200"/>
              </a:spcAft>
              <a:buNone/>
            </a:pPr>
            <a:r>
              <a:rPr lang="en-US" altLang="en-US" sz="2300" dirty="0">
                <a:solidFill>
                  <a:schemeClr val="bg1"/>
                </a:solidFill>
                <a:latin typeface="Calibri" panose="020F0502020204030204" pitchFamily="34" charset="0"/>
                <a:cs typeface="Calibri" panose="020F0502020204030204" pitchFamily="34" charset="0"/>
              </a:rPr>
              <a:t>“Whatever we can in any way perceive or think has a being and nature of its own independently of the processes by which we </a:t>
            </a:r>
            <a:r>
              <a:rPr lang="en-US" altLang="en-US" sz="2300" dirty="0" err="1">
                <a:solidFill>
                  <a:schemeClr val="bg1"/>
                </a:solidFill>
                <a:latin typeface="Calibri" panose="020F0502020204030204" pitchFamily="34" charset="0"/>
                <a:cs typeface="Calibri" panose="020F0502020204030204" pitchFamily="34" charset="0"/>
              </a:rPr>
              <a:t>cognise</a:t>
            </a:r>
            <a:r>
              <a:rPr lang="en-US" altLang="en-US" sz="2300" dirty="0">
                <a:solidFill>
                  <a:schemeClr val="bg1"/>
                </a:solidFill>
                <a:latin typeface="Calibri" panose="020F0502020204030204" pitchFamily="34" charset="0"/>
                <a:cs typeface="Calibri" panose="020F0502020204030204" pitchFamily="34" charset="0"/>
              </a:rPr>
              <a:t> it. We do not create it, but only become aware of it in the process of cognition. The number two, the fact that 2 + 1 = 3, the validity of a syllogism in Barbara, the necessity or the </a:t>
            </a:r>
            <a:r>
              <a:rPr lang="en-US" altLang="en-US" sz="2300" dirty="0" err="1">
                <a:solidFill>
                  <a:schemeClr val="bg1"/>
                </a:solidFill>
                <a:latin typeface="Calibri" panose="020F0502020204030204" pitchFamily="34" charset="0"/>
                <a:cs typeface="Calibri" panose="020F0502020204030204" pitchFamily="34" charset="0"/>
              </a:rPr>
              <a:t>arbit-rariness</a:t>
            </a:r>
            <a:r>
              <a:rPr lang="en-US" altLang="en-US" sz="2300" dirty="0">
                <a:solidFill>
                  <a:schemeClr val="bg1"/>
                </a:solidFill>
                <a:latin typeface="Calibri" panose="020F0502020204030204" pitchFamily="34" charset="0"/>
                <a:cs typeface="Calibri" panose="020F0502020204030204" pitchFamily="34" charset="0"/>
              </a:rPr>
              <a:t> of the transitions in Hegel's </a:t>
            </a:r>
            <a:r>
              <a:rPr lang="en-US" altLang="en-US" sz="2300" i="1" dirty="0">
                <a:solidFill>
                  <a:schemeClr val="bg1"/>
                </a:solidFill>
                <a:latin typeface="Calibri" panose="020F0502020204030204" pitchFamily="34" charset="0"/>
                <a:cs typeface="Calibri" panose="020F0502020204030204" pitchFamily="34" charset="0"/>
              </a:rPr>
              <a:t>Logic</a:t>
            </a:r>
            <a:r>
              <a:rPr lang="en-US" altLang="en-US" sz="2300" dirty="0">
                <a:solidFill>
                  <a:schemeClr val="bg1"/>
                </a:solidFill>
                <a:latin typeface="Calibri" panose="020F0502020204030204" pitchFamily="34" charset="0"/>
                <a:cs typeface="Calibri" panose="020F0502020204030204" pitchFamily="34" charset="0"/>
              </a:rPr>
              <a:t>, a symphony of Bee-</a:t>
            </a:r>
            <a:r>
              <a:rPr lang="en-US" altLang="en-US" sz="2300" dirty="0" err="1">
                <a:solidFill>
                  <a:schemeClr val="bg1"/>
                </a:solidFill>
                <a:latin typeface="Calibri" panose="020F0502020204030204" pitchFamily="34" charset="0"/>
                <a:cs typeface="Calibri" panose="020F0502020204030204" pitchFamily="34" charset="0"/>
              </a:rPr>
              <a:t>thoven</a:t>
            </a:r>
            <a:r>
              <a:rPr lang="en-US" altLang="en-US" sz="2300" dirty="0">
                <a:solidFill>
                  <a:schemeClr val="bg1"/>
                </a:solidFill>
                <a:latin typeface="Calibri" panose="020F0502020204030204" pitchFamily="34" charset="0"/>
                <a:cs typeface="Calibri" panose="020F0502020204030204" pitchFamily="34" charset="0"/>
              </a:rPr>
              <a:t>, the moral law, all these are possible objects of our cognition, and all these, inasmuch us they are objects, possess a being and nature of their own, whether anyone is actually thin-king of them or not. But </a:t>
            </a:r>
            <a:r>
              <a:rPr lang="en-US" altLang="en-US" sz="2300" b="1" dirty="0">
                <a:solidFill>
                  <a:schemeClr val="bg1"/>
                </a:solidFill>
                <a:latin typeface="Calibri" panose="020F0502020204030204" pitchFamily="34" charset="0"/>
                <a:cs typeface="Calibri" panose="020F0502020204030204" pitchFamily="34" charset="0"/>
              </a:rPr>
              <a:t>their independent being and nature </a:t>
            </a:r>
            <a:r>
              <a:rPr lang="en-US" altLang="en-US" sz="2300" b="1" dirty="0" err="1">
                <a:solidFill>
                  <a:schemeClr val="bg1"/>
                </a:solidFill>
                <a:latin typeface="Calibri" panose="020F0502020204030204" pitchFamily="34" charset="0"/>
                <a:cs typeface="Calibri" panose="020F0502020204030204" pitchFamily="34" charset="0"/>
              </a:rPr>
              <a:t>dif-fers</a:t>
            </a:r>
            <a:r>
              <a:rPr lang="en-US" altLang="en-US" sz="2300" b="1" dirty="0">
                <a:solidFill>
                  <a:schemeClr val="bg1"/>
                </a:solidFill>
                <a:latin typeface="Calibri" panose="020F0502020204030204" pitchFamily="34" charset="0"/>
                <a:cs typeface="Calibri" panose="020F0502020204030204" pitchFamily="34" charset="0"/>
              </a:rPr>
              <a:t> profoundly from that of material things</a:t>
            </a:r>
            <a:r>
              <a:rPr lang="en-US" altLang="en-US" sz="2300" dirty="0">
                <a:solidFill>
                  <a:schemeClr val="bg1"/>
                </a:solidFill>
                <a:latin typeface="Calibri" panose="020F0502020204030204" pitchFamily="34" charset="0"/>
                <a:cs typeface="Calibri" panose="020F0502020204030204" pitchFamily="34" charset="0"/>
              </a:rPr>
              <a:t>, because it does not </a:t>
            </a:r>
            <a:r>
              <a:rPr lang="en-US" altLang="en-US" sz="2300" spc="-10" dirty="0">
                <a:solidFill>
                  <a:schemeClr val="bg1"/>
                </a:solidFill>
                <a:latin typeface="Calibri" panose="020F0502020204030204" pitchFamily="34" charset="0"/>
                <a:cs typeface="Calibri" panose="020F0502020204030204" pitchFamily="34" charset="0"/>
              </a:rPr>
              <a:t>consist in independent persistence and change in time and space.” (1900-01 article)</a:t>
            </a:r>
          </a:p>
        </p:txBody>
      </p:sp>
    </p:spTree>
    <p:extLst>
      <p:ext uri="{BB962C8B-B14F-4D97-AF65-F5344CB8AC3E}">
        <p14:creationId xmlns:p14="http://schemas.microsoft.com/office/powerpoint/2010/main" val="217671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228600"/>
            <a:ext cx="8229600" cy="868362"/>
          </a:xfrm>
        </p:spPr>
        <p:txBody>
          <a:bodyPr/>
          <a:lstStyle/>
          <a:p>
            <a:pPr eaLnBrk="1" hangingPunct="1">
              <a:lnSpc>
                <a:spcPct val="83000"/>
              </a:lnSpc>
            </a:pPr>
            <a:r>
              <a:rPr lang="en-US" altLang="en-US" sz="3500" dirty="0">
                <a:solidFill>
                  <a:schemeClr val="bg1"/>
                </a:solidFill>
                <a:latin typeface="Palatino Linotype" panose="02040502050505030304" pitchFamily="18" charset="0"/>
              </a:rPr>
              <a:t>Doctrine of Non-Existential Being</a:t>
            </a:r>
            <a:endParaRPr lang="en-US" altLang="en-US" sz="35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990600"/>
            <a:ext cx="8382000" cy="4648200"/>
          </a:xfrm>
        </p:spPr>
        <p:txBody>
          <a:bodyPr/>
          <a:lstStyle/>
          <a:p>
            <a:pPr marL="0" indent="0" algn="ctr" eaLnBrk="1" hangingPunct="1">
              <a:lnSpc>
                <a:spcPct val="90000"/>
              </a:lnSpc>
              <a:spcAft>
                <a:spcPts val="400"/>
              </a:spcAft>
              <a:buNone/>
            </a:pPr>
            <a:r>
              <a:rPr lang="en-US" altLang="en-US" sz="2500" i="1" dirty="0">
                <a:solidFill>
                  <a:schemeClr val="bg1"/>
                </a:solidFill>
                <a:latin typeface="Calibri" panose="020F0502020204030204" pitchFamily="34" charset="0"/>
                <a:cs typeface="Calibri" panose="020F0502020204030204" pitchFamily="34" charset="0"/>
              </a:rPr>
              <a:t>Origins: where did Moore get it from?</a:t>
            </a:r>
          </a:p>
          <a:p>
            <a:pPr algn="just" eaLnBrk="1" hangingPunct="1">
              <a:lnSpc>
                <a:spcPct val="90000"/>
              </a:lnSpc>
              <a:spcAft>
                <a:spcPts val="200"/>
              </a:spcAft>
            </a:pPr>
            <a:r>
              <a:rPr lang="en-US" altLang="en-US" sz="2500" dirty="0">
                <a:solidFill>
                  <a:schemeClr val="bg1"/>
                </a:solidFill>
                <a:latin typeface="Calibri" panose="020F0502020204030204" pitchFamily="34" charset="0"/>
                <a:cs typeface="Calibri" panose="020F0502020204030204" pitchFamily="34" charset="0"/>
              </a:rPr>
              <a:t>Stout on being vs. existence:</a:t>
            </a:r>
            <a:endParaRPr lang="en-US" altLang="en-US" sz="2200" dirty="0">
              <a:solidFill>
                <a:schemeClr val="bg1"/>
              </a:solidFill>
              <a:latin typeface="Calibri" panose="020F0502020204030204" pitchFamily="34" charset="0"/>
              <a:cs typeface="Calibri" panose="020F0502020204030204" pitchFamily="34" charset="0"/>
            </a:endParaRPr>
          </a:p>
          <a:p>
            <a:pPr marL="457200" lvl="1" indent="0" algn="just" eaLnBrk="1" hangingPunct="1">
              <a:lnSpc>
                <a:spcPct val="88000"/>
              </a:lnSpc>
              <a:spcAft>
                <a:spcPts val="200"/>
              </a:spcAft>
              <a:buNone/>
            </a:pPr>
            <a:r>
              <a:rPr lang="en-US" altLang="en-US" sz="2000" dirty="0">
                <a:solidFill>
                  <a:schemeClr val="bg1"/>
                </a:solidFill>
                <a:latin typeface="Calibri" panose="020F0502020204030204" pitchFamily="34" charset="0"/>
                <a:cs typeface="Calibri" panose="020F0502020204030204" pitchFamily="34" charset="0"/>
              </a:rPr>
              <a:t>“Now I do not see how it can be denied that there is </a:t>
            </a:r>
            <a:r>
              <a:rPr lang="en-US" altLang="en-US" sz="2000" b="1" dirty="0">
                <a:solidFill>
                  <a:schemeClr val="bg1"/>
                </a:solidFill>
                <a:latin typeface="Calibri" panose="020F0502020204030204" pitchFamily="34" charset="0"/>
                <a:cs typeface="Calibri" panose="020F0502020204030204" pitchFamily="34" charset="0"/>
              </a:rPr>
              <a:t>a system of evidently true propositions which are not directly concerned with actual existence</a:t>
            </a:r>
            <a:r>
              <a:rPr lang="en-US" altLang="en-US" sz="2000" dirty="0">
                <a:solidFill>
                  <a:schemeClr val="bg1"/>
                </a:solidFill>
                <a:latin typeface="Calibri" panose="020F0502020204030204" pitchFamily="34" charset="0"/>
                <a:cs typeface="Calibri" panose="020F0502020204030204" pitchFamily="34" charset="0"/>
              </a:rPr>
              <a:t>. Further, it seems clear that truths cannot be true of nothing. They must ex-press what in some sense has being. We cannot know and yet know </a:t>
            </a:r>
            <a:r>
              <a:rPr lang="en-US" altLang="en-US" sz="2000" dirty="0" err="1">
                <a:solidFill>
                  <a:schemeClr val="bg1"/>
                </a:solidFill>
                <a:latin typeface="Calibri" panose="020F0502020204030204" pitchFamily="34" charset="0"/>
                <a:cs typeface="Calibri" panose="020F0502020204030204" pitchFamily="34" charset="0"/>
              </a:rPr>
              <a:t>noth-ing</a:t>
            </a:r>
            <a:r>
              <a:rPr lang="en-US" altLang="en-US" sz="2000" dirty="0">
                <a:solidFill>
                  <a:schemeClr val="bg1"/>
                </a:solidFill>
                <a:latin typeface="Calibri" panose="020F0502020204030204" pitchFamily="34" charset="0"/>
                <a:cs typeface="Calibri" panose="020F0502020204030204" pitchFamily="34" charset="0"/>
              </a:rPr>
              <a:t>. Nor will it do to say that what we are dealing with is a creature of thought. It may indeed be true that all being, including actual existence, is relative to mind, in the sense that it could not be without mind. But what is here suggested is that the process of knowing may make or produce its own object, that the being of a concept may consist of being conceived. This seems a quite untenable position, and has in fact been sufficiently re-</a:t>
            </a:r>
            <a:r>
              <a:rPr lang="en-US" altLang="en-US" sz="2000" dirty="0" err="1">
                <a:solidFill>
                  <a:schemeClr val="bg1"/>
                </a:solidFill>
                <a:latin typeface="Calibri" panose="020F0502020204030204" pitchFamily="34" charset="0"/>
                <a:cs typeface="Calibri" panose="020F0502020204030204" pitchFamily="34" charset="0"/>
              </a:rPr>
              <a:t>futed</a:t>
            </a:r>
            <a:r>
              <a:rPr lang="en-US" altLang="en-US" sz="2000" dirty="0">
                <a:solidFill>
                  <a:schemeClr val="bg1"/>
                </a:solidFill>
                <a:latin typeface="Calibri" panose="020F0502020204030204" pitchFamily="34" charset="0"/>
                <a:cs typeface="Calibri" panose="020F0502020204030204" pitchFamily="34" charset="0"/>
              </a:rPr>
              <a:t> by Plato. To think is to think something; thought, therefore, cannot exist prior to what is thought of; it cannot therefore make or produce what is thought of. The subject-matter of logic and pure mathematics has a </a:t>
            </a:r>
            <a:r>
              <a:rPr lang="en-US" altLang="en-US" sz="2000" dirty="0" err="1">
                <a:solidFill>
                  <a:schemeClr val="bg1"/>
                </a:solidFill>
                <a:latin typeface="Calibri" panose="020F0502020204030204" pitchFamily="34" charset="0"/>
                <a:cs typeface="Calibri" panose="020F0502020204030204" pitchFamily="34" charset="0"/>
              </a:rPr>
              <a:t>na-ture</a:t>
            </a:r>
            <a:r>
              <a:rPr lang="en-US" altLang="en-US" sz="2000" dirty="0">
                <a:solidFill>
                  <a:schemeClr val="bg1"/>
                </a:solidFill>
                <a:latin typeface="Calibri" panose="020F0502020204030204" pitchFamily="34" charset="0"/>
                <a:cs typeface="Calibri" panose="020F0502020204030204" pitchFamily="34" charset="0"/>
              </a:rPr>
              <a:t> of its own which our thinking simply discovers and does not, in any sense, create. ... </a:t>
            </a:r>
            <a:r>
              <a:rPr lang="en-US" altLang="en-US" sz="2000" b="1" dirty="0">
                <a:solidFill>
                  <a:schemeClr val="bg1"/>
                </a:solidFill>
                <a:latin typeface="Calibri" panose="020F0502020204030204" pitchFamily="34" charset="0"/>
                <a:cs typeface="Calibri" panose="020F0502020204030204" pitchFamily="34" charset="0"/>
              </a:rPr>
              <a:t>There is then a region of being, of vast extent and </a:t>
            </a:r>
            <a:r>
              <a:rPr lang="en-US" altLang="en-US" sz="2000" b="1" dirty="0" err="1">
                <a:solidFill>
                  <a:schemeClr val="bg1"/>
                </a:solidFill>
                <a:latin typeface="Calibri" panose="020F0502020204030204" pitchFamily="34" charset="0"/>
                <a:cs typeface="Calibri" panose="020F0502020204030204" pitchFamily="34" charset="0"/>
              </a:rPr>
              <a:t>impor-tance</a:t>
            </a:r>
            <a:r>
              <a:rPr lang="en-US" altLang="en-US" sz="2000" b="1" dirty="0">
                <a:solidFill>
                  <a:schemeClr val="bg1"/>
                </a:solidFill>
                <a:latin typeface="Calibri" panose="020F0502020204030204" pitchFamily="34" charset="0"/>
                <a:cs typeface="Calibri" panose="020F0502020204030204" pitchFamily="34" charset="0"/>
              </a:rPr>
              <a:t>, distinct from that of actually existing particulars.</a:t>
            </a:r>
            <a:r>
              <a:rPr lang="en-US" altLang="en-US" sz="2000" spc="-10" dirty="0">
                <a:solidFill>
                  <a:schemeClr val="bg1"/>
                </a:solidFill>
                <a:latin typeface="Calibri" panose="020F0502020204030204" pitchFamily="34" charset="0"/>
                <a:cs typeface="Calibri" panose="020F0502020204030204" pitchFamily="34" charset="0"/>
              </a:rPr>
              <a:t>” (1919/1921 response to Russell’s </a:t>
            </a:r>
            <a:r>
              <a:rPr lang="en-US" altLang="en-US" sz="2000" i="1" spc="-10" dirty="0">
                <a:solidFill>
                  <a:schemeClr val="bg1"/>
                </a:solidFill>
                <a:latin typeface="Calibri" panose="020F0502020204030204" pitchFamily="34" charset="0"/>
                <a:cs typeface="Calibri" panose="020F0502020204030204" pitchFamily="34" charset="0"/>
              </a:rPr>
              <a:t>Problems of Philosophy</a:t>
            </a:r>
            <a:r>
              <a:rPr lang="en-US" altLang="en-US" sz="2000" spc="-10" dirty="0">
                <a:solidFill>
                  <a:schemeClr val="bg1"/>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480718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228600"/>
            <a:ext cx="8229600" cy="868362"/>
          </a:xfrm>
        </p:spPr>
        <p:txBody>
          <a:bodyPr/>
          <a:lstStyle/>
          <a:p>
            <a:pPr eaLnBrk="1" hangingPunct="1">
              <a:lnSpc>
                <a:spcPct val="83000"/>
              </a:lnSpc>
            </a:pPr>
            <a:r>
              <a:rPr lang="en-US" altLang="en-US" sz="3500" dirty="0">
                <a:solidFill>
                  <a:schemeClr val="bg1"/>
                </a:solidFill>
                <a:latin typeface="Palatino Linotype" panose="02040502050505030304" pitchFamily="18" charset="0"/>
              </a:rPr>
              <a:t>Doctrine of Non-Existential Being</a:t>
            </a:r>
            <a:endParaRPr lang="en-US" altLang="en-US" sz="35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990600"/>
            <a:ext cx="8382000" cy="4648200"/>
          </a:xfrm>
        </p:spPr>
        <p:txBody>
          <a:bodyPr/>
          <a:lstStyle/>
          <a:p>
            <a:pPr marL="0" indent="0" algn="ctr" eaLnBrk="1" hangingPunct="1">
              <a:lnSpc>
                <a:spcPct val="90000"/>
              </a:lnSpc>
              <a:spcAft>
                <a:spcPts val="400"/>
              </a:spcAft>
              <a:buNone/>
            </a:pPr>
            <a:r>
              <a:rPr lang="en-US" altLang="en-US" sz="2500" i="1" dirty="0">
                <a:solidFill>
                  <a:schemeClr val="bg1"/>
                </a:solidFill>
                <a:latin typeface="Calibri" panose="020F0502020204030204" pitchFamily="34" charset="0"/>
                <a:cs typeface="Calibri" panose="020F0502020204030204" pitchFamily="34" charset="0"/>
              </a:rPr>
              <a:t>Clarifying: puzzle of timeless existence</a:t>
            </a:r>
          </a:p>
          <a:p>
            <a:pPr algn="just" eaLnBrk="1" hangingPunct="1">
              <a:lnSpc>
                <a:spcPct val="90000"/>
              </a:lnSpc>
              <a:spcAft>
                <a:spcPts val="200"/>
              </a:spcAft>
            </a:pPr>
            <a:r>
              <a:rPr lang="en-US" altLang="en-US" sz="2500" dirty="0">
                <a:solidFill>
                  <a:schemeClr val="bg1"/>
                </a:solidFill>
                <a:latin typeface="Calibri" panose="020F0502020204030204" pitchFamily="34" charset="0"/>
                <a:cs typeface="Calibri" panose="020F0502020204030204" pitchFamily="34" charset="0"/>
              </a:rPr>
              <a:t>Timeless being vs. timeless existence:</a:t>
            </a:r>
            <a:endParaRPr lang="en-US" altLang="en-US" sz="2200" dirty="0">
              <a:solidFill>
                <a:schemeClr val="bg1"/>
              </a:solidFill>
              <a:latin typeface="Calibri" panose="020F0502020204030204" pitchFamily="34" charset="0"/>
              <a:cs typeface="Calibri" panose="020F0502020204030204" pitchFamily="34" charset="0"/>
            </a:endParaRPr>
          </a:p>
          <a:p>
            <a:pPr lvl="1" eaLnBrk="1" hangingPunct="1">
              <a:lnSpc>
                <a:spcPct val="90000"/>
              </a:lnSpc>
              <a:spcAft>
                <a:spcPts val="200"/>
              </a:spcAft>
            </a:pPr>
            <a:r>
              <a:rPr lang="en-US" altLang="en-US" sz="2300" dirty="0">
                <a:solidFill>
                  <a:schemeClr val="bg1"/>
                </a:solidFill>
                <a:latin typeface="Calibri" panose="020F0502020204030204" pitchFamily="34" charset="0"/>
                <a:cs typeface="Calibri" panose="020F0502020204030204" pitchFamily="34" charset="0"/>
              </a:rPr>
              <a:t>The metaphysics Moore opposes infers a “supersensible reality” of existing objects. And (commonly enough) this reality and its objects are supposed to be </a:t>
            </a:r>
            <a:r>
              <a:rPr lang="en-US" altLang="en-US" sz="2300" i="1" dirty="0">
                <a:solidFill>
                  <a:schemeClr val="bg1"/>
                </a:solidFill>
                <a:latin typeface="Calibri" panose="020F0502020204030204" pitchFamily="34" charset="0"/>
                <a:cs typeface="Calibri" panose="020F0502020204030204" pitchFamily="34" charset="0"/>
              </a:rPr>
              <a:t>timeless</a:t>
            </a:r>
            <a:r>
              <a:rPr lang="en-US" altLang="en-US" sz="2300" dirty="0">
                <a:solidFill>
                  <a:schemeClr val="bg1"/>
                </a:solidFill>
                <a:latin typeface="Calibri" panose="020F0502020204030204" pitchFamily="34" charset="0"/>
                <a:cs typeface="Calibri" panose="020F0502020204030204" pitchFamily="34" charset="0"/>
              </a:rPr>
              <a:t>.</a:t>
            </a:r>
          </a:p>
          <a:p>
            <a:pPr lvl="1" eaLnBrk="1" hangingPunct="1">
              <a:lnSpc>
                <a:spcPct val="90000"/>
              </a:lnSpc>
              <a:spcAft>
                <a:spcPts val="200"/>
              </a:spcAft>
            </a:pPr>
            <a:r>
              <a:rPr lang="en-US" altLang="en-US" sz="2300" dirty="0">
                <a:solidFill>
                  <a:schemeClr val="bg1"/>
                </a:solidFill>
                <a:latin typeface="Calibri" panose="020F0502020204030204" pitchFamily="34" charset="0"/>
                <a:cs typeface="Calibri" panose="020F0502020204030204" pitchFamily="34" charset="0"/>
              </a:rPr>
              <a:t>For Moore, it is very important that good is not a timeless </a:t>
            </a:r>
            <a:r>
              <a:rPr lang="en-US" altLang="en-US" sz="2300" i="1" dirty="0">
                <a:solidFill>
                  <a:schemeClr val="bg1"/>
                </a:solidFill>
                <a:latin typeface="Calibri" panose="020F0502020204030204" pitchFamily="34" charset="0"/>
                <a:cs typeface="Calibri" panose="020F0502020204030204" pitchFamily="34" charset="0"/>
              </a:rPr>
              <a:t>existent</a:t>
            </a:r>
            <a:r>
              <a:rPr lang="en-US" altLang="en-US" sz="2300" dirty="0">
                <a:solidFill>
                  <a:schemeClr val="bg1"/>
                </a:solidFill>
                <a:latin typeface="Calibri" panose="020F0502020204030204" pitchFamily="34" charset="0"/>
                <a:cs typeface="Calibri" panose="020F0502020204030204" pitchFamily="34" charset="0"/>
              </a:rPr>
              <a:t>, but only a timeless </a:t>
            </a:r>
            <a:r>
              <a:rPr lang="en-US" altLang="en-US" sz="2300" i="1" dirty="0">
                <a:solidFill>
                  <a:schemeClr val="bg1"/>
                </a:solidFill>
                <a:latin typeface="Calibri" panose="020F0502020204030204" pitchFamily="34" charset="0"/>
                <a:cs typeface="Calibri" panose="020F0502020204030204" pitchFamily="34" charset="0"/>
              </a:rPr>
              <a:t>being</a:t>
            </a:r>
            <a:r>
              <a:rPr lang="en-US" altLang="en-US" sz="2300" dirty="0">
                <a:solidFill>
                  <a:schemeClr val="bg1"/>
                </a:solidFill>
                <a:latin typeface="Calibri" panose="020F0502020204030204" pitchFamily="34" charset="0"/>
                <a:cs typeface="Calibri" panose="020F0502020204030204" pitchFamily="34" charset="0"/>
              </a:rPr>
              <a:t> (incapable of existence).</a:t>
            </a:r>
          </a:p>
          <a:p>
            <a:pPr lvl="1" eaLnBrk="1" hangingPunct="1">
              <a:lnSpc>
                <a:spcPct val="90000"/>
              </a:lnSpc>
              <a:spcAft>
                <a:spcPts val="200"/>
              </a:spcAft>
            </a:pPr>
            <a:r>
              <a:rPr lang="en-US" altLang="en-US" sz="2300" dirty="0">
                <a:solidFill>
                  <a:schemeClr val="bg1"/>
                </a:solidFill>
                <a:latin typeface="Calibri" panose="020F0502020204030204" pitchFamily="34" charset="0"/>
                <a:cs typeface="Calibri" panose="020F0502020204030204" pitchFamily="34" charset="0"/>
              </a:rPr>
              <a:t>But what exactly is the difference supposed to be?</a:t>
            </a:r>
          </a:p>
          <a:p>
            <a:pPr eaLnBrk="1" hangingPunct="1">
              <a:lnSpc>
                <a:spcPct val="90000"/>
              </a:lnSpc>
              <a:spcAft>
                <a:spcPts val="200"/>
              </a:spcAft>
            </a:pPr>
            <a:r>
              <a:rPr lang="en-US" altLang="en-US" sz="2500" dirty="0">
                <a:solidFill>
                  <a:schemeClr val="bg1"/>
                </a:solidFill>
                <a:latin typeface="Calibri" panose="020F0502020204030204" pitchFamily="34" charset="0"/>
                <a:cs typeface="Calibri" panose="020F0502020204030204" pitchFamily="34" charset="0"/>
              </a:rPr>
              <a:t>Possible accounts</a:t>
            </a:r>
          </a:p>
          <a:p>
            <a:pPr lvl="1" eaLnBrk="1" hangingPunct="1">
              <a:lnSpc>
                <a:spcPct val="90000"/>
              </a:lnSpc>
              <a:spcAft>
                <a:spcPts val="200"/>
              </a:spcAft>
            </a:pPr>
            <a:r>
              <a:rPr lang="en-US" altLang="en-US" sz="2300" u="sng" dirty="0">
                <a:solidFill>
                  <a:schemeClr val="bg1"/>
                </a:solidFill>
                <a:latin typeface="Calibri" panose="020F0502020204030204" pitchFamily="34" charset="0"/>
                <a:cs typeface="Calibri" panose="020F0502020204030204" pitchFamily="34" charset="0"/>
              </a:rPr>
              <a:t>Structural</a:t>
            </a:r>
            <a:r>
              <a:rPr lang="en-US" altLang="en-US" sz="2300" dirty="0">
                <a:solidFill>
                  <a:schemeClr val="bg1"/>
                </a:solidFill>
                <a:latin typeface="Calibri" panose="020F0502020204030204" pitchFamily="34" charset="0"/>
                <a:cs typeface="Calibri" panose="020F0502020204030204" pitchFamily="34" charset="0"/>
              </a:rPr>
              <a:t>: existence is an </a:t>
            </a:r>
            <a:r>
              <a:rPr lang="en-US" altLang="en-US" sz="2300" i="1" dirty="0">
                <a:solidFill>
                  <a:schemeClr val="bg1"/>
                </a:solidFill>
                <a:latin typeface="Calibri" panose="020F0502020204030204" pitchFamily="34" charset="0"/>
                <a:cs typeface="Calibri" panose="020F0502020204030204" pitchFamily="34" charset="0"/>
              </a:rPr>
              <a:t>added</a:t>
            </a:r>
            <a:r>
              <a:rPr lang="en-US" altLang="en-US" sz="2300" dirty="0">
                <a:solidFill>
                  <a:schemeClr val="bg1"/>
                </a:solidFill>
                <a:latin typeface="Calibri" panose="020F0502020204030204" pitchFamily="34" charset="0"/>
                <a:cs typeface="Calibri" panose="020F0502020204030204" pitchFamily="34" charset="0"/>
              </a:rPr>
              <a:t> ontological status, whereas being is a standard/default ontological status</a:t>
            </a:r>
          </a:p>
          <a:p>
            <a:pPr lvl="1" eaLnBrk="1" hangingPunct="1">
              <a:lnSpc>
                <a:spcPct val="90000"/>
              </a:lnSpc>
              <a:spcAft>
                <a:spcPts val="200"/>
              </a:spcAft>
            </a:pPr>
            <a:r>
              <a:rPr lang="en-US" altLang="en-US" sz="2300" u="sng" dirty="0">
                <a:solidFill>
                  <a:schemeClr val="bg1"/>
                </a:solidFill>
                <a:latin typeface="Calibri" panose="020F0502020204030204" pitchFamily="34" charset="0"/>
                <a:cs typeface="Calibri" panose="020F0502020204030204" pitchFamily="34" charset="0"/>
              </a:rPr>
              <a:t>Epistemic</a:t>
            </a:r>
            <a:r>
              <a:rPr lang="en-US" altLang="en-US" sz="2300" dirty="0">
                <a:solidFill>
                  <a:schemeClr val="bg1"/>
                </a:solidFill>
                <a:latin typeface="Calibri" panose="020F0502020204030204" pitchFamily="34" charset="0"/>
                <a:cs typeface="Calibri" panose="020F0502020204030204" pitchFamily="34" charset="0"/>
              </a:rPr>
              <a:t>: existents are known via observation or inference, not immediate awareness</a:t>
            </a:r>
          </a:p>
          <a:p>
            <a:pPr lvl="1" eaLnBrk="1" hangingPunct="1">
              <a:lnSpc>
                <a:spcPct val="90000"/>
              </a:lnSpc>
              <a:spcAft>
                <a:spcPts val="200"/>
              </a:spcAft>
            </a:pPr>
            <a:r>
              <a:rPr lang="en-US" altLang="en-US" sz="2300" u="sng" dirty="0">
                <a:solidFill>
                  <a:schemeClr val="bg1"/>
                </a:solidFill>
                <a:latin typeface="Calibri" panose="020F0502020204030204" pitchFamily="34" charset="0"/>
                <a:cs typeface="Calibri" panose="020F0502020204030204" pitchFamily="34" charset="0"/>
              </a:rPr>
              <a:t>Causal</a:t>
            </a:r>
            <a:r>
              <a:rPr lang="en-US" altLang="en-US" sz="2300" dirty="0">
                <a:solidFill>
                  <a:schemeClr val="bg1"/>
                </a:solidFill>
                <a:latin typeface="Calibri" panose="020F0502020204030204" pitchFamily="34" charset="0"/>
                <a:cs typeface="Calibri" panose="020F0502020204030204" pitchFamily="34" charset="0"/>
              </a:rPr>
              <a:t>: existents are causally efficacious</a:t>
            </a:r>
          </a:p>
        </p:txBody>
      </p:sp>
    </p:spTree>
    <p:extLst>
      <p:ext uri="{BB962C8B-B14F-4D97-AF65-F5344CB8AC3E}">
        <p14:creationId xmlns:p14="http://schemas.microsoft.com/office/powerpoint/2010/main" val="2201528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5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5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5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228600"/>
            <a:ext cx="8229600" cy="868362"/>
          </a:xfrm>
        </p:spPr>
        <p:txBody>
          <a:bodyPr/>
          <a:lstStyle/>
          <a:p>
            <a:pPr eaLnBrk="1" hangingPunct="1">
              <a:lnSpc>
                <a:spcPct val="83000"/>
              </a:lnSpc>
            </a:pPr>
            <a:r>
              <a:rPr lang="en-US" altLang="en-US" sz="3500" dirty="0">
                <a:solidFill>
                  <a:schemeClr val="bg1"/>
                </a:solidFill>
                <a:latin typeface="Palatino Linotype" panose="02040502050505030304" pitchFamily="18" charset="0"/>
              </a:rPr>
              <a:t>Doctrine of Non-Existential Being</a:t>
            </a:r>
            <a:endParaRPr lang="en-US" altLang="en-US" sz="35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990600"/>
            <a:ext cx="8382000" cy="4648200"/>
          </a:xfrm>
        </p:spPr>
        <p:txBody>
          <a:bodyPr/>
          <a:lstStyle/>
          <a:p>
            <a:pPr marL="0" indent="0" algn="ctr" eaLnBrk="1" hangingPunct="1">
              <a:lnSpc>
                <a:spcPct val="90000"/>
              </a:lnSpc>
              <a:spcAft>
                <a:spcPts val="400"/>
              </a:spcAft>
              <a:buNone/>
            </a:pPr>
            <a:r>
              <a:rPr lang="en-US" altLang="en-US" sz="2500" i="1" dirty="0">
                <a:solidFill>
                  <a:schemeClr val="bg1"/>
                </a:solidFill>
                <a:latin typeface="Calibri" panose="020F0502020204030204" pitchFamily="34" charset="0"/>
                <a:cs typeface="Calibri" panose="020F0502020204030204" pitchFamily="34" charset="0"/>
              </a:rPr>
              <a:t>Arguments? Advantages?</a:t>
            </a:r>
          </a:p>
          <a:p>
            <a:pPr algn="just" eaLnBrk="1" hangingPunct="1">
              <a:lnSpc>
                <a:spcPct val="90000"/>
              </a:lnSpc>
              <a:spcAft>
                <a:spcPts val="200"/>
              </a:spcAft>
            </a:pPr>
            <a:r>
              <a:rPr lang="en-US" altLang="en-US" sz="2500" dirty="0">
                <a:solidFill>
                  <a:schemeClr val="bg1"/>
                </a:solidFill>
                <a:latin typeface="Calibri" panose="020F0502020204030204" pitchFamily="34" charset="0"/>
                <a:cs typeface="Calibri" panose="020F0502020204030204" pitchFamily="34" charset="0"/>
              </a:rPr>
              <a:t>Moore may not have a positive argument:</a:t>
            </a:r>
          </a:p>
          <a:p>
            <a:pPr lvl="1" algn="just" eaLnBrk="1" hangingPunct="1">
              <a:lnSpc>
                <a:spcPct val="90000"/>
              </a:lnSpc>
              <a:spcAft>
                <a:spcPts val="200"/>
              </a:spcAft>
            </a:pPr>
            <a:r>
              <a:rPr lang="en-US" altLang="en-US" sz="2300" dirty="0">
                <a:solidFill>
                  <a:schemeClr val="bg1"/>
                </a:solidFill>
                <a:latin typeface="Calibri" panose="020F0502020204030204" pitchFamily="34" charset="0"/>
                <a:cs typeface="Calibri" panose="020F0502020204030204" pitchFamily="34" charset="0"/>
              </a:rPr>
              <a:t>No one would think good is a timeless existent if they weren’t bamboozled by the naturalistic fallacy into defining good.</a:t>
            </a:r>
          </a:p>
          <a:p>
            <a:pPr marL="457200" lvl="1" indent="0" algn="just" eaLnBrk="1" hangingPunct="1">
              <a:lnSpc>
                <a:spcPct val="90000"/>
              </a:lnSpc>
              <a:spcAft>
                <a:spcPts val="200"/>
              </a:spcAft>
              <a:buNone/>
            </a:pPr>
            <a:r>
              <a:rPr lang="en-US" altLang="en-US" sz="2100" dirty="0">
                <a:solidFill>
                  <a:schemeClr val="bg1"/>
                </a:solidFill>
                <a:latin typeface="Calibri" panose="020F0502020204030204" pitchFamily="34" charset="0"/>
                <a:cs typeface="Calibri" panose="020F0502020204030204" pitchFamily="34" charset="0"/>
              </a:rPr>
              <a:t>“[Metaphysical Ethics] involves the naturalistic fallacy. It rests upon the failure to perceive that any truth which asserts ‘This is good in itself’ is quite unique in kind—that it cannot be reduced to any assertion about reality, and therefore must remain unaffected by any conclusions we may reach about the nature of reality. This confusion as to the unique nature of ethical truths is, I have said, involved in all those ethical theories which I have called metaphysical. It is plain that, </a:t>
            </a:r>
            <a:r>
              <a:rPr lang="en-US" altLang="en-US" sz="2100" b="1" dirty="0">
                <a:solidFill>
                  <a:schemeClr val="bg1"/>
                </a:solidFill>
                <a:latin typeface="Calibri" panose="020F0502020204030204" pitchFamily="34" charset="0"/>
                <a:cs typeface="Calibri" panose="020F0502020204030204" pitchFamily="34" charset="0"/>
              </a:rPr>
              <a:t>but for some confusion of the sort, no-one would think it worth while</a:t>
            </a:r>
            <a:r>
              <a:rPr lang="en-US" altLang="en-US" sz="2100" dirty="0">
                <a:solidFill>
                  <a:schemeClr val="bg1"/>
                </a:solidFill>
                <a:latin typeface="Calibri" panose="020F0502020204030204" pitchFamily="34" charset="0"/>
                <a:cs typeface="Calibri" panose="020F0502020204030204" pitchFamily="34" charset="0"/>
              </a:rPr>
              <a:t> even to describe the Supreme Good in metaphysical terms.” (</a:t>
            </a:r>
            <a:r>
              <a:rPr lang="en-US" altLang="en-US" sz="2100" i="1" dirty="0">
                <a:solidFill>
                  <a:schemeClr val="bg1"/>
                </a:solidFill>
                <a:latin typeface="Calibri" panose="020F0502020204030204" pitchFamily="34" charset="0"/>
                <a:cs typeface="Calibri" panose="020F0502020204030204" pitchFamily="34" charset="0"/>
              </a:rPr>
              <a:t>PE</a:t>
            </a:r>
            <a:r>
              <a:rPr lang="en-US" altLang="en-US" sz="2100" dirty="0">
                <a:solidFill>
                  <a:schemeClr val="bg1"/>
                </a:solidFill>
                <a:latin typeface="Calibri" panose="020F0502020204030204" pitchFamily="34" charset="0"/>
                <a:cs typeface="Calibri" panose="020F0502020204030204" pitchFamily="34" charset="0"/>
              </a:rPr>
              <a:t>, §67)</a:t>
            </a:r>
          </a:p>
        </p:txBody>
      </p:sp>
    </p:spTree>
    <p:extLst>
      <p:ext uri="{BB962C8B-B14F-4D97-AF65-F5344CB8AC3E}">
        <p14:creationId xmlns:p14="http://schemas.microsoft.com/office/powerpoint/2010/main" val="2691498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152400"/>
            <a:ext cx="8229600" cy="868362"/>
          </a:xfrm>
        </p:spPr>
        <p:txBody>
          <a:bodyPr/>
          <a:lstStyle/>
          <a:p>
            <a:pPr eaLnBrk="1" hangingPunct="1">
              <a:lnSpc>
                <a:spcPct val="83000"/>
              </a:lnSpc>
            </a:pPr>
            <a:r>
              <a:rPr lang="en-US" altLang="en-US" sz="3500" dirty="0">
                <a:solidFill>
                  <a:schemeClr val="bg1"/>
                </a:solidFill>
                <a:latin typeface="Palatino Linotype" panose="02040502050505030304" pitchFamily="18" charset="0"/>
              </a:rPr>
              <a:t>Doctrine of Non-Existential Being</a:t>
            </a:r>
            <a:endParaRPr lang="en-US" altLang="en-US" sz="35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914400"/>
            <a:ext cx="8382000" cy="4648200"/>
          </a:xfrm>
        </p:spPr>
        <p:txBody>
          <a:bodyPr/>
          <a:lstStyle/>
          <a:p>
            <a:pPr marL="0" indent="0" algn="ctr" eaLnBrk="1" hangingPunct="1">
              <a:lnSpc>
                <a:spcPct val="90000"/>
              </a:lnSpc>
              <a:spcAft>
                <a:spcPts val="400"/>
              </a:spcAft>
              <a:buNone/>
            </a:pPr>
            <a:r>
              <a:rPr lang="en-US" altLang="en-US" sz="2500" i="1" dirty="0">
                <a:solidFill>
                  <a:schemeClr val="bg1"/>
                </a:solidFill>
                <a:latin typeface="Calibri" panose="020F0502020204030204" pitchFamily="34" charset="0"/>
                <a:cs typeface="Calibri" panose="020F0502020204030204" pitchFamily="34" charset="0"/>
              </a:rPr>
              <a:t>Arguments? Advantages?</a:t>
            </a:r>
          </a:p>
          <a:p>
            <a:pPr algn="just" eaLnBrk="1" hangingPunct="1">
              <a:lnSpc>
                <a:spcPct val="90000"/>
              </a:lnSpc>
              <a:spcAft>
                <a:spcPts val="200"/>
              </a:spcAft>
            </a:pPr>
            <a:r>
              <a:rPr lang="en-US" altLang="en-US" sz="2500" dirty="0">
                <a:solidFill>
                  <a:schemeClr val="bg1"/>
                </a:solidFill>
                <a:latin typeface="Calibri" panose="020F0502020204030204" pitchFamily="34" charset="0"/>
                <a:cs typeface="Calibri" panose="020F0502020204030204" pitchFamily="34" charset="0"/>
              </a:rPr>
              <a:t>Moore may not have a positive argument:</a:t>
            </a:r>
          </a:p>
          <a:p>
            <a:pPr lvl="1" algn="just" eaLnBrk="1" hangingPunct="1">
              <a:lnSpc>
                <a:spcPct val="90000"/>
              </a:lnSpc>
              <a:spcAft>
                <a:spcPts val="200"/>
              </a:spcAft>
            </a:pPr>
            <a:r>
              <a:rPr lang="en-US" altLang="en-US" sz="2300" dirty="0">
                <a:solidFill>
                  <a:schemeClr val="bg1"/>
                </a:solidFill>
                <a:latin typeface="Calibri" panose="020F0502020204030204" pitchFamily="34" charset="0"/>
                <a:cs typeface="Calibri" panose="020F0502020204030204" pitchFamily="34" charset="0"/>
              </a:rPr>
              <a:t>And one major reason they commit the NF—i.e. try to define good in terms of an existent—is something like force of habit.</a:t>
            </a:r>
          </a:p>
          <a:p>
            <a:pPr marL="457200" lvl="1" indent="0" algn="just" eaLnBrk="1" hangingPunct="1">
              <a:lnSpc>
                <a:spcPct val="88000"/>
              </a:lnSpc>
              <a:spcAft>
                <a:spcPts val="200"/>
              </a:spcAft>
              <a:buNone/>
            </a:pPr>
            <a:r>
              <a:rPr lang="en-US" altLang="en-US" sz="2100" dirty="0">
                <a:solidFill>
                  <a:schemeClr val="bg1"/>
                </a:solidFill>
                <a:latin typeface="Calibri" panose="020F0502020204030204" pitchFamily="34" charset="0"/>
                <a:cs typeface="Calibri" panose="020F0502020204030204" pitchFamily="34" charset="0"/>
              </a:rPr>
              <a:t>“This reason lies in the supposition that the proposition ‘This is good’ or ‘This would be good, if it existed’ must, in a certain respect, be of the same type as other propositions. The fact is that there is one type of proposition so familiar to everyone, and therefore having such a strong hold upon the imagination, that philosophers have always sup-posed that all other types of propositions must be reducible to it. This type is that of the objects of experience[.] … All these truths, however much they may differ, have this in common that in them both the grammatical subject and the grammatical object stand for something which exists. </a:t>
            </a:r>
            <a:r>
              <a:rPr lang="en-US" altLang="en-US" sz="2100" b="1" dirty="0">
                <a:solidFill>
                  <a:schemeClr val="bg1"/>
                </a:solidFill>
                <a:latin typeface="Calibri" panose="020F0502020204030204" pitchFamily="34" charset="0"/>
                <a:cs typeface="Calibri" panose="020F0502020204030204" pitchFamily="34" charset="0"/>
              </a:rPr>
              <a:t>Immensely the commonest type of truth, then, is one which asserts a relation between two existing things. Ethical truths are immediately felt not to conform to this type, and the naturalistic fallacy arises from the attempt to make out that, in some roundabout way, they do conform to it.</a:t>
            </a:r>
            <a:r>
              <a:rPr lang="en-US" altLang="en-US" sz="2100" dirty="0">
                <a:solidFill>
                  <a:schemeClr val="bg1"/>
                </a:solidFill>
                <a:latin typeface="Calibri" panose="020F0502020204030204" pitchFamily="34" charset="0"/>
                <a:cs typeface="Calibri" panose="020F0502020204030204" pitchFamily="34" charset="0"/>
              </a:rPr>
              <a:t>” (</a:t>
            </a:r>
            <a:r>
              <a:rPr lang="en-US" altLang="en-US" sz="2100" i="1" dirty="0">
                <a:solidFill>
                  <a:schemeClr val="bg1"/>
                </a:solidFill>
                <a:latin typeface="Calibri" panose="020F0502020204030204" pitchFamily="34" charset="0"/>
                <a:cs typeface="Calibri" panose="020F0502020204030204" pitchFamily="34" charset="0"/>
              </a:rPr>
              <a:t>PE</a:t>
            </a:r>
            <a:r>
              <a:rPr lang="en-US" altLang="en-US" sz="2100" dirty="0">
                <a:solidFill>
                  <a:schemeClr val="bg1"/>
                </a:solidFill>
                <a:latin typeface="Calibri" panose="020F0502020204030204" pitchFamily="34" charset="0"/>
                <a:cs typeface="Calibri" panose="020F0502020204030204" pitchFamily="34" charset="0"/>
              </a:rPr>
              <a:t>, §73)</a:t>
            </a:r>
          </a:p>
        </p:txBody>
      </p:sp>
    </p:spTree>
    <p:extLst>
      <p:ext uri="{BB962C8B-B14F-4D97-AF65-F5344CB8AC3E}">
        <p14:creationId xmlns:p14="http://schemas.microsoft.com/office/powerpoint/2010/main" val="171104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152400"/>
            <a:ext cx="8229600" cy="868362"/>
          </a:xfrm>
        </p:spPr>
        <p:txBody>
          <a:bodyPr/>
          <a:lstStyle/>
          <a:p>
            <a:pPr eaLnBrk="1" hangingPunct="1">
              <a:lnSpc>
                <a:spcPct val="83000"/>
              </a:lnSpc>
            </a:pPr>
            <a:r>
              <a:rPr lang="en-US" altLang="en-US" sz="3200" dirty="0">
                <a:solidFill>
                  <a:schemeClr val="bg1"/>
                </a:solidFill>
                <a:latin typeface="Palatino Linotype" panose="02040502050505030304" pitchFamily="18" charset="0"/>
              </a:rPr>
              <a:t>Who is Pierre Bayle?</a:t>
            </a:r>
            <a:endParaRPr lang="en-US" altLang="en-US" sz="32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304800" y="914400"/>
            <a:ext cx="8534400" cy="5562600"/>
          </a:xfrm>
        </p:spPr>
        <p:txBody>
          <a:bodyPr/>
          <a:lstStyle/>
          <a:p>
            <a:pPr eaLnBrk="1" hangingPunct="1">
              <a:lnSpc>
                <a:spcPct val="90000"/>
              </a:lnSpc>
              <a:buFont typeface="Calibri" panose="020F0502020204030204" pitchFamily="34" charset="0"/>
              <a:buChar char="-"/>
            </a:pPr>
            <a:endParaRPr lang="en-US" altLang="en-US" sz="2200" dirty="0">
              <a:solidFill>
                <a:schemeClr val="bg1"/>
              </a:solidFill>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5388B6AD-8386-4353-B60B-4B54BCBF08FE}"/>
              </a:ext>
            </a:extLst>
          </p:cNvPr>
          <p:cNvPicPr>
            <a:picLocks noChangeAspect="1"/>
          </p:cNvPicPr>
          <p:nvPr/>
        </p:nvPicPr>
        <p:blipFill>
          <a:blip r:embed="rId2"/>
          <a:stretch>
            <a:fillRect/>
          </a:stretch>
        </p:blipFill>
        <p:spPr>
          <a:xfrm>
            <a:off x="2488467" y="0"/>
            <a:ext cx="4167065" cy="6858000"/>
          </a:xfrm>
          <a:prstGeom prst="rect">
            <a:avLst/>
          </a:prstGeom>
        </p:spPr>
      </p:pic>
      <p:pic>
        <p:nvPicPr>
          <p:cNvPr id="3" name="Picture 2">
            <a:extLst>
              <a:ext uri="{FF2B5EF4-FFF2-40B4-BE49-F238E27FC236}">
                <a16:creationId xmlns:a16="http://schemas.microsoft.com/office/drawing/2014/main" id="{FAD8EEE4-F4CB-4410-B052-C23DADD1C648}"/>
              </a:ext>
            </a:extLst>
          </p:cNvPr>
          <p:cNvPicPr>
            <a:picLocks noChangeAspect="1"/>
          </p:cNvPicPr>
          <p:nvPr/>
        </p:nvPicPr>
        <p:blipFill>
          <a:blip r:embed="rId3"/>
          <a:stretch>
            <a:fillRect/>
          </a:stretch>
        </p:blipFill>
        <p:spPr>
          <a:xfrm>
            <a:off x="2488467" y="0"/>
            <a:ext cx="4167065" cy="6858000"/>
          </a:xfrm>
          <a:prstGeom prst="rect">
            <a:avLst/>
          </a:prstGeom>
        </p:spPr>
      </p:pic>
    </p:spTree>
    <p:extLst>
      <p:ext uri="{BB962C8B-B14F-4D97-AF65-F5344CB8AC3E}">
        <p14:creationId xmlns:p14="http://schemas.microsoft.com/office/powerpoint/2010/main" val="39124864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152400"/>
            <a:ext cx="8229600" cy="868362"/>
          </a:xfrm>
        </p:spPr>
        <p:txBody>
          <a:bodyPr/>
          <a:lstStyle/>
          <a:p>
            <a:pPr eaLnBrk="1" hangingPunct="1">
              <a:lnSpc>
                <a:spcPct val="83000"/>
              </a:lnSpc>
            </a:pPr>
            <a:r>
              <a:rPr lang="en-US" altLang="en-US" sz="3500" dirty="0">
                <a:solidFill>
                  <a:schemeClr val="bg1"/>
                </a:solidFill>
                <a:latin typeface="Palatino Linotype" panose="02040502050505030304" pitchFamily="18" charset="0"/>
              </a:rPr>
              <a:t>Doctrine of Non-Existential Being</a:t>
            </a:r>
            <a:endParaRPr lang="en-US" altLang="en-US" sz="35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914400"/>
            <a:ext cx="8382000" cy="4648200"/>
          </a:xfrm>
        </p:spPr>
        <p:txBody>
          <a:bodyPr/>
          <a:lstStyle/>
          <a:p>
            <a:pPr marL="0" indent="0" algn="ctr" eaLnBrk="1" hangingPunct="1">
              <a:lnSpc>
                <a:spcPct val="90000"/>
              </a:lnSpc>
              <a:spcAft>
                <a:spcPts val="400"/>
              </a:spcAft>
              <a:buNone/>
            </a:pPr>
            <a:r>
              <a:rPr lang="en-US" altLang="en-US" sz="2500" i="1" dirty="0">
                <a:solidFill>
                  <a:schemeClr val="bg1"/>
                </a:solidFill>
                <a:latin typeface="Calibri" panose="020F0502020204030204" pitchFamily="34" charset="0"/>
                <a:cs typeface="Calibri" panose="020F0502020204030204" pitchFamily="34" charset="0"/>
              </a:rPr>
              <a:t>Arguments? Advantages?</a:t>
            </a:r>
          </a:p>
          <a:p>
            <a:pPr algn="just" eaLnBrk="1" hangingPunct="1">
              <a:lnSpc>
                <a:spcPct val="90000"/>
              </a:lnSpc>
              <a:spcAft>
                <a:spcPts val="200"/>
              </a:spcAft>
            </a:pPr>
            <a:r>
              <a:rPr lang="en-US" altLang="en-US" sz="2500" dirty="0">
                <a:solidFill>
                  <a:schemeClr val="bg1"/>
                </a:solidFill>
                <a:latin typeface="Calibri" panose="020F0502020204030204" pitchFamily="34" charset="0"/>
                <a:cs typeface="Calibri" panose="020F0502020204030204" pitchFamily="34" charset="0"/>
              </a:rPr>
              <a:t>Moore may have more indirect considerations:</a:t>
            </a:r>
          </a:p>
          <a:p>
            <a:pPr lvl="1" eaLnBrk="1" hangingPunct="1">
              <a:lnSpc>
                <a:spcPct val="90000"/>
              </a:lnSpc>
              <a:spcAft>
                <a:spcPts val="200"/>
              </a:spcAft>
            </a:pPr>
            <a:r>
              <a:rPr lang="en-US" altLang="en-US" sz="2300" dirty="0">
                <a:solidFill>
                  <a:schemeClr val="bg1"/>
                </a:solidFill>
                <a:latin typeface="Calibri" panose="020F0502020204030204" pitchFamily="34" charset="0"/>
                <a:cs typeface="Calibri" panose="020F0502020204030204" pitchFamily="34" charset="0"/>
              </a:rPr>
              <a:t>Once you see how Naturalistic Fallacy considerations (e.g., the Open Question Argument) can defeat any particular meta-physical definition of good, you’ll be left without any reason to think good is a supersensible/timeless existent.</a:t>
            </a:r>
          </a:p>
          <a:p>
            <a:pPr lvl="1" eaLnBrk="1" hangingPunct="1">
              <a:lnSpc>
                <a:spcPct val="90000"/>
              </a:lnSpc>
              <a:spcAft>
                <a:spcPts val="200"/>
              </a:spcAft>
            </a:pPr>
            <a:r>
              <a:rPr lang="en-US" altLang="en-US" sz="2300" dirty="0">
                <a:solidFill>
                  <a:schemeClr val="bg1"/>
                </a:solidFill>
                <a:latin typeface="Calibri" panose="020F0502020204030204" pitchFamily="34" charset="0"/>
                <a:cs typeface="Calibri" panose="020F0502020204030204" pitchFamily="34" charset="0"/>
              </a:rPr>
              <a:t>And once you get past the habitual prejudice of thinking all truths must be existential truths, you can easily see the truth of the face-value view: ethical truths carry only the implication of non-existential being.</a:t>
            </a:r>
          </a:p>
          <a:p>
            <a:pPr marL="457200" lvl="1" indent="0" algn="just" eaLnBrk="1" hangingPunct="1">
              <a:lnSpc>
                <a:spcPct val="90000"/>
              </a:lnSpc>
              <a:spcAft>
                <a:spcPts val="200"/>
              </a:spcAft>
              <a:buNone/>
            </a:pPr>
            <a:r>
              <a:rPr lang="en-US" altLang="en-US" sz="2300" dirty="0">
                <a:solidFill>
                  <a:schemeClr val="bg1"/>
                </a:solidFill>
                <a:latin typeface="Calibri" panose="020F0502020204030204" pitchFamily="34" charset="0"/>
                <a:cs typeface="Calibri" panose="020F0502020204030204" pitchFamily="34" charset="0"/>
              </a:rPr>
              <a:t>“But it is beyond even their powers [viz., metaphysical </a:t>
            </a:r>
            <a:r>
              <a:rPr lang="en-US" altLang="en-US" sz="2300" dirty="0" err="1">
                <a:solidFill>
                  <a:schemeClr val="bg1"/>
                </a:solidFill>
                <a:latin typeface="Calibri" panose="020F0502020204030204" pitchFamily="34" charset="0"/>
                <a:cs typeface="Calibri" panose="020F0502020204030204" pitchFamily="34" charset="0"/>
              </a:rPr>
              <a:t>philoso-</a:t>
            </a:r>
            <a:r>
              <a:rPr lang="en-US" altLang="en-US" sz="2300" spc="-10" dirty="0" err="1">
                <a:solidFill>
                  <a:schemeClr val="bg1"/>
                </a:solidFill>
                <a:latin typeface="Calibri" panose="020F0502020204030204" pitchFamily="34" charset="0"/>
                <a:cs typeface="Calibri" panose="020F0502020204030204" pitchFamily="34" charset="0"/>
              </a:rPr>
              <a:t>phers</a:t>
            </a:r>
            <a:r>
              <a:rPr lang="en-US" altLang="en-US" sz="2300" spc="-10" dirty="0">
                <a:solidFill>
                  <a:schemeClr val="bg1"/>
                </a:solidFill>
                <a:latin typeface="Calibri" panose="020F0502020204030204" pitchFamily="34" charset="0"/>
                <a:cs typeface="Calibri" panose="020F0502020204030204" pitchFamily="34" charset="0"/>
              </a:rPr>
              <a:t>] to believe that </a:t>
            </a:r>
            <a:r>
              <a:rPr lang="en-US" altLang="en-US" sz="2300" b="1" spc="-10" dirty="0">
                <a:solidFill>
                  <a:schemeClr val="bg1"/>
                </a:solidFill>
                <a:latin typeface="Calibri" panose="020F0502020204030204" pitchFamily="34" charset="0"/>
                <a:cs typeface="Calibri" panose="020F0502020204030204" pitchFamily="34" charset="0"/>
              </a:rPr>
              <a:t>what you do mean is merely what you say</a:t>
            </a:r>
            <a:r>
              <a:rPr lang="en-US" altLang="en-US" sz="2300" spc="-10" dirty="0">
                <a:solidFill>
                  <a:schemeClr val="bg1"/>
                </a:solidFill>
                <a:latin typeface="Calibri" panose="020F0502020204030204" pitchFamily="34" charset="0"/>
                <a:cs typeface="Calibri" panose="020F0502020204030204" pitchFamily="34" charset="0"/>
              </a:rPr>
              <a:t>.</a:t>
            </a:r>
            <a:r>
              <a:rPr lang="en-US" altLang="en-US" sz="2300" spc="-30" dirty="0">
                <a:solidFill>
                  <a:schemeClr val="bg1"/>
                </a:solidFill>
                <a:latin typeface="Calibri" panose="020F0502020204030204" pitchFamily="34" charset="0"/>
                <a:cs typeface="Calibri" panose="020F0502020204030204" pitchFamily="34" charset="0"/>
              </a:rPr>
              <a:t> </a:t>
            </a:r>
            <a:r>
              <a:rPr lang="en-US" altLang="en-US" sz="2300" dirty="0">
                <a:solidFill>
                  <a:schemeClr val="bg1"/>
                </a:solidFill>
                <a:latin typeface="Calibri" panose="020F0502020204030204" pitchFamily="34" charset="0"/>
                <a:cs typeface="Calibri" panose="020F0502020204030204" pitchFamily="34" charset="0"/>
              </a:rPr>
              <a:t>They still think you must mean, somehow or other, that some-thing does exist, since that is what you generally mean when you say anything. They are as unable as the empiricists to imagine that you can ever </a:t>
            </a:r>
            <a:r>
              <a:rPr lang="en-US" altLang="en-US" sz="2300" b="1" dirty="0">
                <a:solidFill>
                  <a:schemeClr val="bg1"/>
                </a:solidFill>
                <a:latin typeface="Calibri" panose="020F0502020204030204" pitchFamily="34" charset="0"/>
                <a:cs typeface="Calibri" panose="020F0502020204030204" pitchFamily="34" charset="0"/>
              </a:rPr>
              <a:t>mean that 2 + 2 = 4</a:t>
            </a:r>
            <a:r>
              <a:rPr lang="en-US" altLang="en-US" sz="2300" dirty="0">
                <a:solidFill>
                  <a:schemeClr val="bg1"/>
                </a:solidFill>
                <a:latin typeface="Calibri" panose="020F0502020204030204" pitchFamily="34" charset="0"/>
                <a:cs typeface="Calibri" panose="020F0502020204030204" pitchFamily="34" charset="0"/>
              </a:rPr>
              <a:t>.” (</a:t>
            </a:r>
            <a:r>
              <a:rPr lang="en-US" altLang="en-US" sz="2300" i="1" dirty="0">
                <a:solidFill>
                  <a:schemeClr val="bg1"/>
                </a:solidFill>
                <a:latin typeface="Calibri" panose="020F0502020204030204" pitchFamily="34" charset="0"/>
                <a:cs typeface="Calibri" panose="020F0502020204030204" pitchFamily="34" charset="0"/>
              </a:rPr>
              <a:t>PE</a:t>
            </a:r>
            <a:r>
              <a:rPr lang="en-US" altLang="en-US" sz="2300" dirty="0">
                <a:solidFill>
                  <a:schemeClr val="bg1"/>
                </a:solidFill>
                <a:latin typeface="Calibri" panose="020F0502020204030204" pitchFamily="34" charset="0"/>
                <a:cs typeface="Calibri" panose="020F0502020204030204" pitchFamily="34" charset="0"/>
              </a:rPr>
              <a:t>, §73)</a:t>
            </a:r>
          </a:p>
        </p:txBody>
      </p:sp>
    </p:spTree>
    <p:extLst>
      <p:ext uri="{BB962C8B-B14F-4D97-AF65-F5344CB8AC3E}">
        <p14:creationId xmlns:p14="http://schemas.microsoft.com/office/powerpoint/2010/main" val="3946842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152400"/>
            <a:ext cx="8229600" cy="868362"/>
          </a:xfrm>
        </p:spPr>
        <p:txBody>
          <a:bodyPr/>
          <a:lstStyle/>
          <a:p>
            <a:pPr eaLnBrk="1" hangingPunct="1">
              <a:lnSpc>
                <a:spcPct val="83000"/>
              </a:lnSpc>
            </a:pPr>
            <a:r>
              <a:rPr lang="en-US" altLang="en-US" sz="3500" dirty="0">
                <a:solidFill>
                  <a:schemeClr val="bg1"/>
                </a:solidFill>
                <a:latin typeface="Palatino Linotype" panose="02040502050505030304" pitchFamily="18" charset="0"/>
              </a:rPr>
              <a:t>Doctrine of Non-Existential Being</a:t>
            </a:r>
            <a:endParaRPr lang="en-US" altLang="en-US" sz="35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914400"/>
            <a:ext cx="8382000" cy="4648200"/>
          </a:xfrm>
        </p:spPr>
        <p:txBody>
          <a:bodyPr/>
          <a:lstStyle/>
          <a:p>
            <a:pPr marL="0" indent="0" algn="ctr" eaLnBrk="1" hangingPunct="1">
              <a:lnSpc>
                <a:spcPct val="90000"/>
              </a:lnSpc>
              <a:spcAft>
                <a:spcPts val="400"/>
              </a:spcAft>
              <a:buNone/>
            </a:pPr>
            <a:r>
              <a:rPr lang="en-US" altLang="en-US" sz="2500" i="1" dirty="0">
                <a:solidFill>
                  <a:schemeClr val="bg1"/>
                </a:solidFill>
                <a:latin typeface="Calibri" panose="020F0502020204030204" pitchFamily="34" charset="0"/>
                <a:cs typeface="Calibri" panose="020F0502020204030204" pitchFamily="34" charset="0"/>
              </a:rPr>
              <a:t>Arguments? Advantages?</a:t>
            </a:r>
          </a:p>
          <a:p>
            <a:pPr algn="just" eaLnBrk="1" hangingPunct="1">
              <a:lnSpc>
                <a:spcPct val="90000"/>
              </a:lnSpc>
              <a:spcAft>
                <a:spcPts val="200"/>
              </a:spcAft>
            </a:pPr>
            <a:r>
              <a:rPr lang="en-US" altLang="en-US" sz="2500" dirty="0">
                <a:solidFill>
                  <a:schemeClr val="bg1"/>
                </a:solidFill>
                <a:latin typeface="Calibri" panose="020F0502020204030204" pitchFamily="34" charset="0"/>
                <a:cs typeface="Calibri" panose="020F0502020204030204" pitchFamily="34" charset="0"/>
              </a:rPr>
              <a:t>What about ontological modesty?:</a:t>
            </a:r>
          </a:p>
          <a:p>
            <a:pPr marL="457200" lvl="1" indent="0" algn="just" eaLnBrk="1" hangingPunct="1">
              <a:lnSpc>
                <a:spcPct val="90000"/>
              </a:lnSpc>
              <a:spcAft>
                <a:spcPts val="200"/>
              </a:spcAft>
              <a:buNone/>
            </a:pPr>
            <a:r>
              <a:rPr lang="en-US" altLang="en-US" sz="2100" dirty="0">
                <a:solidFill>
                  <a:schemeClr val="bg1"/>
                </a:solidFill>
                <a:latin typeface="Calibri" panose="020F0502020204030204" pitchFamily="34" charset="0"/>
                <a:cs typeface="Calibri" panose="020F0502020204030204" pitchFamily="34" charset="0"/>
              </a:rPr>
              <a:t>“Moore himself said little about his non-natural property and </a:t>
            </a:r>
            <a:r>
              <a:rPr lang="en-US" altLang="en-US" sz="2100" b="1" dirty="0">
                <a:solidFill>
                  <a:schemeClr val="bg1"/>
                </a:solidFill>
                <a:latin typeface="Calibri" panose="020F0502020204030204" pitchFamily="34" charset="0"/>
                <a:cs typeface="Calibri" panose="020F0502020204030204" pitchFamily="34" charset="0"/>
              </a:rPr>
              <a:t>even tried to limit his metaphysical claims</a:t>
            </a:r>
            <a:r>
              <a:rPr lang="en-US" altLang="en-US" sz="2100" dirty="0">
                <a:solidFill>
                  <a:schemeClr val="bg1"/>
                </a:solidFill>
                <a:latin typeface="Calibri" panose="020F0502020204030204" pitchFamily="34" charset="0"/>
                <a:cs typeface="Calibri" panose="020F0502020204030204" pitchFamily="34" charset="0"/>
              </a:rPr>
              <a:t>, saying that though goodness is an object and therefore ‘</a:t>
            </a:r>
            <a:r>
              <a:rPr lang="en-US" altLang="en-US" sz="2100" i="1" dirty="0">
                <a:solidFill>
                  <a:schemeClr val="bg1"/>
                </a:solidFill>
                <a:latin typeface="Calibri" panose="020F0502020204030204" pitchFamily="34" charset="0"/>
                <a:cs typeface="Calibri" panose="020F0502020204030204" pitchFamily="34" charset="0"/>
              </a:rPr>
              <a:t>is</a:t>
            </a:r>
            <a:r>
              <a:rPr lang="en-US" altLang="en-US" sz="2100" dirty="0">
                <a:solidFill>
                  <a:schemeClr val="bg1"/>
                </a:solidFill>
                <a:latin typeface="Calibri" panose="020F0502020204030204" pitchFamily="34" charset="0"/>
                <a:cs typeface="Calibri" panose="020F0502020204030204" pitchFamily="34" charset="0"/>
              </a:rPr>
              <a:t> somehow’, it does not ‘exist’, and in par-</a:t>
            </a:r>
            <a:r>
              <a:rPr lang="en-US" altLang="en-US" sz="2100" dirty="0" err="1">
                <a:solidFill>
                  <a:schemeClr val="bg1"/>
                </a:solidFill>
                <a:latin typeface="Calibri" panose="020F0502020204030204" pitchFamily="34" charset="0"/>
                <a:cs typeface="Calibri" panose="020F0502020204030204" pitchFamily="34" charset="0"/>
              </a:rPr>
              <a:t>ticular</a:t>
            </a:r>
            <a:r>
              <a:rPr lang="en-US" altLang="en-US" sz="2100" dirty="0">
                <a:solidFill>
                  <a:schemeClr val="bg1"/>
                </a:solidFill>
                <a:latin typeface="Calibri" panose="020F0502020204030204" pitchFamily="34" charset="0"/>
                <a:cs typeface="Calibri" panose="020F0502020204030204" pitchFamily="34" charset="0"/>
              </a:rPr>
              <a:t> does not exist in a ‘supersensible reality’. … Moore can even be read here as holding a version of </a:t>
            </a:r>
            <a:r>
              <a:rPr lang="en-US" altLang="en-US" sz="2100" b="1" dirty="0">
                <a:solidFill>
                  <a:schemeClr val="bg1"/>
                </a:solidFill>
                <a:latin typeface="Calibri" panose="020F0502020204030204" pitchFamily="34" charset="0"/>
                <a:cs typeface="Calibri" panose="020F0502020204030204" pitchFamily="34" charset="0"/>
              </a:rPr>
              <a:t>the modest view defended by Derek Parfit</a:t>
            </a:r>
            <a:r>
              <a:rPr lang="en-US" altLang="en-US" sz="2100" dirty="0">
                <a:solidFill>
                  <a:schemeClr val="bg1"/>
                </a:solidFill>
                <a:latin typeface="Calibri" panose="020F0502020204030204" pitchFamily="34" charset="0"/>
                <a:cs typeface="Calibri" panose="020F0502020204030204" pitchFamily="34" charset="0"/>
              </a:rPr>
              <a:t>, which says normative properties ‘exist’ but only in a ‘non-onto-logical’ sense that has no metaphysical implications[.] I doubt Moore unambiguously intended a view like </a:t>
            </a:r>
            <a:r>
              <a:rPr lang="en-US" altLang="en-US" sz="2100" dirty="0" err="1">
                <a:solidFill>
                  <a:schemeClr val="bg1"/>
                </a:solidFill>
                <a:latin typeface="Calibri" panose="020F0502020204030204" pitchFamily="34" charset="0"/>
                <a:cs typeface="Calibri" panose="020F0502020204030204" pitchFamily="34" charset="0"/>
              </a:rPr>
              <a:t>Parfit’s</a:t>
            </a:r>
            <a:r>
              <a:rPr lang="en-US" altLang="en-US" sz="2100" dirty="0">
                <a:solidFill>
                  <a:schemeClr val="bg1"/>
                </a:solidFill>
                <a:latin typeface="Calibri" panose="020F0502020204030204" pitchFamily="34" charset="0"/>
                <a:cs typeface="Calibri" panose="020F0502020204030204" pitchFamily="34" charset="0"/>
              </a:rPr>
              <a:t>, since he never clearly explained his contrast between being and existing[.] ... But </a:t>
            </a:r>
            <a:r>
              <a:rPr lang="en-US" altLang="en-US" sz="2100" b="1" dirty="0">
                <a:solidFill>
                  <a:schemeClr val="bg1"/>
                </a:solidFill>
                <a:latin typeface="Calibri" panose="020F0502020204030204" pitchFamily="34" charset="0"/>
                <a:cs typeface="Calibri" panose="020F0502020204030204" pitchFamily="34" charset="0"/>
              </a:rPr>
              <a:t>he did try to make his view less metaphysical</a:t>
            </a:r>
            <a:r>
              <a:rPr lang="en-US" altLang="en-US" sz="2100" dirty="0">
                <a:solidFill>
                  <a:schemeClr val="bg1"/>
                </a:solidFill>
                <a:latin typeface="Calibri" panose="020F0502020204030204" pitchFamily="34" charset="0"/>
                <a:cs typeface="Calibri" panose="020F0502020204030204" pitchFamily="34" charset="0"/>
              </a:rPr>
              <a:t>.” (Hurka 2015, p. 90)</a:t>
            </a:r>
          </a:p>
          <a:p>
            <a:pPr lvl="1" eaLnBrk="1" hangingPunct="1">
              <a:lnSpc>
                <a:spcPct val="90000"/>
              </a:lnSpc>
              <a:spcAft>
                <a:spcPts val="200"/>
              </a:spcAft>
            </a:pPr>
            <a:r>
              <a:rPr lang="en-US" altLang="en-US" sz="2300" dirty="0">
                <a:solidFill>
                  <a:schemeClr val="bg1"/>
                </a:solidFill>
                <a:latin typeface="Calibri" panose="020F0502020204030204" pitchFamily="34" charset="0"/>
                <a:cs typeface="Calibri" panose="020F0502020204030204" pitchFamily="34" charset="0"/>
              </a:rPr>
              <a:t>It’s not clear to me whether Moore can claim credit for modestly holding that good and the number two don’t exist when, on his view, neither is even </a:t>
            </a:r>
            <a:r>
              <a:rPr lang="en-US" altLang="en-US" sz="2300" i="1" dirty="0">
                <a:solidFill>
                  <a:schemeClr val="bg1"/>
                </a:solidFill>
                <a:latin typeface="Calibri" panose="020F0502020204030204" pitchFamily="34" charset="0"/>
                <a:cs typeface="Calibri" panose="020F0502020204030204" pitchFamily="34" charset="0"/>
              </a:rPr>
              <a:t>capable </a:t>
            </a:r>
            <a:r>
              <a:rPr lang="en-US" altLang="en-US" sz="2300" dirty="0">
                <a:solidFill>
                  <a:schemeClr val="bg1"/>
                </a:solidFill>
                <a:latin typeface="Calibri" panose="020F0502020204030204" pitchFamily="34" charset="0"/>
                <a:cs typeface="Calibri" panose="020F0502020204030204" pitchFamily="34" charset="0"/>
              </a:rPr>
              <a:t>of existing.</a:t>
            </a:r>
          </a:p>
          <a:p>
            <a:pPr lvl="1" eaLnBrk="1" hangingPunct="1">
              <a:lnSpc>
                <a:spcPct val="90000"/>
              </a:lnSpc>
              <a:spcAft>
                <a:spcPts val="200"/>
              </a:spcAft>
            </a:pPr>
            <a:r>
              <a:rPr lang="en-US" altLang="en-US" sz="2300" dirty="0">
                <a:solidFill>
                  <a:schemeClr val="bg1"/>
                </a:solidFill>
                <a:latin typeface="Calibri" panose="020F0502020204030204" pitchFamily="34" charset="0"/>
                <a:cs typeface="Calibri" panose="020F0502020204030204" pitchFamily="34" charset="0"/>
              </a:rPr>
              <a:t>Ontological modesty makes more sense for God and unicorns: concepts that are ‘existence-apt’ in a way that good isn’t.</a:t>
            </a:r>
          </a:p>
          <a:p>
            <a:pPr lvl="1" eaLnBrk="1" hangingPunct="1">
              <a:lnSpc>
                <a:spcPct val="90000"/>
              </a:lnSpc>
              <a:spcAft>
                <a:spcPts val="200"/>
              </a:spcAft>
            </a:pPr>
            <a:endParaRPr lang="en-US" altLang="en-US" sz="23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39248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152400"/>
            <a:ext cx="8229600" cy="868362"/>
          </a:xfrm>
        </p:spPr>
        <p:txBody>
          <a:bodyPr/>
          <a:lstStyle/>
          <a:p>
            <a:pPr eaLnBrk="1" hangingPunct="1">
              <a:lnSpc>
                <a:spcPct val="83000"/>
              </a:lnSpc>
            </a:pPr>
            <a:r>
              <a:rPr lang="en-US" altLang="en-US" sz="3500" dirty="0">
                <a:solidFill>
                  <a:schemeClr val="bg1"/>
                </a:solidFill>
                <a:latin typeface="Palatino Linotype" panose="02040502050505030304" pitchFamily="18" charset="0"/>
              </a:rPr>
              <a:t>Doctrine of Non-Existential Being</a:t>
            </a:r>
            <a:endParaRPr lang="en-US" altLang="en-US" sz="35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914400"/>
            <a:ext cx="8382000" cy="4648200"/>
          </a:xfrm>
        </p:spPr>
        <p:txBody>
          <a:bodyPr/>
          <a:lstStyle/>
          <a:p>
            <a:pPr marL="0" indent="0" algn="ctr" eaLnBrk="1" hangingPunct="1">
              <a:lnSpc>
                <a:spcPct val="90000"/>
              </a:lnSpc>
              <a:spcAft>
                <a:spcPts val="400"/>
              </a:spcAft>
              <a:buNone/>
            </a:pPr>
            <a:r>
              <a:rPr lang="en-US" altLang="en-US" sz="2500" i="1" dirty="0">
                <a:solidFill>
                  <a:schemeClr val="bg1"/>
                </a:solidFill>
                <a:latin typeface="Calibri" panose="020F0502020204030204" pitchFamily="34" charset="0"/>
                <a:cs typeface="Calibri" panose="020F0502020204030204" pitchFamily="34" charset="0"/>
              </a:rPr>
              <a:t>Arguments? Advantages?</a:t>
            </a:r>
          </a:p>
          <a:p>
            <a:pPr eaLnBrk="1" hangingPunct="1">
              <a:lnSpc>
                <a:spcPct val="90000"/>
              </a:lnSpc>
              <a:spcAft>
                <a:spcPts val="200"/>
              </a:spcAft>
            </a:pPr>
            <a:r>
              <a:rPr lang="en-US" altLang="en-US" sz="2500" dirty="0">
                <a:solidFill>
                  <a:schemeClr val="bg1"/>
                </a:solidFill>
                <a:latin typeface="Calibri" panose="020F0502020204030204" pitchFamily="34" charset="0"/>
                <a:cs typeface="Calibri" panose="020F0502020204030204" pitchFamily="34" charset="0"/>
              </a:rPr>
              <a:t>Did Moore see advantages?</a:t>
            </a:r>
            <a:endParaRPr lang="en-US" altLang="en-US" sz="23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780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152400"/>
            <a:ext cx="8229600" cy="868362"/>
          </a:xfrm>
        </p:spPr>
        <p:txBody>
          <a:bodyPr/>
          <a:lstStyle/>
          <a:p>
            <a:pPr eaLnBrk="1" hangingPunct="1">
              <a:lnSpc>
                <a:spcPct val="83000"/>
              </a:lnSpc>
            </a:pPr>
            <a:r>
              <a:rPr lang="en-US" altLang="en-US" sz="3500" dirty="0">
                <a:solidFill>
                  <a:schemeClr val="bg1"/>
                </a:solidFill>
                <a:latin typeface="Palatino Linotype" panose="02040502050505030304" pitchFamily="18" charset="0"/>
              </a:rPr>
              <a:t>Doctrine of Non-Existential Being</a:t>
            </a:r>
            <a:endParaRPr lang="en-US" altLang="en-US" sz="35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914400"/>
            <a:ext cx="8382000" cy="4648200"/>
          </a:xfrm>
        </p:spPr>
        <p:txBody>
          <a:bodyPr/>
          <a:lstStyle/>
          <a:p>
            <a:pPr marL="0" indent="0" algn="ctr" eaLnBrk="1" hangingPunct="1">
              <a:lnSpc>
                <a:spcPct val="90000"/>
              </a:lnSpc>
              <a:spcAft>
                <a:spcPts val="400"/>
              </a:spcAft>
              <a:buNone/>
            </a:pPr>
            <a:r>
              <a:rPr lang="en-US" altLang="en-US" sz="2500" i="1" dirty="0">
                <a:solidFill>
                  <a:schemeClr val="bg1"/>
                </a:solidFill>
                <a:latin typeface="Calibri" panose="020F0502020204030204" pitchFamily="34" charset="0"/>
                <a:cs typeface="Calibri" panose="020F0502020204030204" pitchFamily="34" charset="0"/>
              </a:rPr>
              <a:t>Arguments? Advantages?</a:t>
            </a:r>
          </a:p>
          <a:p>
            <a:pPr eaLnBrk="1" hangingPunct="1">
              <a:lnSpc>
                <a:spcPct val="90000"/>
              </a:lnSpc>
              <a:spcAft>
                <a:spcPts val="200"/>
              </a:spcAft>
            </a:pPr>
            <a:r>
              <a:rPr lang="en-US" altLang="en-US" sz="2500" dirty="0">
                <a:solidFill>
                  <a:schemeClr val="bg1"/>
                </a:solidFill>
                <a:latin typeface="Calibri" panose="020F0502020204030204" pitchFamily="34" charset="0"/>
                <a:cs typeface="Calibri" panose="020F0502020204030204" pitchFamily="34" charset="0"/>
              </a:rPr>
              <a:t>Did Moore see advantages? </a:t>
            </a:r>
            <a:r>
              <a:rPr lang="en-US" altLang="en-US" sz="2500" i="1" dirty="0">
                <a:solidFill>
                  <a:schemeClr val="bg1"/>
                </a:solidFill>
                <a:latin typeface="Calibri" panose="020F0502020204030204" pitchFamily="34" charset="0"/>
                <a:cs typeface="Calibri" panose="020F0502020204030204" pitchFamily="34" charset="0"/>
              </a:rPr>
              <a:t>Independence from existence</a:t>
            </a:r>
            <a:endParaRPr lang="en-US" altLang="en-US" sz="2500" dirty="0">
              <a:solidFill>
                <a:schemeClr val="bg1"/>
              </a:solidFill>
              <a:latin typeface="Calibri" panose="020F0502020204030204" pitchFamily="34" charset="0"/>
              <a:cs typeface="Calibri" panose="020F0502020204030204" pitchFamily="34" charset="0"/>
            </a:endParaRPr>
          </a:p>
          <a:p>
            <a:pPr marL="457200" lvl="1" indent="0" algn="just" eaLnBrk="1" hangingPunct="1">
              <a:lnSpc>
                <a:spcPct val="90000"/>
              </a:lnSpc>
              <a:spcAft>
                <a:spcPts val="200"/>
              </a:spcAft>
              <a:buNone/>
            </a:pPr>
            <a:r>
              <a:rPr lang="en-US" altLang="en-US" sz="2300" dirty="0">
                <a:solidFill>
                  <a:schemeClr val="bg1"/>
                </a:solidFill>
                <a:latin typeface="Calibri" panose="020F0502020204030204" pitchFamily="34" charset="0"/>
                <a:cs typeface="Calibri" panose="020F0502020204030204" pitchFamily="34" charset="0"/>
              </a:rPr>
              <a:t>“The great merit of [Brentano’s] view over all except Sidgwick’s is its recognition that all truths of the form ‘This is good in itself’ are logically independent of any truth about what exists. No eth-</a:t>
            </a:r>
            <a:r>
              <a:rPr lang="en-US" altLang="en-US" sz="2300" dirty="0" err="1">
                <a:solidFill>
                  <a:schemeClr val="bg1"/>
                </a:solidFill>
                <a:latin typeface="Calibri" panose="020F0502020204030204" pitchFamily="34" charset="0"/>
                <a:cs typeface="Calibri" panose="020F0502020204030204" pitchFamily="34" charset="0"/>
              </a:rPr>
              <a:t>ical</a:t>
            </a:r>
            <a:r>
              <a:rPr lang="en-US" altLang="en-US" sz="2300" dirty="0">
                <a:solidFill>
                  <a:schemeClr val="bg1"/>
                </a:solidFill>
                <a:latin typeface="Calibri" panose="020F0502020204030204" pitchFamily="34" charset="0"/>
                <a:cs typeface="Calibri" panose="020F0502020204030204" pitchFamily="34" charset="0"/>
              </a:rPr>
              <a:t> proposition of this form is such that, if a certain thing exists, it is true, whereas, if that thing does not exist, it is false. All such ethical truths are true, </a:t>
            </a:r>
            <a:r>
              <a:rPr lang="en-US" altLang="en-US" sz="2300" i="1" dirty="0">
                <a:solidFill>
                  <a:schemeClr val="bg1"/>
                </a:solidFill>
                <a:latin typeface="Calibri" panose="020F0502020204030204" pitchFamily="34" charset="0"/>
                <a:cs typeface="Calibri" panose="020F0502020204030204" pitchFamily="34" charset="0"/>
              </a:rPr>
              <a:t>whatever the nature of the world may be</a:t>
            </a:r>
            <a:r>
              <a:rPr lang="en-US" altLang="en-US" sz="2300" dirty="0">
                <a:solidFill>
                  <a:schemeClr val="bg1"/>
                </a:solidFill>
                <a:latin typeface="Calibri" panose="020F0502020204030204" pitchFamily="34" charset="0"/>
                <a:cs typeface="Calibri" panose="020F0502020204030204" pitchFamily="34" charset="0"/>
              </a:rPr>
              <a:t>.” (Review of Brentano, p. 116)</a:t>
            </a:r>
          </a:p>
          <a:p>
            <a:pPr lvl="1" algn="just" eaLnBrk="1" hangingPunct="1">
              <a:lnSpc>
                <a:spcPct val="90000"/>
              </a:lnSpc>
              <a:spcAft>
                <a:spcPts val="200"/>
              </a:spcAft>
            </a:pPr>
            <a:r>
              <a:rPr lang="en-US" altLang="en-US" sz="2300" dirty="0">
                <a:solidFill>
                  <a:schemeClr val="bg1"/>
                </a:solidFill>
                <a:latin typeface="Calibri" panose="020F0502020204030204" pitchFamily="34" charset="0"/>
                <a:cs typeface="Calibri" panose="020F0502020204030204" pitchFamily="34" charset="0"/>
              </a:rPr>
              <a:t>Fundamental ethical principles tell us not what </a:t>
            </a:r>
            <a:r>
              <a:rPr lang="en-US" altLang="en-US" sz="2300" i="1" dirty="0">
                <a:solidFill>
                  <a:schemeClr val="bg1"/>
                </a:solidFill>
                <a:latin typeface="Calibri" panose="020F0502020204030204" pitchFamily="34" charset="0"/>
                <a:cs typeface="Calibri" panose="020F0502020204030204" pitchFamily="34" charset="0"/>
              </a:rPr>
              <a:t>existing</a:t>
            </a:r>
            <a:r>
              <a:rPr lang="en-US" altLang="en-US" sz="2300" dirty="0">
                <a:solidFill>
                  <a:schemeClr val="bg1"/>
                </a:solidFill>
                <a:latin typeface="Calibri" panose="020F0502020204030204" pitchFamily="34" charset="0"/>
                <a:cs typeface="Calibri" panose="020F0502020204030204" pitchFamily="34" charset="0"/>
              </a:rPr>
              <a:t> things are good, but what </a:t>
            </a:r>
            <a:r>
              <a:rPr lang="en-US" altLang="en-US" sz="2300" i="1" dirty="0">
                <a:solidFill>
                  <a:schemeClr val="bg1"/>
                </a:solidFill>
                <a:latin typeface="Calibri" panose="020F0502020204030204" pitchFamily="34" charset="0"/>
                <a:cs typeface="Calibri" panose="020F0502020204030204" pitchFamily="34" charset="0"/>
              </a:rPr>
              <a:t>would</a:t>
            </a:r>
            <a:r>
              <a:rPr lang="en-US" altLang="en-US" sz="2300" dirty="0">
                <a:solidFill>
                  <a:schemeClr val="bg1"/>
                </a:solidFill>
                <a:latin typeface="Calibri" panose="020F0502020204030204" pitchFamily="34" charset="0"/>
                <a:cs typeface="Calibri" panose="020F0502020204030204" pitchFamily="34" charset="0"/>
              </a:rPr>
              <a:t> be good if it existed (“things which ought to exist, whether they do exist or not”).</a:t>
            </a:r>
          </a:p>
          <a:p>
            <a:pPr lvl="1" algn="just" eaLnBrk="1" hangingPunct="1">
              <a:lnSpc>
                <a:spcPct val="90000"/>
              </a:lnSpc>
              <a:spcAft>
                <a:spcPts val="200"/>
              </a:spcAft>
            </a:pPr>
            <a:r>
              <a:rPr lang="en-US" altLang="en-US" sz="2300" dirty="0">
                <a:solidFill>
                  <a:schemeClr val="bg1"/>
                </a:solidFill>
                <a:latin typeface="Calibri" panose="020F0502020204030204" pitchFamily="34" charset="0"/>
                <a:cs typeface="Calibri" panose="020F0502020204030204" pitchFamily="34" charset="0"/>
              </a:rPr>
              <a:t>Presumably, Moore thinks ethical truths would be true even if nothing existed whatsoever. (Cf. Parfit thinks they would be </a:t>
            </a:r>
            <a:r>
              <a:rPr lang="en-US" altLang="en-US" sz="2300" spc="-20" dirty="0">
                <a:solidFill>
                  <a:schemeClr val="bg1"/>
                </a:solidFill>
                <a:latin typeface="Calibri" panose="020F0502020204030204" pitchFamily="34" charset="0"/>
                <a:cs typeface="Calibri" panose="020F0502020204030204" pitchFamily="34" charset="0"/>
              </a:rPr>
              <a:t>true even if “nothing had ever existed in any ontological sense,”</a:t>
            </a:r>
            <a:r>
              <a:rPr lang="en-US" altLang="en-US" sz="2300" dirty="0">
                <a:solidFill>
                  <a:schemeClr val="bg1"/>
                </a:solidFill>
                <a:latin typeface="Calibri" panose="020F0502020204030204" pitchFamily="34" charset="0"/>
                <a:cs typeface="Calibri" panose="020F0502020204030204" pitchFamily="34" charset="0"/>
              </a:rPr>
              <a:t> Parfit 2011 vol. 2, p. 485)</a:t>
            </a:r>
          </a:p>
        </p:txBody>
      </p:sp>
    </p:spTree>
    <p:extLst>
      <p:ext uri="{BB962C8B-B14F-4D97-AF65-F5344CB8AC3E}">
        <p14:creationId xmlns:p14="http://schemas.microsoft.com/office/powerpoint/2010/main" val="294296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51">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152400"/>
            <a:ext cx="8229600" cy="868362"/>
          </a:xfrm>
        </p:spPr>
        <p:txBody>
          <a:bodyPr/>
          <a:lstStyle/>
          <a:p>
            <a:pPr eaLnBrk="1" hangingPunct="1">
              <a:lnSpc>
                <a:spcPct val="83000"/>
              </a:lnSpc>
            </a:pPr>
            <a:r>
              <a:rPr lang="en-US" altLang="en-US" sz="3500" dirty="0">
                <a:solidFill>
                  <a:schemeClr val="bg1"/>
                </a:solidFill>
                <a:latin typeface="Palatino Linotype" panose="02040502050505030304" pitchFamily="18" charset="0"/>
              </a:rPr>
              <a:t>Doctrine of Non-Existential Being</a:t>
            </a:r>
            <a:endParaRPr lang="en-US" altLang="en-US" sz="35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914400"/>
            <a:ext cx="8382000" cy="4648200"/>
          </a:xfrm>
        </p:spPr>
        <p:txBody>
          <a:bodyPr/>
          <a:lstStyle/>
          <a:p>
            <a:pPr marL="0" indent="0" algn="ctr" eaLnBrk="1" hangingPunct="1">
              <a:lnSpc>
                <a:spcPct val="90000"/>
              </a:lnSpc>
              <a:spcAft>
                <a:spcPts val="400"/>
              </a:spcAft>
              <a:buNone/>
            </a:pPr>
            <a:r>
              <a:rPr lang="en-US" altLang="en-US" sz="2500" i="1" dirty="0">
                <a:solidFill>
                  <a:schemeClr val="bg1"/>
                </a:solidFill>
                <a:latin typeface="Calibri" panose="020F0502020204030204" pitchFamily="34" charset="0"/>
                <a:cs typeface="Calibri" panose="020F0502020204030204" pitchFamily="34" charset="0"/>
              </a:rPr>
              <a:t>Arguments? Advantages?</a:t>
            </a:r>
          </a:p>
          <a:p>
            <a:pPr eaLnBrk="1" hangingPunct="1">
              <a:lnSpc>
                <a:spcPct val="90000"/>
              </a:lnSpc>
              <a:spcAft>
                <a:spcPts val="200"/>
              </a:spcAft>
            </a:pPr>
            <a:r>
              <a:rPr lang="en-US" altLang="en-US" sz="2500" dirty="0">
                <a:solidFill>
                  <a:schemeClr val="bg1"/>
                </a:solidFill>
                <a:latin typeface="Calibri" panose="020F0502020204030204" pitchFamily="34" charset="0"/>
                <a:cs typeface="Calibri" panose="020F0502020204030204" pitchFamily="34" charset="0"/>
              </a:rPr>
              <a:t>Did Moore see advantages? </a:t>
            </a:r>
            <a:r>
              <a:rPr lang="en-US" altLang="en-US" sz="2500" i="1" dirty="0">
                <a:solidFill>
                  <a:schemeClr val="bg1"/>
                </a:solidFill>
                <a:latin typeface="Calibri" panose="020F0502020204030204" pitchFamily="34" charset="0"/>
                <a:cs typeface="Calibri" panose="020F0502020204030204" pitchFamily="34" charset="0"/>
              </a:rPr>
              <a:t>Metaphysical precariousness</a:t>
            </a:r>
          </a:p>
          <a:p>
            <a:pPr lvl="1" eaLnBrk="1" hangingPunct="1">
              <a:lnSpc>
                <a:spcPct val="90000"/>
              </a:lnSpc>
              <a:spcAft>
                <a:spcPts val="200"/>
              </a:spcAft>
            </a:pPr>
            <a:r>
              <a:rPr lang="en-US" altLang="en-US" sz="2300" dirty="0">
                <a:solidFill>
                  <a:schemeClr val="bg1"/>
                </a:solidFill>
                <a:latin typeface="Calibri" panose="020F0502020204030204" pitchFamily="34" charset="0"/>
                <a:cs typeface="Calibri" panose="020F0502020204030204" pitchFamily="34" charset="0"/>
              </a:rPr>
              <a:t>If good were a timeless existent known via metaphysical inference rather than immediate awareness, ethical truths would be vulnerable to metaphysical counterarguments.</a:t>
            </a:r>
          </a:p>
          <a:p>
            <a:pPr lvl="1" eaLnBrk="1" hangingPunct="1">
              <a:lnSpc>
                <a:spcPct val="90000"/>
              </a:lnSpc>
              <a:spcAft>
                <a:spcPts val="200"/>
              </a:spcAft>
            </a:pPr>
            <a:r>
              <a:rPr lang="en-US" altLang="en-US" sz="2300" dirty="0">
                <a:solidFill>
                  <a:schemeClr val="bg1"/>
                </a:solidFill>
                <a:latin typeface="Calibri" panose="020F0502020204030204" pitchFamily="34" charset="0"/>
                <a:cs typeface="Calibri" panose="020F0502020204030204" pitchFamily="34" charset="0"/>
              </a:rPr>
              <a:t>“Kant’s assertion of the ‘Autonomy of the Practical Reason’ thus has the very opposite effect to that which he desired; it makes his Ethics ultimately and hopelessly ‘heteronomous.’ … He admits that Freedom is the </a:t>
            </a:r>
            <a:r>
              <a:rPr lang="en-US" altLang="en-US" sz="2300" i="1" dirty="0">
                <a:solidFill>
                  <a:schemeClr val="bg1"/>
                </a:solidFill>
                <a:latin typeface="Calibri" panose="020F0502020204030204" pitchFamily="34" charset="0"/>
                <a:cs typeface="Calibri" panose="020F0502020204030204" pitchFamily="34" charset="0"/>
              </a:rPr>
              <a:t>ratio essendi</a:t>
            </a:r>
            <a:r>
              <a:rPr lang="en-US" altLang="en-US" sz="2300" dirty="0">
                <a:solidFill>
                  <a:schemeClr val="bg1"/>
                </a:solidFill>
                <a:latin typeface="Calibri" panose="020F0502020204030204" pitchFamily="34" charset="0"/>
                <a:cs typeface="Calibri" panose="020F0502020204030204" pitchFamily="34" charset="0"/>
              </a:rPr>
              <a:t> of the Moral Law[.] And this means that, unless Reality be such as he says, no assertion that ‘This is good’ can possibly be true: it can indeed have no meaning. He has, therefore, </a:t>
            </a:r>
            <a:r>
              <a:rPr lang="en-US" altLang="en-US" sz="2300" b="1" dirty="0">
                <a:solidFill>
                  <a:schemeClr val="bg1"/>
                </a:solidFill>
                <a:latin typeface="Calibri" panose="020F0502020204030204" pitchFamily="34" charset="0"/>
                <a:cs typeface="Calibri" panose="020F0502020204030204" pitchFamily="34" charset="0"/>
              </a:rPr>
              <a:t>furnished his opponents with a conclusive method of attacking the validity of the Moral Law</a:t>
            </a:r>
            <a:r>
              <a:rPr lang="en-US" altLang="en-US" sz="2300" dirty="0">
                <a:solidFill>
                  <a:schemeClr val="bg1"/>
                </a:solidFill>
                <a:latin typeface="Calibri" panose="020F0502020204030204" pitchFamily="34" charset="0"/>
                <a:cs typeface="Calibri" panose="020F0502020204030204" pitchFamily="34" charset="0"/>
              </a:rPr>
              <a:t>. … [I]f it can be shewn that there is no Free Will which wills anything, it will follow that nothing ought to be done.” (</a:t>
            </a:r>
            <a:r>
              <a:rPr lang="en-US" altLang="en-US" sz="2300" i="1" dirty="0">
                <a:solidFill>
                  <a:schemeClr val="bg1"/>
                </a:solidFill>
                <a:latin typeface="Calibri" panose="020F0502020204030204" pitchFamily="34" charset="0"/>
                <a:cs typeface="Calibri" panose="020F0502020204030204" pitchFamily="34" charset="0"/>
              </a:rPr>
              <a:t>PE</a:t>
            </a:r>
            <a:r>
              <a:rPr lang="en-US" altLang="en-US" sz="2300" dirty="0">
                <a:solidFill>
                  <a:schemeClr val="bg1"/>
                </a:solidFill>
                <a:latin typeface="Calibri" panose="020F0502020204030204" pitchFamily="34" charset="0"/>
                <a:cs typeface="Calibri" panose="020F0502020204030204" pitchFamily="34" charset="0"/>
              </a:rPr>
              <a:t>, §75)</a:t>
            </a:r>
          </a:p>
        </p:txBody>
      </p:sp>
    </p:spTree>
    <p:extLst>
      <p:ext uri="{BB962C8B-B14F-4D97-AF65-F5344CB8AC3E}">
        <p14:creationId xmlns:p14="http://schemas.microsoft.com/office/powerpoint/2010/main" val="3051873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228600"/>
            <a:ext cx="8229600" cy="868362"/>
          </a:xfrm>
        </p:spPr>
        <p:txBody>
          <a:bodyPr/>
          <a:lstStyle/>
          <a:p>
            <a:pPr eaLnBrk="1" hangingPunct="1">
              <a:lnSpc>
                <a:spcPct val="83000"/>
              </a:lnSpc>
            </a:pPr>
            <a:r>
              <a:rPr lang="en-US" altLang="en-US" sz="3500" dirty="0">
                <a:solidFill>
                  <a:schemeClr val="bg1"/>
                </a:solidFill>
                <a:latin typeface="Palatino Linotype" panose="02040502050505030304" pitchFamily="18" charset="0"/>
              </a:rPr>
              <a:t>Doctrine of Non-Existential Being</a:t>
            </a:r>
            <a:endParaRPr lang="en-US" altLang="en-US" sz="35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990600"/>
            <a:ext cx="8382000" cy="4648200"/>
          </a:xfrm>
        </p:spPr>
        <p:txBody>
          <a:bodyPr/>
          <a:lstStyle/>
          <a:p>
            <a:pPr marL="0" indent="0" algn="ctr" eaLnBrk="1" hangingPunct="1">
              <a:lnSpc>
                <a:spcPct val="86000"/>
              </a:lnSpc>
              <a:spcAft>
                <a:spcPts val="400"/>
              </a:spcAft>
              <a:buNone/>
            </a:pPr>
            <a:r>
              <a:rPr lang="en-US" altLang="en-US" sz="2700" i="1" dirty="0">
                <a:solidFill>
                  <a:schemeClr val="bg1"/>
                </a:solidFill>
                <a:latin typeface="Calibri" panose="020F0502020204030204" pitchFamily="34" charset="0"/>
                <a:cs typeface="Calibri" panose="020F0502020204030204" pitchFamily="34" charset="0"/>
              </a:rPr>
              <a:t>Summing up</a:t>
            </a:r>
          </a:p>
          <a:p>
            <a:pPr eaLnBrk="1" hangingPunct="1">
              <a:lnSpc>
                <a:spcPct val="86000"/>
              </a:lnSpc>
              <a:spcAft>
                <a:spcPts val="200"/>
              </a:spcAft>
            </a:pPr>
            <a:r>
              <a:rPr lang="en-US" altLang="en-US" sz="2500" dirty="0">
                <a:solidFill>
                  <a:schemeClr val="bg1"/>
                </a:solidFill>
                <a:latin typeface="Calibri" panose="020F0502020204030204" pitchFamily="34" charset="0"/>
                <a:cs typeface="Calibri" panose="020F0502020204030204" pitchFamily="34" charset="0"/>
              </a:rPr>
              <a:t>Moore’s “historical curiosity” of a doctrine is his attempt to model moral objectivity on the non-existential Platonism his teachers and peers had been developing for logic and other domains (under the influence of Bolzano and Lotze).</a:t>
            </a:r>
          </a:p>
          <a:p>
            <a:pPr eaLnBrk="1" hangingPunct="1">
              <a:lnSpc>
                <a:spcPct val="86000"/>
              </a:lnSpc>
              <a:spcAft>
                <a:spcPts val="200"/>
              </a:spcAft>
            </a:pPr>
            <a:r>
              <a:rPr lang="en-US" altLang="en-US" sz="2500" dirty="0">
                <a:solidFill>
                  <a:schemeClr val="bg1"/>
                </a:solidFill>
                <a:latin typeface="Calibri" panose="020F0502020204030204" pitchFamily="34" charset="0"/>
                <a:cs typeface="Calibri" panose="020F0502020204030204" pitchFamily="34" charset="0"/>
              </a:rPr>
              <a:t>He takes it as a face-value view that resists the urge to find some or other independently specified metaphysical existent for good to be defined in terms of.</a:t>
            </a:r>
          </a:p>
          <a:p>
            <a:pPr eaLnBrk="1" hangingPunct="1">
              <a:lnSpc>
                <a:spcPct val="86000"/>
              </a:lnSpc>
              <a:spcAft>
                <a:spcPts val="200"/>
              </a:spcAft>
            </a:pPr>
            <a:r>
              <a:rPr lang="en-US" altLang="en-US" sz="2500" dirty="0">
                <a:solidFill>
                  <a:schemeClr val="bg1"/>
                </a:solidFill>
                <a:latin typeface="Calibri" panose="020F0502020204030204" pitchFamily="34" charset="0"/>
                <a:cs typeface="Calibri" panose="020F0502020204030204" pitchFamily="34" charset="0"/>
              </a:rPr>
              <a:t>It allows us to do ethics without needing to commit our-selves to any view on the nature of the world.</a:t>
            </a:r>
          </a:p>
          <a:p>
            <a:pPr eaLnBrk="1" hangingPunct="1">
              <a:lnSpc>
                <a:spcPct val="86000"/>
              </a:lnSpc>
              <a:spcAft>
                <a:spcPts val="200"/>
              </a:spcAft>
            </a:pPr>
            <a:r>
              <a:rPr lang="en-US" altLang="en-US" sz="2500" dirty="0">
                <a:solidFill>
                  <a:schemeClr val="bg1"/>
                </a:solidFill>
                <a:latin typeface="Calibri" panose="020F0502020204030204" pitchFamily="34" charset="0"/>
                <a:cs typeface="Calibri" panose="020F0502020204030204" pitchFamily="34" charset="0"/>
              </a:rPr>
              <a:t>It avoids the danger of building vulnerable metaphysical presuppositions into one’s fundamental ethical principles.</a:t>
            </a:r>
          </a:p>
          <a:p>
            <a:pPr eaLnBrk="1" hangingPunct="1">
              <a:lnSpc>
                <a:spcPct val="86000"/>
              </a:lnSpc>
              <a:spcAft>
                <a:spcPts val="200"/>
              </a:spcAft>
            </a:pPr>
            <a:r>
              <a:rPr lang="en-US" altLang="en-US" sz="2500" dirty="0">
                <a:solidFill>
                  <a:schemeClr val="bg1"/>
                </a:solidFill>
                <a:latin typeface="Calibri" panose="020F0502020204030204" pitchFamily="34" charset="0"/>
                <a:cs typeface="Calibri" panose="020F0502020204030204" pitchFamily="34" charset="0"/>
              </a:rPr>
              <a:t>But it requires an ontology of timeless objects knowable via immediate awareness.</a:t>
            </a:r>
            <a:endParaRPr lang="en-US" altLang="en-US" sz="22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4373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427038"/>
            <a:ext cx="8229600" cy="868362"/>
          </a:xfrm>
        </p:spPr>
        <p:txBody>
          <a:bodyPr/>
          <a:lstStyle/>
          <a:p>
            <a:pPr eaLnBrk="1" hangingPunct="1">
              <a:lnSpc>
                <a:spcPct val="83000"/>
              </a:lnSpc>
            </a:pPr>
            <a:r>
              <a:rPr lang="en-US" altLang="en-US" sz="3500" dirty="0">
                <a:solidFill>
                  <a:schemeClr val="bg1"/>
                </a:solidFill>
                <a:latin typeface="Palatino Linotype" panose="02040502050505030304" pitchFamily="18" charset="0"/>
              </a:rPr>
              <a:t>Conclusion:</a:t>
            </a:r>
            <a:br>
              <a:rPr lang="en-US" altLang="en-US" sz="3500" dirty="0">
                <a:solidFill>
                  <a:schemeClr val="bg1"/>
                </a:solidFill>
                <a:latin typeface="Palatino Linotype" panose="02040502050505030304" pitchFamily="18" charset="0"/>
              </a:rPr>
            </a:br>
            <a:r>
              <a:rPr lang="en-US" altLang="en-US" sz="3500" dirty="0">
                <a:solidFill>
                  <a:schemeClr val="bg1"/>
                </a:solidFill>
                <a:latin typeface="Palatino Linotype" panose="02040502050505030304" pitchFamily="18" charset="0"/>
              </a:rPr>
              <a:t>Moore’s ontology and NF/OQA</a:t>
            </a:r>
            <a:endParaRPr lang="en-US" altLang="en-US" sz="35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1447800"/>
            <a:ext cx="8382000" cy="4648200"/>
          </a:xfrm>
        </p:spPr>
        <p:txBody>
          <a:bodyPr/>
          <a:lstStyle/>
          <a:p>
            <a:pPr eaLnBrk="1" hangingPunct="1">
              <a:lnSpc>
                <a:spcPct val="86000"/>
              </a:lnSpc>
              <a:spcAft>
                <a:spcPts val="200"/>
              </a:spcAft>
            </a:pPr>
            <a:r>
              <a:rPr lang="en-US" altLang="en-US" sz="2500" dirty="0">
                <a:solidFill>
                  <a:schemeClr val="bg1"/>
                </a:solidFill>
                <a:latin typeface="Calibri" panose="020F0502020204030204" pitchFamily="34" charset="0"/>
                <a:cs typeface="Calibri" panose="020F0502020204030204" pitchFamily="34" charset="0"/>
              </a:rPr>
              <a:t>Defeating naturalistic and metaphysical definitions of good (with such ‘Naturalistic Fallacy’ considerations as the Open Question Argument) is not enough to show that good is neither a natural property nor a metaphysical property.</a:t>
            </a:r>
          </a:p>
          <a:p>
            <a:pPr lvl="1" eaLnBrk="1" hangingPunct="1">
              <a:lnSpc>
                <a:spcPct val="86000"/>
              </a:lnSpc>
              <a:spcAft>
                <a:spcPts val="200"/>
              </a:spcAft>
            </a:pPr>
            <a:r>
              <a:rPr lang="en-US" altLang="en-US" sz="2500" dirty="0">
                <a:solidFill>
                  <a:schemeClr val="bg1"/>
                </a:solidFill>
                <a:latin typeface="Calibri" panose="020F0502020204030204" pitchFamily="34" charset="0"/>
                <a:cs typeface="Calibri" panose="020F0502020204030204" pitchFamily="34" charset="0"/>
              </a:rPr>
              <a:t>Even if definitions are ontologically freighted!</a:t>
            </a:r>
          </a:p>
          <a:p>
            <a:pPr eaLnBrk="1" hangingPunct="1">
              <a:lnSpc>
                <a:spcPct val="86000"/>
              </a:lnSpc>
              <a:spcAft>
                <a:spcPts val="200"/>
              </a:spcAft>
            </a:pPr>
            <a:r>
              <a:rPr lang="en-US" altLang="en-US" sz="2500" dirty="0">
                <a:solidFill>
                  <a:schemeClr val="bg1"/>
                </a:solidFill>
                <a:latin typeface="Calibri" panose="020F0502020204030204" pitchFamily="34" charset="0"/>
                <a:cs typeface="Calibri" panose="020F0502020204030204" pitchFamily="34" charset="0"/>
              </a:rPr>
              <a:t>Of course, doing so can </a:t>
            </a:r>
            <a:r>
              <a:rPr lang="en-US" altLang="en-US" sz="2500" i="1" dirty="0">
                <a:solidFill>
                  <a:schemeClr val="bg1"/>
                </a:solidFill>
                <a:latin typeface="Calibri" panose="020F0502020204030204" pitchFamily="34" charset="0"/>
                <a:cs typeface="Calibri" panose="020F0502020204030204" pitchFamily="34" charset="0"/>
              </a:rPr>
              <a:t>indirectly </a:t>
            </a:r>
            <a:r>
              <a:rPr lang="en-US" altLang="en-US" sz="2500" dirty="0">
                <a:solidFill>
                  <a:schemeClr val="bg1"/>
                </a:solidFill>
                <a:latin typeface="Calibri" panose="020F0502020204030204" pitchFamily="34" charset="0"/>
                <a:cs typeface="Calibri" panose="020F0502020204030204" pitchFamily="34" charset="0"/>
              </a:rPr>
              <a:t>help you reach this con-</a:t>
            </a:r>
            <a:r>
              <a:rPr lang="en-US" altLang="en-US" sz="2500" dirty="0" err="1">
                <a:solidFill>
                  <a:schemeClr val="bg1"/>
                </a:solidFill>
                <a:latin typeface="Calibri" panose="020F0502020204030204" pitchFamily="34" charset="0"/>
                <a:cs typeface="Calibri" panose="020F0502020204030204" pitchFamily="34" charset="0"/>
              </a:rPr>
              <a:t>clusion</a:t>
            </a:r>
            <a:r>
              <a:rPr lang="en-US" altLang="en-US" sz="2500" dirty="0">
                <a:solidFill>
                  <a:schemeClr val="bg1"/>
                </a:solidFill>
                <a:latin typeface="Calibri" panose="020F0502020204030204" pitchFamily="34" charset="0"/>
                <a:cs typeface="Calibri" panose="020F0502020204030204" pitchFamily="34" charset="0"/>
              </a:rPr>
              <a:t>: by countering your resistance to Moore’s argument that good isn’t a natural property, or by removing your reasons for thinking good must exist in some supersensible reality.</a:t>
            </a:r>
          </a:p>
          <a:p>
            <a:pPr eaLnBrk="1" hangingPunct="1">
              <a:lnSpc>
                <a:spcPct val="86000"/>
              </a:lnSpc>
              <a:spcAft>
                <a:spcPts val="200"/>
              </a:spcAft>
            </a:pPr>
            <a:r>
              <a:rPr lang="en-US" altLang="en-US" sz="2500" dirty="0">
                <a:solidFill>
                  <a:schemeClr val="bg1"/>
                </a:solidFill>
                <a:latin typeface="Calibri" panose="020F0502020204030204" pitchFamily="34" charset="0"/>
                <a:cs typeface="Calibri" panose="020F0502020204030204" pitchFamily="34" charset="0"/>
              </a:rPr>
              <a:t>Still, these considerations play only a subsidiary role in motivating Moore’s non-naturalist ontology in </a:t>
            </a:r>
            <a:r>
              <a:rPr lang="en-US" altLang="en-US" sz="2500" i="1" dirty="0">
                <a:solidFill>
                  <a:schemeClr val="bg1"/>
                </a:solidFill>
                <a:latin typeface="Calibri" panose="020F0502020204030204" pitchFamily="34" charset="0"/>
                <a:cs typeface="Calibri" panose="020F0502020204030204" pitchFamily="34" charset="0"/>
              </a:rPr>
              <a:t>PE</a:t>
            </a:r>
            <a:r>
              <a:rPr lang="en-US" altLang="en-US" sz="2500" dirty="0">
                <a:solidFill>
                  <a:schemeClr val="bg1"/>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59101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152400" y="2484438"/>
            <a:ext cx="8839200" cy="868362"/>
          </a:xfrm>
        </p:spPr>
        <p:txBody>
          <a:bodyPr/>
          <a:lstStyle/>
          <a:p>
            <a:pPr eaLnBrk="1" hangingPunct="1">
              <a:lnSpc>
                <a:spcPct val="83000"/>
              </a:lnSpc>
            </a:pPr>
            <a:r>
              <a:rPr lang="en-US" altLang="en-US" sz="3100" dirty="0">
                <a:solidFill>
                  <a:schemeClr val="bg1"/>
                </a:solidFill>
                <a:latin typeface="Palatino Linotype" panose="02040502050505030304" pitchFamily="18" charset="0"/>
              </a:rPr>
              <a:t>The End</a:t>
            </a:r>
          </a:p>
        </p:txBody>
      </p:sp>
    </p:spTree>
    <p:extLst>
      <p:ext uri="{BB962C8B-B14F-4D97-AF65-F5344CB8AC3E}">
        <p14:creationId xmlns:p14="http://schemas.microsoft.com/office/powerpoint/2010/main" val="2591632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152400"/>
            <a:ext cx="8229600" cy="868362"/>
          </a:xfrm>
        </p:spPr>
        <p:txBody>
          <a:bodyPr/>
          <a:lstStyle/>
          <a:p>
            <a:pPr eaLnBrk="1" hangingPunct="1">
              <a:lnSpc>
                <a:spcPct val="83000"/>
              </a:lnSpc>
            </a:pPr>
            <a:r>
              <a:rPr lang="en-US" altLang="en-US" sz="3200" dirty="0">
                <a:solidFill>
                  <a:schemeClr val="bg1"/>
                </a:solidFill>
                <a:latin typeface="Palatino Linotype" panose="02040502050505030304" pitchFamily="18" charset="0"/>
              </a:rPr>
              <a:t>Who is Pierre Bayle?</a:t>
            </a:r>
            <a:endParaRPr lang="en-US" altLang="en-US" sz="32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304800" y="914400"/>
            <a:ext cx="8534400" cy="5562600"/>
          </a:xfrm>
        </p:spPr>
        <p:txBody>
          <a:bodyPr/>
          <a:lstStyle/>
          <a:p>
            <a:pPr eaLnBrk="1" hangingPunct="1">
              <a:lnSpc>
                <a:spcPct val="90000"/>
              </a:lnSpc>
              <a:buFont typeface="Calibri" panose="020F0502020204030204" pitchFamily="34" charset="0"/>
              <a:buChar char="-"/>
            </a:pPr>
            <a:endParaRPr lang="en-US" altLang="en-US" sz="2200" dirty="0">
              <a:solidFill>
                <a:schemeClr val="bg1"/>
              </a:solidFill>
              <a:latin typeface="Calibri" panose="020F0502020204030204" pitchFamily="34" charset="0"/>
              <a:cs typeface="Calibri" panose="020F0502020204030204" pitchFamily="34" charset="0"/>
            </a:endParaRPr>
          </a:p>
          <a:p>
            <a:pPr eaLnBrk="1" hangingPunct="1">
              <a:lnSpc>
                <a:spcPct val="90000"/>
              </a:lnSpc>
              <a:buFont typeface="Calibri" panose="020F0502020204030204" pitchFamily="34" charset="0"/>
              <a:buChar char="-"/>
            </a:pPr>
            <a:endParaRPr lang="en-US" altLang="en-US" sz="2200" dirty="0">
              <a:solidFill>
                <a:schemeClr val="bg1"/>
              </a:solidFill>
              <a:latin typeface="Calibri" panose="020F0502020204030204" pitchFamily="34" charset="0"/>
              <a:cs typeface="Calibri" panose="020F0502020204030204" pitchFamily="34" charset="0"/>
            </a:endParaRPr>
          </a:p>
          <a:p>
            <a:pPr eaLnBrk="1" hangingPunct="1">
              <a:lnSpc>
                <a:spcPct val="90000"/>
              </a:lnSpc>
              <a:buFont typeface="Calibri" panose="020F0502020204030204" pitchFamily="34" charset="0"/>
              <a:buChar char="-"/>
            </a:pPr>
            <a:endParaRPr lang="en-US" altLang="en-US" sz="2200" dirty="0">
              <a:solidFill>
                <a:schemeClr val="bg1"/>
              </a:solidFill>
              <a:latin typeface="Calibri" panose="020F0502020204030204" pitchFamily="34" charset="0"/>
              <a:cs typeface="Calibri" panose="020F0502020204030204" pitchFamily="34" charset="0"/>
            </a:endParaRPr>
          </a:p>
          <a:p>
            <a:pPr eaLnBrk="1" hangingPunct="1">
              <a:lnSpc>
                <a:spcPct val="90000"/>
              </a:lnSpc>
              <a:buFont typeface="Calibri" panose="020F0502020204030204" pitchFamily="34" charset="0"/>
              <a:buChar char="-"/>
            </a:pPr>
            <a:endParaRPr lang="en-US" altLang="en-US" sz="2200" dirty="0">
              <a:solidFill>
                <a:schemeClr val="bg1"/>
              </a:solidFill>
              <a:latin typeface="Calibri" panose="020F0502020204030204" pitchFamily="34" charset="0"/>
              <a:cs typeface="Calibri" panose="020F0502020204030204" pitchFamily="34" charset="0"/>
            </a:endParaRPr>
          </a:p>
          <a:p>
            <a:pPr eaLnBrk="1" hangingPunct="1">
              <a:lnSpc>
                <a:spcPct val="90000"/>
              </a:lnSpc>
              <a:buFont typeface="Calibri" panose="020F0502020204030204" pitchFamily="34" charset="0"/>
              <a:buChar char="-"/>
            </a:pPr>
            <a:endParaRPr lang="en-US" altLang="en-US" sz="2200" dirty="0">
              <a:solidFill>
                <a:schemeClr val="bg1"/>
              </a:solidFill>
              <a:latin typeface="Calibri" panose="020F0502020204030204" pitchFamily="34" charset="0"/>
              <a:cs typeface="Calibri" panose="020F0502020204030204" pitchFamily="34" charset="0"/>
            </a:endParaRPr>
          </a:p>
          <a:p>
            <a:pPr eaLnBrk="1" hangingPunct="1">
              <a:lnSpc>
                <a:spcPct val="90000"/>
              </a:lnSpc>
              <a:buFont typeface="Calibri" panose="020F0502020204030204" pitchFamily="34" charset="0"/>
              <a:buChar char="-"/>
            </a:pPr>
            <a:endParaRPr lang="en-US" altLang="en-US" sz="2200" dirty="0">
              <a:solidFill>
                <a:schemeClr val="bg1"/>
              </a:solidFill>
              <a:latin typeface="Calibri" panose="020F0502020204030204" pitchFamily="34" charset="0"/>
              <a:cs typeface="Calibri" panose="020F0502020204030204" pitchFamily="34" charset="0"/>
            </a:endParaRPr>
          </a:p>
          <a:p>
            <a:pPr eaLnBrk="1" hangingPunct="1">
              <a:lnSpc>
                <a:spcPct val="90000"/>
              </a:lnSpc>
              <a:buFont typeface="Calibri" panose="020F0502020204030204" pitchFamily="34" charset="0"/>
              <a:buChar char="-"/>
            </a:pPr>
            <a:endParaRPr lang="en-US" altLang="en-US" sz="2200" dirty="0">
              <a:solidFill>
                <a:schemeClr val="bg1"/>
              </a:solidFill>
              <a:latin typeface="Calibri" panose="020F0502020204030204" pitchFamily="34" charset="0"/>
              <a:cs typeface="Calibri" panose="020F0502020204030204" pitchFamily="34" charset="0"/>
            </a:endParaRPr>
          </a:p>
          <a:p>
            <a:pPr eaLnBrk="1" hangingPunct="1">
              <a:lnSpc>
                <a:spcPct val="90000"/>
              </a:lnSpc>
              <a:buFont typeface="Calibri" panose="020F0502020204030204" pitchFamily="34" charset="0"/>
              <a:buChar char="-"/>
            </a:pPr>
            <a:endParaRPr lang="en-US" altLang="en-US" sz="2200" dirty="0">
              <a:solidFill>
                <a:schemeClr val="bg1"/>
              </a:solidFill>
              <a:latin typeface="Calibri" panose="020F0502020204030204" pitchFamily="34" charset="0"/>
              <a:cs typeface="Calibri" panose="020F0502020204030204" pitchFamily="34" charset="0"/>
            </a:endParaRPr>
          </a:p>
          <a:p>
            <a:pPr eaLnBrk="1" hangingPunct="1">
              <a:lnSpc>
                <a:spcPct val="90000"/>
              </a:lnSpc>
              <a:buFont typeface="Calibri" panose="020F0502020204030204" pitchFamily="34" charset="0"/>
              <a:buChar char="-"/>
            </a:pPr>
            <a:endParaRPr lang="en-US" altLang="en-US" sz="2200" dirty="0">
              <a:solidFill>
                <a:schemeClr val="bg1"/>
              </a:solidFill>
              <a:latin typeface="Calibri" panose="020F0502020204030204" pitchFamily="34" charset="0"/>
              <a:cs typeface="Calibri" panose="020F0502020204030204" pitchFamily="34" charset="0"/>
            </a:endParaRPr>
          </a:p>
          <a:p>
            <a:pPr eaLnBrk="1" hangingPunct="1">
              <a:lnSpc>
                <a:spcPct val="90000"/>
              </a:lnSpc>
              <a:buFont typeface="Calibri" panose="020F0502020204030204" pitchFamily="34" charset="0"/>
              <a:buChar char="-"/>
            </a:pPr>
            <a:endParaRPr lang="en-US" altLang="en-US" sz="2200" dirty="0">
              <a:solidFill>
                <a:schemeClr val="bg1"/>
              </a:solidFill>
              <a:latin typeface="Calibri" panose="020F0502020204030204" pitchFamily="34" charset="0"/>
              <a:cs typeface="Calibri" panose="020F0502020204030204" pitchFamily="34" charset="0"/>
            </a:endParaRPr>
          </a:p>
          <a:p>
            <a:pPr eaLnBrk="1" hangingPunct="1">
              <a:lnSpc>
                <a:spcPct val="90000"/>
              </a:lnSpc>
              <a:buFont typeface="Calibri" panose="020F0502020204030204" pitchFamily="34" charset="0"/>
              <a:buChar char="-"/>
            </a:pPr>
            <a:r>
              <a:rPr lang="en-US" altLang="en-US" sz="2200" dirty="0">
                <a:solidFill>
                  <a:schemeClr val="bg1"/>
                </a:solidFill>
                <a:latin typeface="Calibri" panose="020F0502020204030204" pitchFamily="34" charset="0"/>
                <a:cs typeface="Calibri" panose="020F0502020204030204" pitchFamily="34" charset="0"/>
              </a:rPr>
              <a:t>1647–1706, Huguenot exile in the Dutch Refuge: “Le Philosophe de Rotterdam” who provided “the arsenal of the Enlightenment”</a:t>
            </a:r>
          </a:p>
          <a:p>
            <a:pPr eaLnBrk="1" hangingPunct="1">
              <a:lnSpc>
                <a:spcPct val="90000"/>
              </a:lnSpc>
              <a:buFont typeface="Calibri" panose="020F0502020204030204" pitchFamily="34" charset="0"/>
              <a:buChar char="-"/>
            </a:pPr>
            <a:r>
              <a:rPr lang="en-US" altLang="en-US" sz="2200" dirty="0">
                <a:solidFill>
                  <a:schemeClr val="bg1"/>
                </a:solidFill>
                <a:latin typeface="Calibri" panose="020F0502020204030204" pitchFamily="34" charset="0"/>
                <a:cs typeface="Calibri" panose="020F0502020204030204" pitchFamily="34" charset="0"/>
              </a:rPr>
              <a:t>Wrote the </a:t>
            </a:r>
            <a:r>
              <a:rPr lang="en-US" altLang="en-US" sz="2200" i="1" dirty="0" err="1">
                <a:solidFill>
                  <a:schemeClr val="bg1"/>
                </a:solidFill>
                <a:latin typeface="Calibri" panose="020F0502020204030204" pitchFamily="34" charset="0"/>
                <a:cs typeface="Calibri" panose="020F0502020204030204" pitchFamily="34" charset="0"/>
              </a:rPr>
              <a:t>Dictionnaire</a:t>
            </a:r>
            <a:r>
              <a:rPr lang="en-US" altLang="en-US" sz="2200" i="1" dirty="0">
                <a:solidFill>
                  <a:schemeClr val="bg1"/>
                </a:solidFill>
                <a:latin typeface="Calibri" panose="020F0502020204030204" pitchFamily="34" charset="0"/>
                <a:cs typeface="Calibri" panose="020F0502020204030204" pitchFamily="34" charset="0"/>
              </a:rPr>
              <a:t> </a:t>
            </a:r>
            <a:r>
              <a:rPr lang="en-US" altLang="en-US" sz="2200" i="1" dirty="0" err="1">
                <a:solidFill>
                  <a:schemeClr val="bg1"/>
                </a:solidFill>
                <a:latin typeface="Calibri" panose="020F0502020204030204" pitchFamily="34" charset="0"/>
                <a:cs typeface="Calibri" panose="020F0502020204030204" pitchFamily="34" charset="0"/>
              </a:rPr>
              <a:t>Historique</a:t>
            </a:r>
            <a:r>
              <a:rPr lang="en-US" altLang="en-US" sz="2200" i="1" dirty="0">
                <a:solidFill>
                  <a:schemeClr val="bg1"/>
                </a:solidFill>
                <a:latin typeface="Calibri" panose="020F0502020204030204" pitchFamily="34" charset="0"/>
                <a:cs typeface="Calibri" panose="020F0502020204030204" pitchFamily="34" charset="0"/>
              </a:rPr>
              <a:t> et Critique</a:t>
            </a:r>
            <a:r>
              <a:rPr lang="en-US" altLang="en-US" sz="2200" dirty="0">
                <a:solidFill>
                  <a:schemeClr val="bg1"/>
                </a:solidFill>
                <a:latin typeface="Calibri" panose="020F0502020204030204" pitchFamily="34" charset="0"/>
                <a:cs typeface="Calibri" panose="020F0502020204030204" pitchFamily="34" charset="0"/>
              </a:rPr>
              <a:t> (1696, 1702).</a:t>
            </a:r>
          </a:p>
          <a:p>
            <a:pPr eaLnBrk="1" hangingPunct="1">
              <a:lnSpc>
                <a:spcPct val="90000"/>
              </a:lnSpc>
              <a:buFont typeface="Calibri" panose="020F0502020204030204" pitchFamily="34" charset="0"/>
              <a:buChar char="-"/>
            </a:pPr>
            <a:r>
              <a:rPr lang="en-US" altLang="en-US" sz="2200" dirty="0">
                <a:solidFill>
                  <a:schemeClr val="bg1"/>
                </a:solidFill>
                <a:latin typeface="Calibri" panose="020F0502020204030204" pitchFamily="34" charset="0"/>
                <a:cs typeface="Calibri" panose="020F0502020204030204" pitchFamily="34" charset="0"/>
              </a:rPr>
              <a:t>The “Bayle Enigma”: Secret atheist? </a:t>
            </a:r>
            <a:r>
              <a:rPr lang="en-US" altLang="en-US" sz="2200" dirty="0" err="1">
                <a:solidFill>
                  <a:schemeClr val="bg1"/>
                </a:solidFill>
                <a:latin typeface="Calibri" panose="020F0502020204030204" pitchFamily="34" charset="0"/>
                <a:cs typeface="Calibri" panose="020F0502020204030204" pitchFamily="34" charset="0"/>
              </a:rPr>
              <a:t>Fideist</a:t>
            </a:r>
            <a:r>
              <a:rPr lang="en-US" altLang="en-US" sz="2200" dirty="0">
                <a:solidFill>
                  <a:schemeClr val="bg1"/>
                </a:solidFill>
                <a:latin typeface="Calibri" panose="020F0502020204030204" pitchFamily="34" charset="0"/>
                <a:cs typeface="Calibri" panose="020F0502020204030204" pitchFamily="34" charset="0"/>
              </a:rPr>
              <a:t> Calvinist? Pyrrhonian </a:t>
            </a:r>
            <a:r>
              <a:rPr lang="en-US" altLang="en-US" sz="2200" dirty="0" err="1">
                <a:solidFill>
                  <a:schemeClr val="bg1"/>
                </a:solidFill>
                <a:latin typeface="Calibri" panose="020F0502020204030204" pitchFamily="34" charset="0"/>
                <a:cs typeface="Calibri" panose="020F0502020204030204" pitchFamily="34" charset="0"/>
              </a:rPr>
              <a:t>superskeptic</a:t>
            </a:r>
            <a:r>
              <a:rPr lang="en-US" altLang="en-US" sz="2200" dirty="0">
                <a:solidFill>
                  <a:schemeClr val="bg1"/>
                </a:solidFill>
                <a:latin typeface="Calibri" panose="020F0502020204030204" pitchFamily="34" charset="0"/>
                <a:cs typeface="Calibri" panose="020F0502020204030204" pitchFamily="34" charset="0"/>
              </a:rPr>
              <a:t>? Academic skeptic? (Moral rationalist? Cartesian?)</a:t>
            </a:r>
          </a:p>
          <a:p>
            <a:pPr eaLnBrk="1" hangingPunct="1">
              <a:lnSpc>
                <a:spcPct val="90000"/>
              </a:lnSpc>
              <a:buFont typeface="Calibri" panose="020F0502020204030204" pitchFamily="34" charset="0"/>
              <a:buChar char="-"/>
            </a:pPr>
            <a:endParaRPr lang="en-US" altLang="en-US" sz="2200" dirty="0">
              <a:solidFill>
                <a:schemeClr val="bg1"/>
              </a:solidFill>
              <a:latin typeface="Calibri" panose="020F0502020204030204" pitchFamily="34" charset="0"/>
              <a:cs typeface="Calibri" panose="020F0502020204030204" pitchFamily="34" charset="0"/>
            </a:endParaRPr>
          </a:p>
          <a:p>
            <a:pPr eaLnBrk="1" hangingPunct="1">
              <a:lnSpc>
                <a:spcPct val="90000"/>
              </a:lnSpc>
              <a:buFont typeface="Calibri" panose="020F0502020204030204" pitchFamily="34" charset="0"/>
              <a:buChar char="-"/>
            </a:pPr>
            <a:endParaRPr lang="en-US" altLang="en-US" sz="2200" dirty="0">
              <a:solidFill>
                <a:schemeClr val="bg1"/>
              </a:solidFill>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86B54017-0CDE-4598-9436-A32616F9606C}"/>
              </a:ext>
            </a:extLst>
          </p:cNvPr>
          <p:cNvPicPr>
            <a:picLocks noChangeAspect="1"/>
          </p:cNvPicPr>
          <p:nvPr/>
        </p:nvPicPr>
        <p:blipFill>
          <a:blip r:embed="rId2"/>
          <a:stretch>
            <a:fillRect/>
          </a:stretch>
        </p:blipFill>
        <p:spPr>
          <a:xfrm>
            <a:off x="3177419" y="1096992"/>
            <a:ext cx="2789162" cy="3322608"/>
          </a:xfrm>
          <a:prstGeom prst="rect">
            <a:avLst/>
          </a:prstGeom>
        </p:spPr>
      </p:pic>
    </p:spTree>
    <p:extLst>
      <p:ext uri="{BB962C8B-B14F-4D97-AF65-F5344CB8AC3E}">
        <p14:creationId xmlns:p14="http://schemas.microsoft.com/office/powerpoint/2010/main" val="2665821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xEl>
                                              <p:pRg st="11" end="1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30162"/>
            <a:ext cx="8229600" cy="868362"/>
          </a:xfrm>
        </p:spPr>
        <p:txBody>
          <a:bodyPr/>
          <a:lstStyle/>
          <a:p>
            <a:pPr eaLnBrk="1" hangingPunct="1">
              <a:lnSpc>
                <a:spcPct val="83000"/>
              </a:lnSpc>
            </a:pPr>
            <a:r>
              <a:rPr lang="en-US" altLang="en-US" sz="3200" dirty="0">
                <a:solidFill>
                  <a:schemeClr val="bg1"/>
                </a:solidFill>
                <a:latin typeface="Palatino Linotype" panose="02040502050505030304" pitchFamily="18" charset="0"/>
              </a:rPr>
              <a:t>Who is Pierre Bayle?</a:t>
            </a:r>
            <a:endParaRPr lang="en-US" altLang="en-US" sz="32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228600" y="685800"/>
            <a:ext cx="8686800" cy="4648200"/>
          </a:xfrm>
        </p:spPr>
        <p:txBody>
          <a:bodyPr/>
          <a:lstStyle/>
          <a:p>
            <a:pPr marL="339725" lvl="1" eaLnBrk="1" hangingPunct="1">
              <a:lnSpc>
                <a:spcPct val="90000"/>
              </a:lnSpc>
              <a:spcBef>
                <a:spcPts val="300"/>
              </a:spcBef>
              <a:buFont typeface="Calibri" panose="020F0502020204030204" pitchFamily="34" charset="0"/>
              <a:buChar char="-"/>
            </a:pPr>
            <a:r>
              <a:rPr lang="en-US" altLang="en-US" dirty="0">
                <a:solidFill>
                  <a:schemeClr val="bg1"/>
                </a:solidFill>
                <a:latin typeface="Calibri" panose="020F0502020204030204" pitchFamily="34" charset="0"/>
                <a:cs typeface="Calibri" panose="020F0502020204030204" pitchFamily="34" charset="0"/>
              </a:rPr>
              <a:t>Hugely influential—both in his day and indirectly today:</a:t>
            </a:r>
          </a:p>
          <a:p>
            <a:pPr marL="739775" lvl="2" eaLnBrk="1" hangingPunct="1">
              <a:lnSpc>
                <a:spcPct val="90000"/>
              </a:lnSpc>
              <a:spcBef>
                <a:spcPts val="300"/>
              </a:spcBef>
              <a:buFont typeface="Calibri" panose="020F0502020204030204" pitchFamily="34" charset="0"/>
              <a:buChar char="-"/>
            </a:pPr>
            <a:r>
              <a:rPr lang="en-US" altLang="en-US" u="sng" dirty="0">
                <a:solidFill>
                  <a:schemeClr val="bg1"/>
                </a:solidFill>
                <a:latin typeface="Calibri" panose="020F0502020204030204" pitchFamily="34" charset="0"/>
                <a:cs typeface="Calibri" panose="020F0502020204030204" pitchFamily="34" charset="0"/>
              </a:rPr>
              <a:t>Skepticism</a:t>
            </a:r>
            <a:r>
              <a:rPr lang="en-US" altLang="en-US" dirty="0">
                <a:solidFill>
                  <a:schemeClr val="bg1"/>
                </a:solidFill>
                <a:latin typeface="Calibri" panose="020F0502020204030204" pitchFamily="34" charset="0"/>
                <a:cs typeface="Calibri" panose="020F0502020204030204" pitchFamily="34" charset="0"/>
              </a:rPr>
              <a:t>: “</a:t>
            </a:r>
            <a:r>
              <a:rPr lang="en-US" altLang="en-US" dirty="0" err="1">
                <a:solidFill>
                  <a:schemeClr val="bg1"/>
                </a:solidFill>
                <a:latin typeface="Calibri" panose="020F0502020204030204" pitchFamily="34" charset="0"/>
                <a:cs typeface="Calibri" panose="020F0502020204030204" pitchFamily="34" charset="0"/>
              </a:rPr>
              <a:t>Pyrrho</a:t>
            </a:r>
            <a:r>
              <a:rPr lang="en-US" altLang="en-US" dirty="0">
                <a:solidFill>
                  <a:schemeClr val="bg1"/>
                </a:solidFill>
                <a:latin typeface="Calibri" panose="020F0502020204030204" pitchFamily="34" charset="0"/>
                <a:cs typeface="Calibri" panose="020F0502020204030204" pitchFamily="34" charset="0"/>
              </a:rPr>
              <a:t>” article in the </a:t>
            </a:r>
            <a:r>
              <a:rPr lang="en-US" altLang="en-US" i="1" dirty="0">
                <a:solidFill>
                  <a:schemeClr val="bg1"/>
                </a:solidFill>
                <a:latin typeface="Calibri" panose="020F0502020204030204" pitchFamily="34" charset="0"/>
                <a:cs typeface="Calibri" panose="020F0502020204030204" pitchFamily="34" charset="0"/>
              </a:rPr>
              <a:t>DHC</a:t>
            </a:r>
          </a:p>
          <a:p>
            <a:pPr marL="739775" lvl="2" eaLnBrk="1" hangingPunct="1">
              <a:lnSpc>
                <a:spcPct val="90000"/>
              </a:lnSpc>
              <a:spcBef>
                <a:spcPts val="300"/>
              </a:spcBef>
              <a:buFont typeface="Calibri" panose="020F0502020204030204" pitchFamily="34" charset="0"/>
              <a:buChar char="-"/>
            </a:pPr>
            <a:r>
              <a:rPr lang="en-US" altLang="en-US" u="sng" dirty="0">
                <a:solidFill>
                  <a:schemeClr val="bg1"/>
                </a:solidFill>
                <a:latin typeface="Calibri" panose="020F0502020204030204" pitchFamily="34" charset="0"/>
                <a:cs typeface="Calibri" panose="020F0502020204030204" pitchFamily="34" charset="0"/>
              </a:rPr>
              <a:t>Toleration/Conscience</a:t>
            </a:r>
            <a:r>
              <a:rPr lang="en-US" altLang="en-US" dirty="0">
                <a:solidFill>
                  <a:schemeClr val="bg1"/>
                </a:solidFill>
                <a:latin typeface="Calibri" panose="020F0502020204030204" pitchFamily="34" charset="0"/>
                <a:cs typeface="Calibri" panose="020F0502020204030204" pitchFamily="34" charset="0"/>
              </a:rPr>
              <a:t>: </a:t>
            </a:r>
            <a:r>
              <a:rPr lang="en-US" altLang="en-US" i="1" dirty="0" err="1">
                <a:solidFill>
                  <a:schemeClr val="bg1"/>
                </a:solidFill>
                <a:latin typeface="Calibri" panose="020F0502020204030204" pitchFamily="34" charset="0"/>
                <a:cs typeface="Calibri" panose="020F0502020204030204" pitchFamily="34" charset="0"/>
              </a:rPr>
              <a:t>Commentaire</a:t>
            </a:r>
            <a:r>
              <a:rPr lang="en-US" altLang="en-US" i="1" dirty="0">
                <a:solidFill>
                  <a:schemeClr val="bg1"/>
                </a:solidFill>
                <a:latin typeface="Calibri" panose="020F0502020204030204" pitchFamily="34" charset="0"/>
                <a:cs typeface="Calibri" panose="020F0502020204030204" pitchFamily="34" charset="0"/>
              </a:rPr>
              <a:t> </a:t>
            </a:r>
            <a:r>
              <a:rPr lang="en-US" altLang="en-US" i="1" dirty="0" err="1">
                <a:solidFill>
                  <a:schemeClr val="bg1"/>
                </a:solidFill>
                <a:latin typeface="Calibri" panose="020F0502020204030204" pitchFamily="34" charset="0"/>
                <a:cs typeface="Calibri" panose="020F0502020204030204" pitchFamily="34" charset="0"/>
              </a:rPr>
              <a:t>philosophique</a:t>
            </a:r>
            <a:r>
              <a:rPr lang="en-US" altLang="en-US" dirty="0">
                <a:solidFill>
                  <a:schemeClr val="bg1"/>
                </a:solidFill>
                <a:latin typeface="Calibri" panose="020F0502020204030204" pitchFamily="34" charset="0"/>
                <a:cs typeface="Calibri" panose="020F0502020204030204" pitchFamily="34" charset="0"/>
              </a:rPr>
              <a:t> (1686–87)</a:t>
            </a:r>
          </a:p>
          <a:p>
            <a:pPr marL="739775" lvl="2" eaLnBrk="1" hangingPunct="1">
              <a:lnSpc>
                <a:spcPct val="90000"/>
              </a:lnSpc>
              <a:spcBef>
                <a:spcPts val="300"/>
              </a:spcBef>
              <a:buFont typeface="Calibri" panose="020F0502020204030204" pitchFamily="34" charset="0"/>
              <a:buChar char="-"/>
            </a:pPr>
            <a:r>
              <a:rPr lang="en-US" altLang="en-US" u="sng" dirty="0">
                <a:solidFill>
                  <a:schemeClr val="bg1"/>
                </a:solidFill>
                <a:latin typeface="Calibri" panose="020F0502020204030204" pitchFamily="34" charset="0"/>
                <a:cs typeface="Calibri" panose="020F0502020204030204" pitchFamily="34" charset="0"/>
              </a:rPr>
              <a:t>Problem of evil</a:t>
            </a:r>
            <a:r>
              <a:rPr lang="en-US" altLang="en-US" dirty="0">
                <a:solidFill>
                  <a:schemeClr val="bg1"/>
                </a:solidFill>
                <a:latin typeface="Calibri" panose="020F0502020204030204" pitchFamily="34" charset="0"/>
                <a:cs typeface="Calibri" panose="020F0502020204030204" pitchFamily="34" charset="0"/>
              </a:rPr>
              <a:t>: Several articles in the </a:t>
            </a:r>
            <a:r>
              <a:rPr lang="en-US" altLang="en-US" i="1" dirty="0">
                <a:solidFill>
                  <a:schemeClr val="bg1"/>
                </a:solidFill>
                <a:latin typeface="Calibri" panose="020F0502020204030204" pitchFamily="34" charset="0"/>
                <a:cs typeface="Calibri" panose="020F0502020204030204" pitchFamily="34" charset="0"/>
              </a:rPr>
              <a:t>DHC</a:t>
            </a:r>
            <a:r>
              <a:rPr lang="en-US" altLang="en-US" dirty="0">
                <a:solidFill>
                  <a:schemeClr val="bg1"/>
                </a:solidFill>
                <a:latin typeface="Calibri" panose="020F0502020204030204" pitchFamily="34" charset="0"/>
                <a:cs typeface="Calibri" panose="020F0502020204030204" pitchFamily="34" charset="0"/>
              </a:rPr>
              <a:t>, especially “</a:t>
            </a:r>
            <a:r>
              <a:rPr lang="en-US" altLang="en-US" dirty="0" err="1">
                <a:solidFill>
                  <a:schemeClr val="bg1"/>
                </a:solidFill>
                <a:latin typeface="Calibri" panose="020F0502020204030204" pitchFamily="34" charset="0"/>
                <a:cs typeface="Calibri" panose="020F0502020204030204" pitchFamily="34" charset="0"/>
              </a:rPr>
              <a:t>Manichéens</a:t>
            </a:r>
            <a:r>
              <a:rPr lang="en-US" altLang="en-US" dirty="0">
                <a:solidFill>
                  <a:schemeClr val="bg1"/>
                </a:solidFill>
                <a:latin typeface="Calibri" panose="020F0502020204030204" pitchFamily="34" charset="0"/>
                <a:cs typeface="Calibri" panose="020F0502020204030204" pitchFamily="34" charset="0"/>
              </a:rPr>
              <a:t>” and “</a:t>
            </a:r>
            <a:r>
              <a:rPr lang="en-US" altLang="en-US" dirty="0" err="1">
                <a:solidFill>
                  <a:schemeClr val="bg1"/>
                </a:solidFill>
                <a:latin typeface="Calibri" panose="020F0502020204030204" pitchFamily="34" charset="0"/>
                <a:cs typeface="Calibri" panose="020F0502020204030204" pitchFamily="34" charset="0"/>
              </a:rPr>
              <a:t>Pauliciens</a:t>
            </a:r>
            <a:r>
              <a:rPr lang="en-US" altLang="en-US" dirty="0">
                <a:solidFill>
                  <a:schemeClr val="bg1"/>
                </a:solidFill>
                <a:latin typeface="Calibri" panose="020F0502020204030204" pitchFamily="34" charset="0"/>
                <a:cs typeface="Calibri" panose="020F0502020204030204" pitchFamily="34" charset="0"/>
              </a:rPr>
              <a:t>”; </a:t>
            </a:r>
            <a:r>
              <a:rPr lang="en-US" altLang="en-US" i="1" dirty="0">
                <a:solidFill>
                  <a:schemeClr val="bg1"/>
                </a:solidFill>
                <a:latin typeface="Calibri" panose="020F0502020204030204" pitchFamily="34" charset="0"/>
                <a:cs typeface="Calibri" panose="020F0502020204030204" pitchFamily="34" charset="0"/>
              </a:rPr>
              <a:t>Dialogues</a:t>
            </a:r>
            <a:r>
              <a:rPr lang="en-US" altLang="en-US" dirty="0">
                <a:solidFill>
                  <a:schemeClr val="bg1"/>
                </a:solidFill>
                <a:latin typeface="Calibri" panose="020F0502020204030204" pitchFamily="34" charset="0"/>
                <a:cs typeface="Calibri" panose="020F0502020204030204" pitchFamily="34" charset="0"/>
              </a:rPr>
              <a:t> (1707)</a:t>
            </a:r>
          </a:p>
          <a:p>
            <a:pPr marL="1196975" lvl="3" eaLnBrk="1" hangingPunct="1">
              <a:lnSpc>
                <a:spcPct val="90000"/>
              </a:lnSpc>
              <a:spcBef>
                <a:spcPts val="300"/>
              </a:spcBef>
              <a:buFont typeface="Calibri" panose="020F0502020204030204" pitchFamily="34" charset="0"/>
              <a:buChar char="-"/>
            </a:pPr>
            <a:r>
              <a:rPr lang="en-US" altLang="en-US" sz="2200" dirty="0">
                <a:solidFill>
                  <a:schemeClr val="bg1"/>
                </a:solidFill>
                <a:latin typeface="Calibri" panose="020F0502020204030204" pitchFamily="34" charset="0"/>
                <a:cs typeface="Calibri" panose="020F0502020204030204" pitchFamily="34" charset="0"/>
              </a:rPr>
              <a:t>Leibniz’s </a:t>
            </a:r>
            <a:r>
              <a:rPr lang="en-US" altLang="en-US" sz="2200" i="1" dirty="0">
                <a:solidFill>
                  <a:schemeClr val="bg1"/>
                </a:solidFill>
                <a:latin typeface="Calibri" panose="020F0502020204030204" pitchFamily="34" charset="0"/>
                <a:cs typeface="Calibri" panose="020F0502020204030204" pitchFamily="34" charset="0"/>
              </a:rPr>
              <a:t>Theodicy</a:t>
            </a:r>
            <a:r>
              <a:rPr lang="en-US" altLang="en-US" sz="2200" dirty="0">
                <a:solidFill>
                  <a:schemeClr val="bg1"/>
                </a:solidFill>
                <a:latin typeface="Calibri" panose="020F0502020204030204" pitchFamily="34" charset="0"/>
                <a:cs typeface="Calibri" panose="020F0502020204030204" pitchFamily="34" charset="0"/>
              </a:rPr>
              <a:t> was a book-length commentary on Bayle</a:t>
            </a:r>
          </a:p>
          <a:p>
            <a:pPr marL="1196975" lvl="3" eaLnBrk="1" hangingPunct="1">
              <a:lnSpc>
                <a:spcPct val="90000"/>
              </a:lnSpc>
              <a:spcBef>
                <a:spcPts val="300"/>
              </a:spcBef>
              <a:buFont typeface="Calibri" panose="020F0502020204030204" pitchFamily="34" charset="0"/>
              <a:buChar char="-"/>
            </a:pPr>
            <a:r>
              <a:rPr lang="en-US" altLang="en-US" sz="2200" dirty="0">
                <a:solidFill>
                  <a:schemeClr val="bg1"/>
                </a:solidFill>
                <a:latin typeface="Calibri" panose="020F0502020204030204" pitchFamily="34" charset="0"/>
                <a:cs typeface="Calibri" panose="020F0502020204030204" pitchFamily="34" charset="0"/>
              </a:rPr>
              <a:t>Law’s version of King’s </a:t>
            </a:r>
            <a:r>
              <a:rPr lang="en-US" altLang="en-US" sz="2200" i="1" dirty="0">
                <a:solidFill>
                  <a:schemeClr val="bg1"/>
                </a:solidFill>
                <a:latin typeface="Calibri" panose="020F0502020204030204" pitchFamily="34" charset="0"/>
                <a:cs typeface="Calibri" panose="020F0502020204030204" pitchFamily="34" charset="0"/>
              </a:rPr>
              <a:t>De </a:t>
            </a:r>
            <a:r>
              <a:rPr lang="en-US" altLang="en-US" sz="2200" i="1" dirty="0" err="1">
                <a:solidFill>
                  <a:schemeClr val="bg1"/>
                </a:solidFill>
                <a:latin typeface="Calibri" panose="020F0502020204030204" pitchFamily="34" charset="0"/>
                <a:cs typeface="Calibri" panose="020F0502020204030204" pitchFamily="34" charset="0"/>
              </a:rPr>
              <a:t>origine</a:t>
            </a:r>
            <a:r>
              <a:rPr lang="en-US" altLang="en-US" sz="2200" i="1" dirty="0">
                <a:solidFill>
                  <a:schemeClr val="bg1"/>
                </a:solidFill>
                <a:latin typeface="Calibri" panose="020F0502020204030204" pitchFamily="34" charset="0"/>
                <a:cs typeface="Calibri" panose="020F0502020204030204" pitchFamily="34" charset="0"/>
              </a:rPr>
              <a:t> </a:t>
            </a:r>
            <a:r>
              <a:rPr lang="en-US" altLang="en-US" sz="2200" i="1" dirty="0" err="1">
                <a:solidFill>
                  <a:schemeClr val="bg1"/>
                </a:solidFill>
                <a:latin typeface="Calibri" panose="020F0502020204030204" pitchFamily="34" charset="0"/>
                <a:cs typeface="Calibri" panose="020F0502020204030204" pitchFamily="34" charset="0"/>
              </a:rPr>
              <a:t>mali</a:t>
            </a:r>
            <a:endParaRPr lang="en-US" altLang="en-US" sz="2200" i="1" dirty="0">
              <a:solidFill>
                <a:schemeClr val="bg1"/>
              </a:solidFill>
              <a:latin typeface="Calibri" panose="020F0502020204030204" pitchFamily="34" charset="0"/>
              <a:cs typeface="Calibri" panose="020F0502020204030204" pitchFamily="34" charset="0"/>
            </a:endParaRPr>
          </a:p>
          <a:p>
            <a:pPr marL="1196975" lvl="3" eaLnBrk="1" hangingPunct="1">
              <a:lnSpc>
                <a:spcPct val="90000"/>
              </a:lnSpc>
              <a:spcBef>
                <a:spcPts val="300"/>
              </a:spcBef>
              <a:buFont typeface="Calibri" panose="020F0502020204030204" pitchFamily="34" charset="0"/>
              <a:buChar char="-"/>
            </a:pPr>
            <a:r>
              <a:rPr lang="en-US" altLang="en-US" sz="2200" dirty="0">
                <a:solidFill>
                  <a:schemeClr val="bg1"/>
                </a:solidFill>
                <a:latin typeface="Calibri" panose="020F0502020204030204" pitchFamily="34" charset="0"/>
                <a:cs typeface="Calibri" panose="020F0502020204030204" pitchFamily="34" charset="0"/>
              </a:rPr>
              <a:t>Voltaire’s </a:t>
            </a:r>
            <a:r>
              <a:rPr lang="en-US" altLang="en-US" sz="2200" i="1" dirty="0">
                <a:solidFill>
                  <a:schemeClr val="bg1"/>
                </a:solidFill>
                <a:latin typeface="Calibri" panose="020F0502020204030204" pitchFamily="34" charset="0"/>
                <a:cs typeface="Calibri" panose="020F0502020204030204" pitchFamily="34" charset="0"/>
              </a:rPr>
              <a:t>Candide</a:t>
            </a:r>
            <a:r>
              <a:rPr lang="en-US" altLang="en-US" sz="2200" dirty="0">
                <a:solidFill>
                  <a:schemeClr val="bg1"/>
                </a:solidFill>
                <a:latin typeface="Calibri" panose="020F0502020204030204" pitchFamily="34" charset="0"/>
                <a:cs typeface="Calibri" panose="020F0502020204030204" pitchFamily="34" charset="0"/>
              </a:rPr>
              <a:t>, Hume’s </a:t>
            </a:r>
            <a:r>
              <a:rPr lang="en-US" altLang="en-US" sz="2200" i="1" dirty="0">
                <a:solidFill>
                  <a:schemeClr val="bg1"/>
                </a:solidFill>
                <a:latin typeface="Calibri" panose="020F0502020204030204" pitchFamily="34" charset="0"/>
                <a:cs typeface="Calibri" panose="020F0502020204030204" pitchFamily="34" charset="0"/>
              </a:rPr>
              <a:t>Dialogues</a:t>
            </a:r>
            <a:endParaRPr lang="en-US" altLang="en-US" sz="2200" dirty="0">
              <a:solidFill>
                <a:schemeClr val="bg1"/>
              </a:solidFill>
              <a:latin typeface="Calibri" panose="020F0502020204030204" pitchFamily="34" charset="0"/>
              <a:cs typeface="Calibri" panose="020F0502020204030204" pitchFamily="34" charset="0"/>
            </a:endParaRPr>
          </a:p>
          <a:p>
            <a:pPr marL="739775" lvl="2" eaLnBrk="1" hangingPunct="1">
              <a:lnSpc>
                <a:spcPct val="90000"/>
              </a:lnSpc>
              <a:spcBef>
                <a:spcPts val="300"/>
              </a:spcBef>
              <a:buFont typeface="Calibri" panose="020F0502020204030204" pitchFamily="34" charset="0"/>
              <a:buChar char="-"/>
            </a:pPr>
            <a:r>
              <a:rPr lang="en-US" altLang="en-US" u="sng" dirty="0">
                <a:solidFill>
                  <a:schemeClr val="bg1"/>
                </a:solidFill>
                <a:latin typeface="Calibri" panose="020F0502020204030204" pitchFamily="34" charset="0"/>
                <a:cs typeface="Calibri" panose="020F0502020204030204" pitchFamily="34" charset="0"/>
              </a:rPr>
              <a:t>Problem of the continuum</a:t>
            </a:r>
            <a:r>
              <a:rPr lang="en-US" altLang="en-US" dirty="0">
                <a:solidFill>
                  <a:schemeClr val="bg1"/>
                </a:solidFill>
                <a:latin typeface="Calibri" panose="020F0502020204030204" pitchFamily="34" charset="0"/>
                <a:cs typeface="Calibri" panose="020F0502020204030204" pitchFamily="34" charset="0"/>
              </a:rPr>
              <a:t>: </a:t>
            </a:r>
            <a:r>
              <a:rPr lang="en-US" altLang="en-US" i="1" dirty="0">
                <a:solidFill>
                  <a:schemeClr val="bg1"/>
                </a:solidFill>
                <a:latin typeface="Calibri" panose="020F0502020204030204" pitchFamily="34" charset="0"/>
                <a:cs typeface="Calibri" panose="020F0502020204030204" pitchFamily="34" charset="0"/>
              </a:rPr>
              <a:t>DHC</a:t>
            </a:r>
            <a:r>
              <a:rPr lang="en-US" altLang="en-US" dirty="0">
                <a:solidFill>
                  <a:schemeClr val="bg1"/>
                </a:solidFill>
                <a:latin typeface="Calibri" panose="020F0502020204030204" pitchFamily="34" charset="0"/>
                <a:cs typeface="Calibri" panose="020F0502020204030204" pitchFamily="34" charset="0"/>
              </a:rPr>
              <a:t> article “</a:t>
            </a:r>
            <a:r>
              <a:rPr lang="en-US" altLang="en-US" dirty="0" err="1">
                <a:solidFill>
                  <a:schemeClr val="bg1"/>
                </a:solidFill>
                <a:latin typeface="Calibri" panose="020F0502020204030204" pitchFamily="34" charset="0"/>
                <a:cs typeface="Calibri" panose="020F0502020204030204" pitchFamily="34" charset="0"/>
              </a:rPr>
              <a:t>Zénon</a:t>
            </a:r>
            <a:r>
              <a:rPr lang="en-US" altLang="en-US" dirty="0">
                <a:solidFill>
                  <a:schemeClr val="bg1"/>
                </a:solidFill>
                <a:latin typeface="Calibri" panose="020F0502020204030204" pitchFamily="34" charset="0"/>
                <a:cs typeface="Calibri" panose="020F0502020204030204" pitchFamily="34" charset="0"/>
              </a:rPr>
              <a:t> </a:t>
            </a:r>
            <a:r>
              <a:rPr lang="en-US" altLang="en-US" dirty="0" err="1">
                <a:solidFill>
                  <a:schemeClr val="bg1"/>
                </a:solidFill>
                <a:latin typeface="Calibri" panose="020F0502020204030204" pitchFamily="34" charset="0"/>
                <a:cs typeface="Calibri" panose="020F0502020204030204" pitchFamily="34" charset="0"/>
              </a:rPr>
              <a:t>d’Elée</a:t>
            </a:r>
            <a:r>
              <a:rPr lang="en-US" altLang="en-US" dirty="0">
                <a:solidFill>
                  <a:schemeClr val="bg1"/>
                </a:solidFill>
                <a:latin typeface="Calibri" panose="020F0502020204030204" pitchFamily="34" charset="0"/>
                <a:cs typeface="Calibri" panose="020F0502020204030204" pitchFamily="34" charset="0"/>
              </a:rPr>
              <a:t>”</a:t>
            </a:r>
          </a:p>
          <a:p>
            <a:pPr marL="1196975" lvl="3" eaLnBrk="1" hangingPunct="1">
              <a:lnSpc>
                <a:spcPct val="90000"/>
              </a:lnSpc>
              <a:spcBef>
                <a:spcPts val="300"/>
              </a:spcBef>
              <a:buFont typeface="Calibri" panose="020F0502020204030204" pitchFamily="34" charset="0"/>
              <a:buChar char="-"/>
            </a:pPr>
            <a:r>
              <a:rPr lang="en-US" altLang="en-US" sz="2200" dirty="0">
                <a:solidFill>
                  <a:schemeClr val="bg1"/>
                </a:solidFill>
                <a:latin typeface="Calibri" panose="020F0502020204030204" pitchFamily="34" charset="0"/>
                <a:cs typeface="Calibri" panose="020F0502020204030204" pitchFamily="34" charset="0"/>
              </a:rPr>
              <a:t>Leibniz</a:t>
            </a:r>
          </a:p>
          <a:p>
            <a:pPr marL="1196975" lvl="3" eaLnBrk="1" hangingPunct="1">
              <a:lnSpc>
                <a:spcPct val="90000"/>
              </a:lnSpc>
              <a:spcBef>
                <a:spcPts val="300"/>
              </a:spcBef>
              <a:buFont typeface="Calibri" panose="020F0502020204030204" pitchFamily="34" charset="0"/>
              <a:buChar char="-"/>
            </a:pPr>
            <a:r>
              <a:rPr lang="en-US" altLang="en-US" sz="2200" dirty="0">
                <a:solidFill>
                  <a:schemeClr val="bg1"/>
                </a:solidFill>
                <a:latin typeface="Calibri" panose="020F0502020204030204" pitchFamily="34" charset="0"/>
                <a:cs typeface="Calibri" panose="020F0502020204030204" pitchFamily="34" charset="0"/>
              </a:rPr>
              <a:t>Berkeley’s earliest arguments against matter, infinite divisibility</a:t>
            </a:r>
          </a:p>
          <a:p>
            <a:pPr marL="1196975" lvl="3" eaLnBrk="1" hangingPunct="1">
              <a:lnSpc>
                <a:spcPct val="90000"/>
              </a:lnSpc>
              <a:spcBef>
                <a:spcPts val="300"/>
              </a:spcBef>
              <a:buFont typeface="Calibri" panose="020F0502020204030204" pitchFamily="34" charset="0"/>
              <a:buChar char="-"/>
            </a:pPr>
            <a:r>
              <a:rPr lang="en-US" altLang="en-US" sz="2200" dirty="0">
                <a:solidFill>
                  <a:schemeClr val="bg1"/>
                </a:solidFill>
                <a:latin typeface="Calibri" panose="020F0502020204030204" pitchFamily="34" charset="0"/>
                <a:cs typeface="Calibri" panose="020F0502020204030204" pitchFamily="34" charset="0"/>
              </a:rPr>
              <a:t>Hume’s </a:t>
            </a:r>
            <a:r>
              <a:rPr lang="en-US" altLang="en-US" sz="2200" i="1" dirty="0">
                <a:solidFill>
                  <a:schemeClr val="bg1"/>
                </a:solidFill>
                <a:latin typeface="Calibri" panose="020F0502020204030204" pitchFamily="34" charset="0"/>
                <a:cs typeface="Calibri" panose="020F0502020204030204" pitchFamily="34" charset="0"/>
              </a:rPr>
              <a:t>Treatise</a:t>
            </a:r>
            <a:r>
              <a:rPr lang="en-US" altLang="en-US" sz="2200" dirty="0">
                <a:solidFill>
                  <a:schemeClr val="bg1"/>
                </a:solidFill>
                <a:latin typeface="Calibri" panose="020F0502020204030204" pitchFamily="34" charset="0"/>
                <a:cs typeface="Calibri" panose="020F0502020204030204" pitchFamily="34" charset="0"/>
              </a:rPr>
              <a:t> on space and time</a:t>
            </a:r>
            <a:endParaRPr lang="en-US" altLang="en-US" sz="2200" i="1" dirty="0">
              <a:solidFill>
                <a:schemeClr val="bg1"/>
              </a:solidFill>
              <a:latin typeface="Calibri" panose="020F0502020204030204" pitchFamily="34" charset="0"/>
              <a:cs typeface="Calibri" panose="020F0502020204030204" pitchFamily="34" charset="0"/>
            </a:endParaRPr>
          </a:p>
          <a:p>
            <a:pPr marL="739775" lvl="2" eaLnBrk="1" hangingPunct="1">
              <a:lnSpc>
                <a:spcPct val="90000"/>
              </a:lnSpc>
              <a:spcBef>
                <a:spcPts val="300"/>
              </a:spcBef>
              <a:buFont typeface="Calibri" panose="020F0502020204030204" pitchFamily="34" charset="0"/>
              <a:buChar char="-"/>
            </a:pPr>
            <a:r>
              <a:rPr lang="en-US" altLang="en-US" u="sng" dirty="0">
                <a:solidFill>
                  <a:schemeClr val="bg1"/>
                </a:solidFill>
                <a:latin typeface="Calibri" panose="020F0502020204030204" pitchFamily="34" charset="0"/>
                <a:cs typeface="Calibri" panose="020F0502020204030204" pitchFamily="34" charset="0"/>
              </a:rPr>
              <a:t>And many more</a:t>
            </a:r>
            <a:r>
              <a:rPr lang="en-US" altLang="en-US" dirty="0">
                <a:solidFill>
                  <a:schemeClr val="bg1"/>
                </a:solidFill>
                <a:latin typeface="Calibri" panose="020F0502020204030204" pitchFamily="34" charset="0"/>
                <a:cs typeface="Calibri" panose="020F0502020204030204" pitchFamily="34" charset="0"/>
              </a:rPr>
              <a:t>:</a:t>
            </a:r>
          </a:p>
          <a:p>
            <a:pPr marL="1196975" lvl="3" eaLnBrk="1" hangingPunct="1">
              <a:lnSpc>
                <a:spcPct val="90000"/>
              </a:lnSpc>
              <a:spcBef>
                <a:spcPts val="300"/>
              </a:spcBef>
              <a:buFont typeface="Calibri" panose="020F0502020204030204" pitchFamily="34" charset="0"/>
              <a:buChar char="-"/>
            </a:pPr>
            <a:r>
              <a:rPr lang="en-US" altLang="en-US" sz="2200" dirty="0">
                <a:solidFill>
                  <a:schemeClr val="bg1"/>
                </a:solidFill>
                <a:latin typeface="Calibri" panose="020F0502020204030204" pitchFamily="34" charset="0"/>
                <a:cs typeface="Calibri" panose="020F0502020204030204" pitchFamily="34" charset="0"/>
              </a:rPr>
              <a:t>Berkeley and Hume’s argument against the 1q/2q distinction</a:t>
            </a:r>
          </a:p>
          <a:p>
            <a:pPr marL="1196975" lvl="3" eaLnBrk="1" hangingPunct="1">
              <a:lnSpc>
                <a:spcPct val="90000"/>
              </a:lnSpc>
              <a:spcBef>
                <a:spcPts val="300"/>
              </a:spcBef>
              <a:buFont typeface="Calibri" panose="020F0502020204030204" pitchFamily="34" charset="0"/>
              <a:buChar char="-"/>
            </a:pPr>
            <a:r>
              <a:rPr lang="en-US" altLang="en-US" sz="2200" dirty="0">
                <a:solidFill>
                  <a:schemeClr val="bg1"/>
                </a:solidFill>
                <a:latin typeface="Calibri" panose="020F0502020204030204" pitchFamily="34" charset="0"/>
                <a:cs typeface="Calibri" panose="020F0502020204030204" pitchFamily="34" charset="0"/>
              </a:rPr>
              <a:t>Early critiques of pre-established harmony, of Spinoza</a:t>
            </a:r>
          </a:p>
          <a:p>
            <a:pPr marL="1196975" lvl="3" eaLnBrk="1" hangingPunct="1">
              <a:lnSpc>
                <a:spcPct val="90000"/>
              </a:lnSpc>
              <a:spcBef>
                <a:spcPts val="300"/>
              </a:spcBef>
              <a:buFont typeface="Calibri" panose="020F0502020204030204" pitchFamily="34" charset="0"/>
              <a:buChar char="-"/>
            </a:pPr>
            <a:r>
              <a:rPr lang="en-US" altLang="en-US" sz="2200" dirty="0">
                <a:solidFill>
                  <a:schemeClr val="bg1"/>
                </a:solidFill>
                <a:latin typeface="Calibri" panose="020F0502020204030204" pitchFamily="34" charset="0"/>
                <a:cs typeface="Calibri" panose="020F0502020204030204" pitchFamily="34" charset="0"/>
              </a:rPr>
              <a:t>Shaftesbury’s ethics, Mandeville’s ethics</a:t>
            </a:r>
          </a:p>
        </p:txBody>
      </p:sp>
    </p:spTree>
    <p:extLst>
      <p:ext uri="{BB962C8B-B14F-4D97-AF65-F5344CB8AC3E}">
        <p14:creationId xmlns:p14="http://schemas.microsoft.com/office/powerpoint/2010/main" val="2893509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5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5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5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051">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051">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051">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051">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051">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051">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122238"/>
            <a:ext cx="8229600" cy="868362"/>
          </a:xfrm>
        </p:spPr>
        <p:txBody>
          <a:bodyPr/>
          <a:lstStyle/>
          <a:p>
            <a:pPr eaLnBrk="1" hangingPunct="1">
              <a:lnSpc>
                <a:spcPct val="83000"/>
              </a:lnSpc>
            </a:pPr>
            <a:r>
              <a:rPr lang="en-US" altLang="en-US" sz="3200" i="1" dirty="0">
                <a:solidFill>
                  <a:schemeClr val="bg1"/>
                </a:solidFill>
                <a:latin typeface="Palatino Linotype" panose="02040502050505030304" pitchFamily="18" charset="0"/>
              </a:rPr>
              <a:t>Continuation des Pensées </a:t>
            </a:r>
            <a:r>
              <a:rPr lang="en-US" altLang="en-US" sz="3200" i="1" dirty="0" err="1">
                <a:solidFill>
                  <a:schemeClr val="bg1"/>
                </a:solidFill>
                <a:latin typeface="Palatino Linotype" panose="02040502050505030304" pitchFamily="18" charset="0"/>
              </a:rPr>
              <a:t>diverses</a:t>
            </a:r>
            <a:endParaRPr lang="en-US" altLang="en-US" sz="32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304800" y="914400"/>
            <a:ext cx="8534400" cy="4648200"/>
          </a:xfrm>
        </p:spPr>
        <p:txBody>
          <a:bodyPr/>
          <a:lstStyle/>
          <a:p>
            <a:pPr marL="339725" lvl="1" eaLnBrk="1" hangingPunct="1">
              <a:lnSpc>
                <a:spcPct val="90000"/>
              </a:lnSpc>
              <a:buFont typeface="Calibri" panose="020F0502020204030204" pitchFamily="34" charset="0"/>
              <a:buChar char="-"/>
            </a:pPr>
            <a:r>
              <a:rPr lang="en-US" altLang="en-US" i="1" dirty="0">
                <a:solidFill>
                  <a:schemeClr val="bg1"/>
                </a:solidFill>
                <a:latin typeface="Calibri" panose="020F0502020204030204" pitchFamily="34" charset="0"/>
                <a:cs typeface="Calibri" panose="020F0502020204030204" pitchFamily="34" charset="0"/>
              </a:rPr>
              <a:t>Pensées </a:t>
            </a:r>
            <a:r>
              <a:rPr lang="en-US" altLang="en-US" i="1" dirty="0" err="1">
                <a:solidFill>
                  <a:schemeClr val="bg1"/>
                </a:solidFill>
                <a:latin typeface="Calibri" panose="020F0502020204030204" pitchFamily="34" charset="0"/>
                <a:cs typeface="Calibri" panose="020F0502020204030204" pitchFamily="34" charset="0"/>
              </a:rPr>
              <a:t>diverses</a:t>
            </a:r>
            <a:r>
              <a:rPr lang="en-US" altLang="en-US" i="1" dirty="0">
                <a:solidFill>
                  <a:schemeClr val="bg1"/>
                </a:solidFill>
                <a:latin typeface="Calibri" panose="020F0502020204030204" pitchFamily="34" charset="0"/>
                <a:cs typeface="Calibri" panose="020F0502020204030204" pitchFamily="34" charset="0"/>
              </a:rPr>
              <a:t> sur la </a:t>
            </a:r>
            <a:r>
              <a:rPr lang="en-US" altLang="en-US" i="1" dirty="0" err="1">
                <a:solidFill>
                  <a:schemeClr val="bg1"/>
                </a:solidFill>
                <a:latin typeface="Calibri" panose="020F0502020204030204" pitchFamily="34" charset="0"/>
                <a:cs typeface="Calibri" panose="020F0502020204030204" pitchFamily="34" charset="0"/>
              </a:rPr>
              <a:t>Comète</a:t>
            </a:r>
            <a:r>
              <a:rPr lang="en-US" altLang="en-US" dirty="0">
                <a:solidFill>
                  <a:schemeClr val="bg1"/>
                </a:solidFill>
                <a:latin typeface="Calibri" panose="020F0502020204030204" pitchFamily="34" charset="0"/>
                <a:cs typeface="Calibri" panose="020F0502020204030204" pitchFamily="34" charset="0"/>
              </a:rPr>
              <a:t> (1682)</a:t>
            </a:r>
          </a:p>
          <a:p>
            <a:pPr marL="739775" lvl="2" eaLnBrk="1" hangingPunct="1">
              <a:lnSpc>
                <a:spcPct val="90000"/>
              </a:lnSpc>
              <a:buFont typeface="Calibri" panose="020F0502020204030204" pitchFamily="34" charset="0"/>
              <a:buChar char="-"/>
            </a:pPr>
            <a:r>
              <a:rPr lang="en-US" altLang="en-US" dirty="0">
                <a:solidFill>
                  <a:schemeClr val="bg1"/>
                </a:solidFill>
                <a:latin typeface="Calibri" panose="020F0502020204030204" pitchFamily="34" charset="0"/>
                <a:cs typeface="Calibri" panose="020F0502020204030204" pitchFamily="34" charset="0"/>
              </a:rPr>
              <a:t>Great Comet of 1680</a:t>
            </a:r>
          </a:p>
          <a:p>
            <a:pPr marL="739775" lvl="2" eaLnBrk="1" hangingPunct="1">
              <a:lnSpc>
                <a:spcPct val="90000"/>
              </a:lnSpc>
              <a:buFont typeface="Calibri" panose="020F0502020204030204" pitchFamily="34" charset="0"/>
              <a:buChar char="-"/>
            </a:pPr>
            <a:r>
              <a:rPr lang="en-US" altLang="en-US" dirty="0">
                <a:solidFill>
                  <a:schemeClr val="bg1"/>
                </a:solidFill>
                <a:latin typeface="Calibri" panose="020F0502020204030204" pitchFamily="34" charset="0"/>
                <a:cs typeface="Calibri" panose="020F0502020204030204" pitchFamily="34" charset="0"/>
              </a:rPr>
              <a:t>paradox of the virtuous atheist</a:t>
            </a:r>
          </a:p>
          <a:p>
            <a:pPr marL="339725" lvl="1" eaLnBrk="1" hangingPunct="1">
              <a:lnSpc>
                <a:spcPct val="90000"/>
              </a:lnSpc>
              <a:buFont typeface="Calibri" panose="020F0502020204030204" pitchFamily="34" charset="0"/>
              <a:buChar char="-"/>
            </a:pPr>
            <a:r>
              <a:rPr lang="en-US" altLang="en-US" i="1" dirty="0">
                <a:solidFill>
                  <a:schemeClr val="bg1"/>
                </a:solidFill>
                <a:latin typeface="Calibri" panose="020F0502020204030204" pitchFamily="34" charset="0"/>
                <a:cs typeface="Calibri" panose="020F0502020204030204" pitchFamily="34" charset="0"/>
              </a:rPr>
              <a:t>Continuation des Pensées </a:t>
            </a:r>
            <a:r>
              <a:rPr lang="en-US" altLang="en-US" i="1" dirty="0" err="1">
                <a:solidFill>
                  <a:schemeClr val="bg1"/>
                </a:solidFill>
                <a:latin typeface="Calibri" panose="020F0502020204030204" pitchFamily="34" charset="0"/>
                <a:cs typeface="Calibri" panose="020F0502020204030204" pitchFamily="34" charset="0"/>
              </a:rPr>
              <a:t>diverses</a:t>
            </a:r>
            <a:r>
              <a:rPr lang="en-US" altLang="en-US" i="1" dirty="0">
                <a:solidFill>
                  <a:schemeClr val="bg1"/>
                </a:solidFill>
                <a:latin typeface="Calibri" panose="020F0502020204030204" pitchFamily="34" charset="0"/>
                <a:cs typeface="Calibri" panose="020F0502020204030204" pitchFamily="34" charset="0"/>
              </a:rPr>
              <a:t> </a:t>
            </a:r>
            <a:r>
              <a:rPr lang="en-US" altLang="en-US" dirty="0">
                <a:solidFill>
                  <a:schemeClr val="bg1"/>
                </a:solidFill>
                <a:latin typeface="Calibri" panose="020F0502020204030204" pitchFamily="34" charset="0"/>
                <a:cs typeface="Calibri" panose="020F0502020204030204" pitchFamily="34" charset="0"/>
              </a:rPr>
              <a:t>(1704)</a:t>
            </a:r>
          </a:p>
          <a:p>
            <a:pPr marL="739775" lvl="2" eaLnBrk="1" hangingPunct="1">
              <a:lnSpc>
                <a:spcPct val="90000"/>
              </a:lnSpc>
              <a:buFont typeface="Calibri" panose="020F0502020204030204" pitchFamily="34" charset="0"/>
              <a:buChar char="-"/>
            </a:pPr>
            <a:r>
              <a:rPr lang="en-US" altLang="en-US" dirty="0">
                <a:solidFill>
                  <a:schemeClr val="bg1"/>
                </a:solidFill>
                <a:latin typeface="Calibri" panose="020F0502020204030204" pitchFamily="34" charset="0"/>
                <a:cs typeface="Calibri" panose="020F0502020204030204" pitchFamily="34" charset="0"/>
              </a:rPr>
              <a:t>‘</a:t>
            </a:r>
            <a:r>
              <a:rPr lang="en-US" altLang="en-US" dirty="0" err="1">
                <a:solidFill>
                  <a:schemeClr val="bg1"/>
                </a:solidFill>
                <a:latin typeface="Calibri" panose="020F0502020204030204" pitchFamily="34" charset="0"/>
                <a:cs typeface="Calibri" panose="020F0502020204030204" pitchFamily="34" charset="0"/>
              </a:rPr>
              <a:t>Stratonician</a:t>
            </a:r>
            <a:r>
              <a:rPr lang="en-US" altLang="en-US" dirty="0">
                <a:solidFill>
                  <a:schemeClr val="bg1"/>
                </a:solidFill>
                <a:latin typeface="Calibri" panose="020F0502020204030204" pitchFamily="34" charset="0"/>
                <a:cs typeface="Calibri" panose="020F0502020204030204" pitchFamily="34" charset="0"/>
              </a:rPr>
              <a:t>’ atheism</a:t>
            </a:r>
          </a:p>
          <a:p>
            <a:pPr marL="739775" lvl="2" eaLnBrk="1" hangingPunct="1">
              <a:lnSpc>
                <a:spcPct val="90000"/>
              </a:lnSpc>
              <a:buFont typeface="Calibri" panose="020F0502020204030204" pitchFamily="34" charset="0"/>
              <a:buChar char="-"/>
            </a:pPr>
            <a:r>
              <a:rPr lang="en-US" altLang="en-US" dirty="0">
                <a:solidFill>
                  <a:schemeClr val="bg1"/>
                </a:solidFill>
                <a:latin typeface="Calibri" panose="020F0502020204030204" pitchFamily="34" charset="0"/>
                <a:cs typeface="Calibri" panose="020F0502020204030204" pitchFamily="34" charset="0"/>
              </a:rPr>
              <a:t>mindless nature </a:t>
            </a:r>
            <a:r>
              <a:rPr lang="en-US" altLang="en-US" dirty="0">
                <a:solidFill>
                  <a:schemeClr val="bg1"/>
                </a:solidFill>
                <a:latin typeface="Times New Roman" panose="02020603050405020304" pitchFamily="18" charset="0"/>
                <a:cs typeface="Times New Roman" panose="02020603050405020304" pitchFamily="18" charset="0"/>
              </a:rPr>
              <a:t>→</a:t>
            </a:r>
            <a:r>
              <a:rPr lang="en-US" altLang="en-US" dirty="0">
                <a:solidFill>
                  <a:schemeClr val="bg1"/>
                </a:solidFill>
                <a:latin typeface="Calibri" panose="020F0502020204030204" pitchFamily="34" charset="0"/>
                <a:cs typeface="Calibri" panose="020F0502020204030204" pitchFamily="34" charset="0"/>
              </a:rPr>
              <a:t> objective essences</a:t>
            </a:r>
          </a:p>
          <a:p>
            <a:pPr marL="739775" lvl="2" eaLnBrk="1" hangingPunct="1">
              <a:lnSpc>
                <a:spcPct val="90000"/>
              </a:lnSpc>
              <a:buFont typeface="Calibri" panose="020F0502020204030204" pitchFamily="34" charset="0"/>
              <a:buChar char="-"/>
            </a:pPr>
            <a:r>
              <a:rPr lang="en-US" altLang="en-US" dirty="0">
                <a:solidFill>
                  <a:schemeClr val="bg1"/>
                </a:solidFill>
                <a:latin typeface="Calibri" panose="020F0502020204030204" pitchFamily="34" charset="0"/>
                <a:cs typeface="Calibri" panose="020F0502020204030204" pitchFamily="34" charset="0"/>
              </a:rPr>
              <a:t>rules of intellectual operations ≈ rules of acts of will</a:t>
            </a:r>
          </a:p>
          <a:p>
            <a:pPr marL="739775" lvl="2" eaLnBrk="1" hangingPunct="1">
              <a:lnSpc>
                <a:spcPct val="90000"/>
              </a:lnSpc>
              <a:buFont typeface="Calibri" panose="020F0502020204030204" pitchFamily="34" charset="0"/>
              <a:buChar char="-"/>
            </a:pPr>
            <a:r>
              <a:rPr lang="en-US" altLang="en-US" dirty="0">
                <a:solidFill>
                  <a:schemeClr val="bg1"/>
                </a:solidFill>
                <a:latin typeface="Calibri" panose="020F0502020204030204" pitchFamily="34" charset="0"/>
                <a:cs typeface="Calibri" panose="020F0502020204030204" pitchFamily="34" charset="0"/>
              </a:rPr>
              <a:t>epistemic obligations ≈ moral obligations</a:t>
            </a:r>
          </a:p>
          <a:p>
            <a:pPr marL="739775" lvl="2" eaLnBrk="1" hangingPunct="1">
              <a:lnSpc>
                <a:spcPct val="90000"/>
              </a:lnSpc>
              <a:buFont typeface="Calibri" panose="020F0502020204030204" pitchFamily="34" charset="0"/>
              <a:buChar char="-"/>
            </a:pPr>
            <a:r>
              <a:rPr lang="en-US" altLang="en-US" dirty="0">
                <a:solidFill>
                  <a:schemeClr val="bg1"/>
                </a:solidFill>
                <a:latin typeface="Calibri" panose="020F0502020204030204" pitchFamily="34" charset="0"/>
                <a:cs typeface="Calibri" panose="020F0502020204030204" pitchFamily="34" charset="0"/>
              </a:rPr>
              <a:t>commonplace divine intellectualism + Cajetan’s rose</a:t>
            </a:r>
          </a:p>
          <a:p>
            <a:pPr marL="339725" lvl="1" eaLnBrk="1" hangingPunct="1">
              <a:lnSpc>
                <a:spcPct val="90000"/>
              </a:lnSpc>
              <a:buFont typeface="Calibri" panose="020F0502020204030204" pitchFamily="34" charset="0"/>
              <a:buChar char="-"/>
            </a:pPr>
            <a:r>
              <a:rPr lang="en-US" altLang="en-US" dirty="0">
                <a:solidFill>
                  <a:schemeClr val="bg1"/>
                </a:solidFill>
                <a:latin typeface="Calibri" panose="020F0502020204030204" pitchFamily="34" charset="0"/>
                <a:cs typeface="Calibri" panose="020F0502020204030204" pitchFamily="34" charset="0"/>
              </a:rPr>
              <a:t>Euthyphro dilemma?</a:t>
            </a:r>
          </a:p>
        </p:txBody>
      </p:sp>
    </p:spTree>
    <p:extLst>
      <p:ext uri="{BB962C8B-B14F-4D97-AF65-F5344CB8AC3E}">
        <p14:creationId xmlns:p14="http://schemas.microsoft.com/office/powerpoint/2010/main" val="1840087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5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5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5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05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14442</TotalTime>
  <Words>7649</Words>
  <Application>Microsoft Office PowerPoint</Application>
  <PresentationFormat>On-screen Show (4:3)</PresentationFormat>
  <Paragraphs>331</Paragraphs>
  <Slides>67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67</vt:i4>
      </vt:variant>
    </vt:vector>
  </HeadingPairs>
  <TitlesOfParts>
    <vt:vector size="72" baseType="lpstr">
      <vt:lpstr>Arial</vt:lpstr>
      <vt:lpstr>Calibri</vt:lpstr>
      <vt:lpstr>Palatino Linotype</vt:lpstr>
      <vt:lpstr>Times New Roman</vt:lpstr>
      <vt:lpstr>Default Design</vt:lpstr>
      <vt:lpstr>PowerPoint Presentation</vt:lpstr>
      <vt:lpstr>Who is Pierre Bayle?</vt:lpstr>
      <vt:lpstr>Who is Pierre Bayle?</vt:lpstr>
      <vt:lpstr>Who is Pierre Bayle?</vt:lpstr>
      <vt:lpstr>Who is Pierre Bayle?</vt:lpstr>
      <vt:lpstr>Who is Pierre Bayle?</vt:lpstr>
      <vt:lpstr>Who is Pierre Bayle?</vt:lpstr>
      <vt:lpstr>Who is Pierre Bayle?</vt:lpstr>
      <vt:lpstr>Continuation des Pensées diverses</vt:lpstr>
      <vt:lpstr>PowerPoint Presentation</vt:lpstr>
      <vt:lpstr>Why to care about this</vt:lpstr>
      <vt:lpstr>Moore’s background metaphysics</vt:lpstr>
      <vt:lpstr>Moore’s background metaphysics</vt:lpstr>
      <vt:lpstr>Moore’s background metaphysics</vt:lpstr>
      <vt:lpstr>Moore’s background metaphysics</vt:lpstr>
      <vt:lpstr>Moore’s background metaphysics</vt:lpstr>
      <vt:lpstr>Moore’s background metaphysics</vt:lpstr>
      <vt:lpstr>Moore’s background metaphysics</vt:lpstr>
      <vt:lpstr>Moore’s background metaphysics</vt:lpstr>
      <vt:lpstr>Moore’s background metaphysics</vt:lpstr>
      <vt:lpstr>Moore’s background metaphysics</vt:lpstr>
      <vt:lpstr>Moore’s background metaphysics</vt:lpstr>
      <vt:lpstr>Moore’s background metaphysics</vt:lpstr>
      <vt:lpstr>Doctrine of the Mere Predicate</vt:lpstr>
      <vt:lpstr>Doctrine of the Mere Predicate</vt:lpstr>
      <vt:lpstr>Doctrine of the Mere Predicate</vt:lpstr>
      <vt:lpstr>Doctrine of the Mere Predicate</vt:lpstr>
      <vt:lpstr>Doctrine of the Mere Predicate</vt:lpstr>
      <vt:lpstr>Doctrine of the Mere Predicate</vt:lpstr>
      <vt:lpstr>Doctrine of the Mere Predicate</vt:lpstr>
      <vt:lpstr>Doctrine of the Mere Predicate</vt:lpstr>
      <vt:lpstr>Doctrine of the Mere Predicate</vt:lpstr>
      <vt:lpstr>Doctrine of the Mere Predicate</vt:lpstr>
      <vt:lpstr>Doctrine of the Mere Predicate</vt:lpstr>
      <vt:lpstr>Doctrine of the Mere Predicate</vt:lpstr>
      <vt:lpstr>Doctrine of the Mere Predicate</vt:lpstr>
      <vt:lpstr>Doctrine of the Mere Predicate</vt:lpstr>
      <vt:lpstr>Doctrine of the Mere Predicate</vt:lpstr>
      <vt:lpstr>Doctrine of Non-Existential Being</vt:lpstr>
      <vt:lpstr>Doctrine of Non-Existential Being</vt:lpstr>
      <vt:lpstr>Doctrine of Non-Existential Being</vt:lpstr>
      <vt:lpstr>Doctrine of Non-Existential Being</vt:lpstr>
      <vt:lpstr>Doctrine of Non-Existential Being</vt:lpstr>
      <vt:lpstr>Doctrine of Non-Existential Being</vt:lpstr>
      <vt:lpstr>Doctrine of Non-Existential Being</vt:lpstr>
      <vt:lpstr>Doctrine of Non-Existential Being</vt:lpstr>
      <vt:lpstr>Doctrine of Non-Existential Being</vt:lpstr>
      <vt:lpstr>Doctrine of Non-Existential Being</vt:lpstr>
      <vt:lpstr>Doctrine of Non-Existential Being</vt:lpstr>
      <vt:lpstr>Doctrine of Non-Existential Being</vt:lpstr>
      <vt:lpstr>Doctrine of Non-Existential Being</vt:lpstr>
      <vt:lpstr>Doctrine of Non-Existential Being</vt:lpstr>
      <vt:lpstr>Doctrine of Non-Existential Being</vt:lpstr>
      <vt:lpstr>Doctrine of Non-Existential Being</vt:lpstr>
      <vt:lpstr>Doctrine of Non-Existential Being</vt:lpstr>
      <vt:lpstr>Doctrine of Non-Existential Being</vt:lpstr>
      <vt:lpstr>Doctrine of Non-Existential Being</vt:lpstr>
      <vt:lpstr>Doctrine of Non-Existential Being</vt:lpstr>
      <vt:lpstr>Doctrine of Non-Existential Being</vt:lpstr>
      <vt:lpstr>Doctrine of Non-Existential Being</vt:lpstr>
      <vt:lpstr>Doctrine of Non-Existential Being</vt:lpstr>
      <vt:lpstr>Doctrine of Non-Existential Being</vt:lpstr>
      <vt:lpstr>Doctrine of Non-Existential Being</vt:lpstr>
      <vt:lpstr>Doctrine of Non-Existential Being</vt:lpstr>
      <vt:lpstr>Doctrine of Non-Existential Being</vt:lpstr>
      <vt:lpstr>Conclusion: Moore’s ontology and NF/OQA</vt:lpstr>
      <vt:lpstr>The End</vt:lpstr>
    </vt:vector>
  </TitlesOfParts>
  <Company>University of Arizona Philosophy Department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fdsdffds</dc:title>
  <dc:creator>Cole Mitchell</dc:creator>
  <cp:lastModifiedBy>XYZ</cp:lastModifiedBy>
  <cp:revision>1892</cp:revision>
  <cp:lastPrinted>2023-03-10T01:06:17Z</cp:lastPrinted>
  <dcterms:created xsi:type="dcterms:W3CDTF">2006-08-23T23:46:24Z</dcterms:created>
  <dcterms:modified xsi:type="dcterms:W3CDTF">2024-11-04T18:44:23Z</dcterms:modified>
</cp:coreProperties>
</file>