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449" r:id="rId2"/>
    <p:sldId id="470" r:id="rId3"/>
    <p:sldId id="450" r:id="rId4"/>
    <p:sldId id="468" r:id="rId5"/>
    <p:sldId id="466" r:id="rId6"/>
    <p:sldId id="467" r:id="rId7"/>
    <p:sldId id="464" r:id="rId8"/>
    <p:sldId id="463" r:id="rId9"/>
    <p:sldId id="461" r:id="rId10"/>
    <p:sldId id="462" r:id="rId11"/>
    <p:sldId id="465" r:id="rId12"/>
    <p:sldId id="452" r:id="rId13"/>
    <p:sldId id="469" r:id="rId14"/>
    <p:sldId id="446" r:id="rId15"/>
    <p:sldId id="454" r:id="rId16"/>
    <p:sldId id="448" r:id="rId17"/>
    <p:sldId id="447" r:id="rId18"/>
    <p:sldId id="457" r:id="rId19"/>
    <p:sldId id="455" r:id="rId20"/>
    <p:sldId id="456" r:id="rId21"/>
    <p:sldId id="458" r:id="rId22"/>
    <p:sldId id="459" r:id="rId23"/>
    <p:sldId id="460" r:id="rId24"/>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DB8"/>
    <a:srgbClr val="4C4CC4"/>
    <a:srgbClr val="30308F"/>
    <a:srgbClr val="C9DBFF"/>
    <a:srgbClr val="1F5C00"/>
    <a:srgbClr val="A1A1C9"/>
    <a:srgbClr val="FFFFFF"/>
    <a:srgbClr val="131313"/>
    <a:srgbClr val="1F1F1F"/>
    <a:srgbClr val="F9C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07" autoAdjust="0"/>
    <p:restoredTop sz="94260" autoAdjust="0"/>
  </p:normalViewPr>
  <p:slideViewPr>
    <p:cSldViewPr>
      <p:cViewPr>
        <p:scale>
          <a:sx n="92" d="100"/>
          <a:sy n="92" d="100"/>
        </p:scale>
        <p:origin x="18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01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180" y="0"/>
            <a:ext cx="4160937" cy="366486"/>
          </a:xfrm>
          <a:prstGeom prst="rect">
            <a:avLst/>
          </a:prstGeom>
        </p:spPr>
        <p:txBody>
          <a:bodyPr vert="horz" lIns="91440" tIns="45720" rIns="91440" bIns="45720" rtlCol="0"/>
          <a:lstStyle>
            <a:lvl1pPr algn="r">
              <a:defRPr sz="1200"/>
            </a:lvl1pPr>
          </a:lstStyle>
          <a:p>
            <a:fld id="{617698D5-EB83-4786-BE60-D7A65B435150}" type="datetimeFigureOut">
              <a:rPr lang="en-US" smtClean="0"/>
              <a:t>4/17/2025</a:t>
            </a:fld>
            <a:endParaRPr lang="en-US"/>
          </a:p>
        </p:txBody>
      </p:sp>
      <p:sp>
        <p:nvSpPr>
          <p:cNvPr id="4" name="Slide Image Placeholder 3"/>
          <p:cNvSpPr>
            <a:spLocks noGrp="1" noRot="1" noChangeAspect="1"/>
          </p:cNvSpPr>
          <p:nvPr>
            <p:ph type="sldImg" idx="2"/>
          </p:nvPr>
        </p:nvSpPr>
        <p:spPr>
          <a:xfrm>
            <a:off x="3154363" y="914400"/>
            <a:ext cx="3292475" cy="24685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538" y="3520924"/>
            <a:ext cx="7680127" cy="287987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180" y="6948715"/>
            <a:ext cx="4160937" cy="366485"/>
          </a:xfrm>
          <a:prstGeom prst="rect">
            <a:avLst/>
          </a:prstGeom>
        </p:spPr>
        <p:txBody>
          <a:bodyPr vert="horz" lIns="91440" tIns="45720" rIns="91440" bIns="45720" rtlCol="0" anchor="b"/>
          <a:lstStyle>
            <a:lvl1pPr algn="r">
              <a:defRPr sz="1200"/>
            </a:lvl1pPr>
          </a:lstStyle>
          <a:p>
            <a:fld id="{E801AE79-56A4-4DA4-BED7-EDC6E1E55417}" type="slidenum">
              <a:rPr lang="en-US" smtClean="0"/>
              <a:t>‹#›</a:t>
            </a:fld>
            <a:endParaRPr lang="en-US"/>
          </a:p>
        </p:txBody>
      </p:sp>
    </p:spTree>
    <p:extLst>
      <p:ext uri="{BB962C8B-B14F-4D97-AF65-F5344CB8AC3E}">
        <p14:creationId xmlns:p14="http://schemas.microsoft.com/office/powerpoint/2010/main" val="81070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0889-07F8-4A0A-A43F-8FDB33CBABF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3574A8-0A81-4C0E-9D4E-1A93CA4AB34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9837E784-4E6D-4D1C-93FE-D439E40C635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3BF5C5B-DA94-4E21-BE4D-6A93437DC34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2BDA3C1-AAAD-4A9A-9052-230D8740DF2A}"/>
              </a:ext>
            </a:extLst>
          </p:cNvPr>
          <p:cNvSpPr>
            <a:spLocks noGrp="1" noChangeArrowheads="1"/>
          </p:cNvSpPr>
          <p:nvPr>
            <p:ph type="sldNum" sz="quarter" idx="12"/>
          </p:nvPr>
        </p:nvSpPr>
        <p:spPr>
          <a:ln/>
        </p:spPr>
        <p:txBody>
          <a:bodyPr/>
          <a:lstStyle>
            <a:lvl1pPr>
              <a:defRPr/>
            </a:lvl1pPr>
          </a:lstStyle>
          <a:p>
            <a:pPr>
              <a:defRPr/>
            </a:pPr>
            <a:fld id="{E0FD25E7-7642-491D-B10C-A167CC4A45A8}" type="slidenum">
              <a:rPr lang="en-US" altLang="en-US"/>
              <a:pPr>
                <a:defRPr/>
              </a:pPr>
              <a:t>‹#›</a:t>
            </a:fld>
            <a:endParaRPr lang="en-US" altLang="en-US"/>
          </a:p>
        </p:txBody>
      </p:sp>
    </p:spTree>
    <p:extLst>
      <p:ext uri="{BB962C8B-B14F-4D97-AF65-F5344CB8AC3E}">
        <p14:creationId xmlns:p14="http://schemas.microsoft.com/office/powerpoint/2010/main" val="114722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A9406-C356-4484-9F1E-60323065FE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21F55E-0DE1-4AFF-930A-C804621141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41FFCE2-B6F3-47AD-9C97-8517C6A601C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C85FC68-8CD3-449F-BE0E-7E7F769D1EF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FC2BBDC-7E6C-4835-843B-7A1101EFC1E4}"/>
              </a:ext>
            </a:extLst>
          </p:cNvPr>
          <p:cNvSpPr>
            <a:spLocks noGrp="1" noChangeArrowheads="1"/>
          </p:cNvSpPr>
          <p:nvPr>
            <p:ph type="sldNum" sz="quarter" idx="12"/>
          </p:nvPr>
        </p:nvSpPr>
        <p:spPr>
          <a:ln/>
        </p:spPr>
        <p:txBody>
          <a:bodyPr/>
          <a:lstStyle>
            <a:lvl1pPr>
              <a:defRPr/>
            </a:lvl1pPr>
          </a:lstStyle>
          <a:p>
            <a:pPr>
              <a:defRPr/>
            </a:pPr>
            <a:fld id="{55D4AC30-21CB-47F0-BC13-72C0477CC56D}" type="slidenum">
              <a:rPr lang="en-US" altLang="en-US"/>
              <a:pPr>
                <a:defRPr/>
              </a:pPr>
              <a:t>‹#›</a:t>
            </a:fld>
            <a:endParaRPr lang="en-US" altLang="en-US"/>
          </a:p>
        </p:txBody>
      </p:sp>
    </p:spTree>
    <p:extLst>
      <p:ext uri="{BB962C8B-B14F-4D97-AF65-F5344CB8AC3E}">
        <p14:creationId xmlns:p14="http://schemas.microsoft.com/office/powerpoint/2010/main" val="10858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C06947-E868-4860-AEB3-35C235273E83}"/>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99817C-3616-4649-9C4F-87EFFE63BF99}"/>
              </a:ext>
            </a:extLst>
          </p:cNvPr>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9FDCE0B-0E40-4AF7-88C8-DF4349C26FE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63E76B0-EFAF-4487-8B42-B04A651F929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0B9707E-891F-46B9-B83F-F3E092DF69A8}"/>
              </a:ext>
            </a:extLst>
          </p:cNvPr>
          <p:cNvSpPr>
            <a:spLocks noGrp="1" noChangeArrowheads="1"/>
          </p:cNvSpPr>
          <p:nvPr>
            <p:ph type="sldNum" sz="quarter" idx="12"/>
          </p:nvPr>
        </p:nvSpPr>
        <p:spPr>
          <a:ln/>
        </p:spPr>
        <p:txBody>
          <a:bodyPr/>
          <a:lstStyle>
            <a:lvl1pPr>
              <a:defRPr/>
            </a:lvl1pPr>
          </a:lstStyle>
          <a:p>
            <a:pPr>
              <a:defRPr/>
            </a:pPr>
            <a:fld id="{E1C12229-CCAB-42C2-8DB9-B18E9319B738}" type="slidenum">
              <a:rPr lang="en-US" altLang="en-US"/>
              <a:pPr>
                <a:defRPr/>
              </a:pPr>
              <a:t>‹#›</a:t>
            </a:fld>
            <a:endParaRPr lang="en-US" altLang="en-US"/>
          </a:p>
        </p:txBody>
      </p:sp>
    </p:spTree>
    <p:extLst>
      <p:ext uri="{BB962C8B-B14F-4D97-AF65-F5344CB8AC3E}">
        <p14:creationId xmlns:p14="http://schemas.microsoft.com/office/powerpoint/2010/main" val="81324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03DC-17ED-4E5A-8A61-DB6F2ABFE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3207-D438-43CB-B8F3-19BB72A7B5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6C4CAA1-A0E1-4FF8-A357-234578A27F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2BDAF42-A50C-4E7F-A2C7-4524FA978D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98575B9-DC9C-4117-B5EB-51F1D3102A89}"/>
              </a:ext>
            </a:extLst>
          </p:cNvPr>
          <p:cNvSpPr>
            <a:spLocks noGrp="1" noChangeArrowheads="1"/>
          </p:cNvSpPr>
          <p:nvPr>
            <p:ph type="sldNum" sz="quarter" idx="12"/>
          </p:nvPr>
        </p:nvSpPr>
        <p:spPr>
          <a:ln/>
        </p:spPr>
        <p:txBody>
          <a:bodyPr/>
          <a:lstStyle>
            <a:lvl1pPr>
              <a:defRPr/>
            </a:lvl1pPr>
          </a:lstStyle>
          <a:p>
            <a:pPr>
              <a:defRPr/>
            </a:pPr>
            <a:fld id="{0C0165A0-5883-4B82-9664-F1C0907D9354}" type="slidenum">
              <a:rPr lang="en-US" altLang="en-US"/>
              <a:pPr>
                <a:defRPr/>
              </a:pPr>
              <a:t>‹#›</a:t>
            </a:fld>
            <a:endParaRPr lang="en-US" altLang="en-US"/>
          </a:p>
        </p:txBody>
      </p:sp>
    </p:spTree>
    <p:extLst>
      <p:ext uri="{BB962C8B-B14F-4D97-AF65-F5344CB8AC3E}">
        <p14:creationId xmlns:p14="http://schemas.microsoft.com/office/powerpoint/2010/main" val="409757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F06F-55D8-4A3F-BA3F-AACF8A1F4F7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484719-8556-468A-BEC7-2D94899D42B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DAE0A477-E8DC-4D7C-ACBF-C8EE0F2814F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5EF5D03-5EC3-4531-9461-937F1D0097F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A042059-B97A-47AB-A506-D9CF506380EA}"/>
              </a:ext>
            </a:extLst>
          </p:cNvPr>
          <p:cNvSpPr>
            <a:spLocks noGrp="1" noChangeArrowheads="1"/>
          </p:cNvSpPr>
          <p:nvPr>
            <p:ph type="sldNum" sz="quarter" idx="12"/>
          </p:nvPr>
        </p:nvSpPr>
        <p:spPr>
          <a:ln/>
        </p:spPr>
        <p:txBody>
          <a:bodyPr/>
          <a:lstStyle>
            <a:lvl1pPr>
              <a:defRPr/>
            </a:lvl1pPr>
          </a:lstStyle>
          <a:p>
            <a:pPr>
              <a:defRPr/>
            </a:pPr>
            <a:fld id="{8E44D782-CE52-41AF-AB61-5F64E272BCB5}" type="slidenum">
              <a:rPr lang="en-US" altLang="en-US"/>
              <a:pPr>
                <a:defRPr/>
              </a:pPr>
              <a:t>‹#›</a:t>
            </a:fld>
            <a:endParaRPr lang="en-US" altLang="en-US"/>
          </a:p>
        </p:txBody>
      </p:sp>
    </p:spTree>
    <p:extLst>
      <p:ext uri="{BB962C8B-B14F-4D97-AF65-F5344CB8AC3E}">
        <p14:creationId xmlns:p14="http://schemas.microsoft.com/office/powerpoint/2010/main" val="92843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8314-DE52-4D42-BBB8-72393110A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4C294-EAED-4D8C-A98A-12DE36746121}"/>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FB16CB-F7D5-43E9-A638-15E7B08406D8}"/>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DB11577-CA7B-4F8F-9251-F61C4CC6F38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D445D0F-7A10-40B0-AFEB-3D2DD669AA2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7472AE6-0BC6-4325-8566-A4F23372FC9A}"/>
              </a:ext>
            </a:extLst>
          </p:cNvPr>
          <p:cNvSpPr>
            <a:spLocks noGrp="1" noChangeArrowheads="1"/>
          </p:cNvSpPr>
          <p:nvPr>
            <p:ph type="sldNum" sz="quarter" idx="12"/>
          </p:nvPr>
        </p:nvSpPr>
        <p:spPr>
          <a:ln/>
        </p:spPr>
        <p:txBody>
          <a:bodyPr/>
          <a:lstStyle>
            <a:lvl1pPr>
              <a:defRPr/>
            </a:lvl1pPr>
          </a:lstStyle>
          <a:p>
            <a:pPr>
              <a:defRPr/>
            </a:pPr>
            <a:fld id="{0B0B6F5E-936F-4950-B0DE-385368D2E8A8}" type="slidenum">
              <a:rPr lang="en-US" altLang="en-US"/>
              <a:pPr>
                <a:defRPr/>
              </a:pPr>
              <a:t>‹#›</a:t>
            </a:fld>
            <a:endParaRPr lang="en-US" altLang="en-US"/>
          </a:p>
        </p:txBody>
      </p:sp>
    </p:spTree>
    <p:extLst>
      <p:ext uri="{BB962C8B-B14F-4D97-AF65-F5344CB8AC3E}">
        <p14:creationId xmlns:p14="http://schemas.microsoft.com/office/powerpoint/2010/main" val="290436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EC12-4C53-4312-B7CA-1A9EE11B9520}"/>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2C1EDE-53FF-43A9-83EB-A81168271A6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7CCC34-9E30-4DA0-A407-8BAEB4A3727D}"/>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18914C-D3FB-4A74-B9E0-EF724BE934E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A70E08-DCBA-43D4-9139-0FB243ECFF6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468C0A0-95E7-4B31-B7FE-DBFA06B4903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9345E374-545E-4D0F-800D-478FDB04C02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1CA00144-135A-4EA0-92F4-2CFAA67B6FBA}"/>
              </a:ext>
            </a:extLst>
          </p:cNvPr>
          <p:cNvSpPr>
            <a:spLocks noGrp="1" noChangeArrowheads="1"/>
          </p:cNvSpPr>
          <p:nvPr>
            <p:ph type="sldNum" sz="quarter" idx="12"/>
          </p:nvPr>
        </p:nvSpPr>
        <p:spPr>
          <a:ln/>
        </p:spPr>
        <p:txBody>
          <a:bodyPr/>
          <a:lstStyle>
            <a:lvl1pPr>
              <a:defRPr/>
            </a:lvl1pPr>
          </a:lstStyle>
          <a:p>
            <a:pPr>
              <a:defRPr/>
            </a:pPr>
            <a:fld id="{0BCAF4C1-A6D7-434A-85FC-A3336F8E7B35}" type="slidenum">
              <a:rPr lang="en-US" altLang="en-US"/>
              <a:pPr>
                <a:defRPr/>
              </a:pPr>
              <a:t>‹#›</a:t>
            </a:fld>
            <a:endParaRPr lang="en-US" altLang="en-US"/>
          </a:p>
        </p:txBody>
      </p:sp>
    </p:spTree>
    <p:extLst>
      <p:ext uri="{BB962C8B-B14F-4D97-AF65-F5344CB8AC3E}">
        <p14:creationId xmlns:p14="http://schemas.microsoft.com/office/powerpoint/2010/main" val="17666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A690-CA6A-4937-9649-A8853F0C524F}"/>
              </a:ext>
            </a:extLst>
          </p:cNvPr>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B36BF89-71B5-4510-85D9-E2FD9E43628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CE02863B-C9A2-4F5C-9B96-400FAADB068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5A720282-7345-45B1-A585-897F3C51BF46}"/>
              </a:ext>
            </a:extLst>
          </p:cNvPr>
          <p:cNvSpPr>
            <a:spLocks noGrp="1" noChangeArrowheads="1"/>
          </p:cNvSpPr>
          <p:nvPr>
            <p:ph type="sldNum" sz="quarter" idx="12"/>
          </p:nvPr>
        </p:nvSpPr>
        <p:spPr>
          <a:ln/>
        </p:spPr>
        <p:txBody>
          <a:bodyPr/>
          <a:lstStyle>
            <a:lvl1pPr>
              <a:defRPr/>
            </a:lvl1pPr>
          </a:lstStyle>
          <a:p>
            <a:pPr>
              <a:defRPr/>
            </a:pPr>
            <a:fld id="{9F963534-CA4B-4EAF-9C7A-C48A2DF6EF8F}" type="slidenum">
              <a:rPr lang="en-US" altLang="en-US"/>
              <a:pPr>
                <a:defRPr/>
              </a:pPr>
              <a:t>‹#›</a:t>
            </a:fld>
            <a:endParaRPr lang="en-US" altLang="en-US"/>
          </a:p>
        </p:txBody>
      </p:sp>
    </p:spTree>
    <p:extLst>
      <p:ext uri="{BB962C8B-B14F-4D97-AF65-F5344CB8AC3E}">
        <p14:creationId xmlns:p14="http://schemas.microsoft.com/office/powerpoint/2010/main" val="138010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19CD24F-2F71-4FE4-BB44-B87A9E02A2F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63797EBB-B8B2-4177-B8AA-29369C58C21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7F4B728C-763A-41C8-9D0C-93A52439C0DD}"/>
              </a:ext>
            </a:extLst>
          </p:cNvPr>
          <p:cNvSpPr>
            <a:spLocks noGrp="1" noChangeArrowheads="1"/>
          </p:cNvSpPr>
          <p:nvPr>
            <p:ph type="sldNum" sz="quarter" idx="12"/>
          </p:nvPr>
        </p:nvSpPr>
        <p:spPr>
          <a:ln/>
        </p:spPr>
        <p:txBody>
          <a:bodyPr/>
          <a:lstStyle>
            <a:lvl1pPr>
              <a:defRPr/>
            </a:lvl1pPr>
          </a:lstStyle>
          <a:p>
            <a:pPr>
              <a:defRPr/>
            </a:pPr>
            <a:fld id="{761249CC-80B1-4BFA-AD71-3A3C406E9C61}" type="slidenum">
              <a:rPr lang="en-US" altLang="en-US"/>
              <a:pPr>
                <a:defRPr/>
              </a:pPr>
              <a:t>‹#›</a:t>
            </a:fld>
            <a:endParaRPr lang="en-US" altLang="en-US"/>
          </a:p>
        </p:txBody>
      </p:sp>
    </p:spTree>
    <p:extLst>
      <p:ext uri="{BB962C8B-B14F-4D97-AF65-F5344CB8AC3E}">
        <p14:creationId xmlns:p14="http://schemas.microsoft.com/office/powerpoint/2010/main" val="50530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B0BE-FFD2-41DD-940B-DB4B19B718A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A2202C-31D9-4A31-B478-D0BEEC8546E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4B7D2D-30CB-423D-ADBE-66B78BE5C7B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D28CE67D-281B-4BFD-A71D-246BE063AA1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73F23615-4C24-4991-B309-AB346CE2089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4C9E16D-28E9-4A60-B0A0-0E8C39F1D183}"/>
              </a:ext>
            </a:extLst>
          </p:cNvPr>
          <p:cNvSpPr>
            <a:spLocks noGrp="1" noChangeArrowheads="1"/>
          </p:cNvSpPr>
          <p:nvPr>
            <p:ph type="sldNum" sz="quarter" idx="12"/>
          </p:nvPr>
        </p:nvSpPr>
        <p:spPr>
          <a:ln/>
        </p:spPr>
        <p:txBody>
          <a:bodyPr/>
          <a:lstStyle>
            <a:lvl1pPr>
              <a:defRPr/>
            </a:lvl1pPr>
          </a:lstStyle>
          <a:p>
            <a:pPr>
              <a:defRPr/>
            </a:pPr>
            <a:fld id="{05FFE348-B3A4-412D-A1C9-C4B27D546FCD}" type="slidenum">
              <a:rPr lang="en-US" altLang="en-US"/>
              <a:pPr>
                <a:defRPr/>
              </a:pPr>
              <a:t>‹#›</a:t>
            </a:fld>
            <a:endParaRPr lang="en-US" altLang="en-US"/>
          </a:p>
        </p:txBody>
      </p:sp>
    </p:spTree>
    <p:extLst>
      <p:ext uri="{BB962C8B-B14F-4D97-AF65-F5344CB8AC3E}">
        <p14:creationId xmlns:p14="http://schemas.microsoft.com/office/powerpoint/2010/main" val="2201987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0BFD-B4F5-4760-9D41-9FFE55F91D8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0ABDFC-1555-467A-847F-A789AF3C9B5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AFE1945C-E6B6-4DF4-B560-D0816148F1A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EF201531-E7F0-413A-883F-55F64925F6E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F435A85B-5950-4AC0-8CDA-84884AC4D74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EA20D2D-FF7E-44B9-81EF-4B878F93C448}"/>
              </a:ext>
            </a:extLst>
          </p:cNvPr>
          <p:cNvSpPr>
            <a:spLocks noGrp="1" noChangeArrowheads="1"/>
          </p:cNvSpPr>
          <p:nvPr>
            <p:ph type="sldNum" sz="quarter" idx="12"/>
          </p:nvPr>
        </p:nvSpPr>
        <p:spPr>
          <a:ln/>
        </p:spPr>
        <p:txBody>
          <a:bodyPr/>
          <a:lstStyle>
            <a:lvl1pPr>
              <a:defRPr/>
            </a:lvl1pPr>
          </a:lstStyle>
          <a:p>
            <a:pPr>
              <a:defRPr/>
            </a:pPr>
            <a:fld id="{93966010-9C90-4F74-81E7-FAA5505E498F}" type="slidenum">
              <a:rPr lang="en-US" altLang="en-US"/>
              <a:pPr>
                <a:defRPr/>
              </a:pPr>
              <a:t>‹#›</a:t>
            </a:fld>
            <a:endParaRPr lang="en-US" altLang="en-US"/>
          </a:p>
        </p:txBody>
      </p:sp>
    </p:spTree>
    <p:extLst>
      <p:ext uri="{BB962C8B-B14F-4D97-AF65-F5344CB8AC3E}">
        <p14:creationId xmlns:p14="http://schemas.microsoft.com/office/powerpoint/2010/main" val="376173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181847"/>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7F21F7C-D99F-47B9-AEAF-5313669E93BB}"/>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B82F917-E9AB-4D01-A674-6454B77D3333}"/>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458B7CF-C253-45BE-8F3F-D00174A8E3B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862CCB12-DB77-46EF-A142-E0FDF7C5FC58}"/>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a:extLst>
              <a:ext uri="{FF2B5EF4-FFF2-40B4-BE49-F238E27FC236}">
                <a16:creationId xmlns:a16="http://schemas.microsoft.com/office/drawing/2014/main" id="{1DF35B57-97B7-44E1-A529-4638187DB3C3}"/>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DF05E1C-88FE-4BB3-AF67-79AFE5E728A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Euthyphro dilemma</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1066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700" dirty="0">
                <a:solidFill>
                  <a:schemeClr val="bg1"/>
                </a:solidFill>
                <a:latin typeface="Calibri" panose="020F0502020204030204" pitchFamily="34" charset="0"/>
                <a:cs typeface="Calibri" panose="020F0502020204030204" pitchFamily="34" charset="0"/>
              </a:rPr>
              <a:t>Relation between morality and God’s will:</a:t>
            </a:r>
          </a:p>
          <a:p>
            <a:pPr marL="582930" lvl="2" indent="-182880" eaLnBrk="1" hangingPunct="1">
              <a:lnSpc>
                <a:spcPct val="90000"/>
              </a:lnSpc>
              <a:spcBef>
                <a:spcPts val="300"/>
              </a:spcBef>
              <a:buFont typeface="Calibri" panose="020F0502020204030204" pitchFamily="34" charset="0"/>
              <a:buChar char="-"/>
            </a:pPr>
            <a:r>
              <a:rPr lang="en-US" altLang="en-US" sz="2300" dirty="0">
                <a:solidFill>
                  <a:schemeClr val="bg1"/>
                </a:solidFill>
                <a:latin typeface="Calibri" panose="020F0502020204030204" pitchFamily="34" charset="0"/>
                <a:cs typeface="Calibri" panose="020F0502020204030204" pitchFamily="34" charset="0"/>
              </a:rPr>
              <a:t>Does God will what is morally right because it is right, or is it right because God wills it?</a:t>
            </a:r>
          </a:p>
          <a:p>
            <a:pPr marL="582930" lvl="2" indent="-182880" eaLnBrk="1" hangingPunct="1">
              <a:lnSpc>
                <a:spcPct val="90000"/>
              </a:lnSpc>
              <a:spcBef>
                <a:spcPts val="300"/>
              </a:spcBef>
              <a:buFont typeface="Calibri" panose="020F0502020204030204" pitchFamily="34" charset="0"/>
              <a:buChar char="-"/>
            </a:pPr>
            <a:r>
              <a:rPr lang="en-US" altLang="en-US" sz="2300" dirty="0">
                <a:solidFill>
                  <a:schemeClr val="bg1"/>
                </a:solidFill>
                <a:latin typeface="Calibri" panose="020F0502020204030204" pitchFamily="34" charset="0"/>
                <a:cs typeface="Calibri" panose="020F0502020204030204" pitchFamily="34" charset="0"/>
              </a:rPr>
              <a:t>Does God’s will follow an independent moral standard, or is morality determined by God’s will?</a:t>
            </a:r>
          </a:p>
          <a:p>
            <a:pPr marL="400050" lvl="2" indent="0" eaLnBrk="1" hangingPunct="1">
              <a:lnSpc>
                <a:spcPct val="90000"/>
              </a:lnSpc>
              <a:spcBef>
                <a:spcPts val="300"/>
              </a:spcBef>
              <a:buNone/>
            </a:pPr>
            <a:endParaRPr lang="en-US" altLang="en-US" sz="2300" dirty="0">
              <a:solidFill>
                <a:schemeClr val="bg1"/>
              </a:solidFill>
              <a:latin typeface="Calibri" panose="020F0502020204030204" pitchFamily="34" charset="0"/>
              <a:cs typeface="Calibri" panose="020F0502020204030204" pitchFamily="34" charset="0"/>
            </a:endParaRPr>
          </a:p>
          <a:p>
            <a:pPr marL="182880" lvl="1" indent="-182880" eaLnBrk="1" hangingPunct="1">
              <a:lnSpc>
                <a:spcPct val="90000"/>
              </a:lnSpc>
              <a:spcBef>
                <a:spcPts val="300"/>
              </a:spcBef>
              <a:buFont typeface="Calibri" panose="020F0502020204030204" pitchFamily="34" charset="0"/>
              <a:buChar char="-"/>
            </a:pPr>
            <a:r>
              <a:rPr lang="en-US" altLang="en-US" sz="2700" dirty="0">
                <a:solidFill>
                  <a:schemeClr val="bg1"/>
                </a:solidFill>
                <a:latin typeface="Calibri" panose="020F0502020204030204" pitchFamily="34" charset="0"/>
                <a:cs typeface="Calibri" panose="020F0502020204030204" pitchFamily="34" charset="0"/>
              </a:rPr>
              <a:t>Horn 1: Intellectualist / Rationalist</a:t>
            </a:r>
          </a:p>
          <a:p>
            <a:pPr marL="582930" lvl="2" indent="-182880" eaLnBrk="1" hangingPunct="1">
              <a:lnSpc>
                <a:spcPct val="90000"/>
              </a:lnSpc>
              <a:spcBef>
                <a:spcPts val="300"/>
              </a:spcBef>
              <a:buFont typeface="Calibri" panose="020F0502020204030204" pitchFamily="34" charset="0"/>
              <a:buChar char="-"/>
            </a:pPr>
            <a:r>
              <a:rPr lang="en-US" altLang="en-US" sz="2300" dirty="0">
                <a:solidFill>
                  <a:schemeClr val="bg1"/>
                </a:solidFill>
                <a:latin typeface="Calibri" panose="020F0502020204030204" pitchFamily="34" charset="0"/>
                <a:cs typeface="Calibri" panose="020F0502020204030204" pitchFamily="34" charset="0"/>
              </a:rPr>
              <a:t>God’s will follows an independent moral standard.</a:t>
            </a:r>
          </a:p>
          <a:p>
            <a:pPr marL="582930" lvl="2" indent="-182880" eaLnBrk="1" hangingPunct="1">
              <a:lnSpc>
                <a:spcPct val="90000"/>
              </a:lnSpc>
              <a:spcBef>
                <a:spcPts val="300"/>
              </a:spcBef>
              <a:buFont typeface="Calibri" panose="020F0502020204030204" pitchFamily="34" charset="0"/>
              <a:buChar char="-"/>
            </a:pPr>
            <a:endParaRPr lang="en-US" altLang="en-US" sz="2300" dirty="0">
              <a:solidFill>
                <a:schemeClr val="bg1"/>
              </a:solidFill>
              <a:latin typeface="Calibri" panose="020F0502020204030204" pitchFamily="34" charset="0"/>
              <a:cs typeface="Calibri" panose="020F0502020204030204" pitchFamily="34" charset="0"/>
            </a:endParaRPr>
          </a:p>
          <a:p>
            <a:pPr marL="182880" lvl="1" indent="-182880" eaLnBrk="1" hangingPunct="1">
              <a:lnSpc>
                <a:spcPct val="90000"/>
              </a:lnSpc>
              <a:spcBef>
                <a:spcPts val="300"/>
              </a:spcBef>
              <a:buFont typeface="Calibri" panose="020F0502020204030204" pitchFamily="34" charset="0"/>
              <a:buChar char="-"/>
            </a:pPr>
            <a:r>
              <a:rPr lang="en-US" altLang="en-US" sz="2700" dirty="0">
                <a:solidFill>
                  <a:schemeClr val="bg1"/>
                </a:solidFill>
                <a:latin typeface="Calibri" panose="020F0502020204030204" pitchFamily="34" charset="0"/>
                <a:cs typeface="Calibri" panose="020F0502020204030204" pitchFamily="34" charset="0"/>
              </a:rPr>
              <a:t>Horn 2: Voluntarist / Divine Command</a:t>
            </a:r>
          </a:p>
          <a:p>
            <a:pPr marL="582930" lvl="2" indent="-182880" eaLnBrk="1" hangingPunct="1">
              <a:lnSpc>
                <a:spcPct val="90000"/>
              </a:lnSpc>
              <a:spcBef>
                <a:spcPts val="300"/>
              </a:spcBef>
              <a:buFont typeface="Calibri" panose="020F0502020204030204" pitchFamily="34" charset="0"/>
              <a:buChar char="-"/>
            </a:pPr>
            <a:r>
              <a:rPr lang="en-US" altLang="en-US" sz="2300" dirty="0">
                <a:solidFill>
                  <a:schemeClr val="bg1"/>
                </a:solidFill>
                <a:latin typeface="Calibri" panose="020F0502020204030204" pitchFamily="34" charset="0"/>
                <a:cs typeface="Calibri" panose="020F0502020204030204" pitchFamily="34" charset="0"/>
              </a:rPr>
              <a:t>There is no independent moral standard, because God’s will is what determines morality in the first place.</a:t>
            </a:r>
          </a:p>
        </p:txBody>
      </p:sp>
    </p:spTree>
    <p:extLst>
      <p:ext uri="{BB962C8B-B14F-4D97-AF65-F5344CB8AC3E}">
        <p14:creationId xmlns:p14="http://schemas.microsoft.com/office/powerpoint/2010/main" val="26652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Clarke on intellectualist foundations:</a:t>
            </a:r>
          </a:p>
          <a:p>
            <a:pPr marL="400050" lvl="2" indent="0" algn="just" eaLnBrk="1" hangingPunct="1">
              <a:lnSpc>
                <a:spcPct val="90000"/>
              </a:lnSpc>
              <a:spcBef>
                <a:spcPts val="300"/>
              </a:spcBef>
              <a:buNone/>
            </a:pPr>
            <a:r>
              <a:rPr lang="en-US" alt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200" spc="200" dirty="0">
                <a:solidFill>
                  <a:schemeClr val="bg1"/>
                </a:solidFill>
                <a:latin typeface="Calibri" panose="020F0502020204030204" pitchFamily="34" charset="0"/>
                <a:ea typeface="Calibri" panose="020F0502020204030204" pitchFamily="34" charset="0"/>
                <a:cs typeface="Calibri" panose="020F0502020204030204" pitchFamily="34" charset="0"/>
              </a:rPr>
              <a:t>A</a:t>
            </a:r>
            <a:r>
              <a:rPr lang="en-US" sz="1700" spc="200" dirty="0">
                <a:solidFill>
                  <a:schemeClr val="bg1"/>
                </a:solidFill>
                <a:latin typeface="Calibri" panose="020F0502020204030204" pitchFamily="34" charset="0"/>
                <a:ea typeface="Calibri" panose="020F0502020204030204" pitchFamily="34" charset="0"/>
                <a:cs typeface="Calibri" panose="020F0502020204030204" pitchFamily="34" charset="0"/>
              </a:rPr>
              <a:t>N</a:t>
            </a:r>
            <a:r>
              <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rPr>
              <a:t>D</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 now this, (This eternal Rule of Equity, which I have been hitherto describing,) is That </a:t>
            </a:r>
            <a:r>
              <a:rPr lang="en-US" sz="2200" i="1" dirty="0">
                <a:solidFill>
                  <a:schemeClr val="bg1"/>
                </a:solidFill>
                <a:latin typeface="Calibri" panose="020F0502020204030204" pitchFamily="34" charset="0"/>
                <a:ea typeface="Calibri" panose="020F0502020204030204" pitchFamily="34" charset="0"/>
                <a:cs typeface="Calibri" panose="020F0502020204030204" pitchFamily="34" charset="0"/>
              </a:rPr>
              <a:t>right Reason</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 which makes the principal Distinction between </a:t>
            </a:r>
            <a:r>
              <a:rPr lang="en-US" sz="2200" i="1" dirty="0">
                <a:solidFill>
                  <a:schemeClr val="bg1"/>
                </a:solidFill>
                <a:latin typeface="Calibri" panose="020F0502020204030204" pitchFamily="34" charset="0"/>
                <a:ea typeface="Calibri" panose="020F0502020204030204" pitchFamily="34" charset="0"/>
                <a:cs typeface="Calibri" panose="020F0502020204030204" pitchFamily="34" charset="0"/>
              </a:rPr>
              <a:t>Man </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and </a:t>
            </a:r>
            <a:r>
              <a:rPr lang="en-US" sz="2200" i="1" dirty="0">
                <a:solidFill>
                  <a:schemeClr val="bg1"/>
                </a:solidFill>
                <a:latin typeface="Calibri" panose="020F0502020204030204" pitchFamily="34" charset="0"/>
                <a:ea typeface="Calibri" panose="020F0502020204030204" pitchFamily="34" charset="0"/>
                <a:cs typeface="Calibri" panose="020F0502020204030204" pitchFamily="34" charset="0"/>
              </a:rPr>
              <a:t>Beasts</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 This is the </a:t>
            </a:r>
            <a:r>
              <a:rPr lang="en-US" sz="2200" i="1" dirty="0">
                <a:solidFill>
                  <a:schemeClr val="bg1"/>
                </a:solidFill>
                <a:latin typeface="Calibri" panose="020F0502020204030204" pitchFamily="34" charset="0"/>
                <a:ea typeface="Calibri" panose="020F0502020204030204" pitchFamily="34" charset="0"/>
                <a:cs typeface="Calibri" panose="020F0502020204030204" pitchFamily="34" charset="0"/>
              </a:rPr>
              <a:t>Law of Nature</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 which (as </a:t>
            </a:r>
            <a:r>
              <a:rPr lang="en-US" sz="2200" i="1" dirty="0">
                <a:solidFill>
                  <a:schemeClr val="bg1"/>
                </a:solidFill>
                <a:latin typeface="Calibri" panose="020F0502020204030204" pitchFamily="34" charset="0"/>
                <a:ea typeface="Calibri" panose="020F0502020204030204" pitchFamily="34" charset="0"/>
                <a:cs typeface="Calibri" panose="020F0502020204030204" pitchFamily="34" charset="0"/>
              </a:rPr>
              <a:t>Cicero </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excellently expresses it) is </a:t>
            </a:r>
            <a:r>
              <a:rPr lang="en-US" sz="2200" i="1" dirty="0">
                <a:solidFill>
                  <a:schemeClr val="bg1"/>
                </a:solidFill>
                <a:latin typeface="Calibri" panose="020F0502020204030204" pitchFamily="34" charset="0"/>
                <a:ea typeface="Calibri" panose="020F0502020204030204" pitchFamily="34" charset="0"/>
                <a:cs typeface="Calibri" panose="020F0502020204030204" pitchFamily="34" charset="0"/>
              </a:rPr>
              <a:t>of universal extent</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200" i="1" dirty="0">
                <a:solidFill>
                  <a:schemeClr val="bg1"/>
                </a:solidFill>
                <a:latin typeface="Calibri" panose="020F0502020204030204" pitchFamily="34" charset="0"/>
                <a:ea typeface="Calibri" panose="020F0502020204030204" pitchFamily="34" charset="0"/>
                <a:cs typeface="Calibri" panose="020F0502020204030204" pitchFamily="34" charset="0"/>
              </a:rPr>
              <a:t>and everlasting duration</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200" i="1" dirty="0">
                <a:solidFill>
                  <a:schemeClr val="bg1"/>
                </a:solidFill>
                <a:latin typeface="Calibri" panose="020F0502020204030204" pitchFamily="34" charset="0"/>
                <a:ea typeface="Calibri" panose="020F0502020204030204" pitchFamily="34" charset="0"/>
                <a:cs typeface="Calibri" panose="020F0502020204030204" pitchFamily="34" charset="0"/>
              </a:rPr>
              <a:t>which can neither be wholly abrogated</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200" i="1" dirty="0">
                <a:solidFill>
                  <a:schemeClr val="bg1"/>
                </a:solidFill>
                <a:latin typeface="Calibri" panose="020F0502020204030204" pitchFamily="34" charset="0"/>
                <a:ea typeface="Calibri" panose="020F0502020204030204" pitchFamily="34" charset="0"/>
                <a:cs typeface="Calibri" panose="020F0502020204030204" pitchFamily="34" charset="0"/>
              </a:rPr>
              <a:t>nor repealed in any part of it</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200" i="1" dirty="0">
                <a:solidFill>
                  <a:schemeClr val="bg1"/>
                </a:solidFill>
                <a:latin typeface="Calibri" panose="020F0502020204030204" pitchFamily="34" charset="0"/>
                <a:ea typeface="Calibri" panose="020F0502020204030204" pitchFamily="34" charset="0"/>
                <a:cs typeface="Calibri" panose="020F0502020204030204" pitchFamily="34" charset="0"/>
              </a:rPr>
              <a:t>nor have any Law made contrary to it</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200" i="1" dirty="0">
                <a:solidFill>
                  <a:schemeClr val="bg1"/>
                </a:solidFill>
                <a:latin typeface="Calibri" panose="020F0502020204030204" pitchFamily="34" charset="0"/>
                <a:ea typeface="Calibri" panose="020F0502020204030204" pitchFamily="34" charset="0"/>
                <a:cs typeface="Calibri" panose="020F0502020204030204" pitchFamily="34" charset="0"/>
              </a:rPr>
              <a:t>nor be dispensed with by any Authority: </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Which </a:t>
            </a:r>
            <a:r>
              <a:rPr lang="en-US" sz="2200" i="1" dirty="0">
                <a:solidFill>
                  <a:schemeClr val="bg1"/>
                </a:solidFill>
                <a:latin typeface="Calibri" panose="020F0502020204030204" pitchFamily="34" charset="0"/>
                <a:ea typeface="Calibri" panose="020F0502020204030204" pitchFamily="34" charset="0"/>
                <a:cs typeface="Calibri" panose="020F0502020204030204" pitchFamily="34" charset="0"/>
              </a:rPr>
              <a:t>was in force</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200" i="1" dirty="0">
                <a:solidFill>
                  <a:schemeClr val="bg1"/>
                </a:solidFill>
                <a:latin typeface="Calibri" panose="020F0502020204030204" pitchFamily="34" charset="0"/>
                <a:ea typeface="Calibri" panose="020F0502020204030204" pitchFamily="34" charset="0"/>
                <a:cs typeface="Calibri" panose="020F0502020204030204" pitchFamily="34" charset="0"/>
              </a:rPr>
              <a:t>before ever any Law was written</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200" i="1" dirty="0">
                <a:solidFill>
                  <a:schemeClr val="bg1"/>
                </a:solidFill>
                <a:latin typeface="Calibri" panose="020F0502020204030204" pitchFamily="34" charset="0"/>
                <a:ea typeface="Calibri" panose="020F0502020204030204" pitchFamily="34" charset="0"/>
                <a:cs typeface="Calibri" panose="020F0502020204030204" pitchFamily="34" charset="0"/>
              </a:rPr>
              <a:t>or the Foundation of any City or Commonwealth was laid: </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Which </a:t>
            </a:r>
            <a:r>
              <a:rPr lang="en-US" sz="2200" i="1" dirty="0">
                <a:solidFill>
                  <a:schemeClr val="bg1"/>
                </a:solidFill>
                <a:latin typeface="Calibri" panose="020F0502020204030204" pitchFamily="34" charset="0"/>
                <a:ea typeface="Calibri" panose="020F0502020204030204" pitchFamily="34" charset="0"/>
                <a:cs typeface="Calibri" panose="020F0502020204030204" pitchFamily="34" charset="0"/>
              </a:rPr>
              <a:t>was not invented by the Wit of Man</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200" i="1" dirty="0">
                <a:solidFill>
                  <a:schemeClr val="bg1"/>
                </a:solidFill>
                <a:latin typeface="Calibri" panose="020F0502020204030204" pitchFamily="34" charset="0"/>
                <a:ea typeface="Calibri" panose="020F0502020204030204" pitchFamily="34" charset="0"/>
                <a:cs typeface="Calibri" panose="020F0502020204030204" pitchFamily="34" charset="0"/>
              </a:rPr>
              <a:t>nor established by the Authority of any People</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200" i="1" dirty="0">
                <a:solidFill>
                  <a:schemeClr val="bg1"/>
                </a:solidFill>
                <a:latin typeface="Calibri" panose="020F0502020204030204" pitchFamily="34" charset="0"/>
                <a:ea typeface="Calibri" panose="020F0502020204030204" pitchFamily="34" charset="0"/>
                <a:cs typeface="Calibri" panose="020F0502020204030204" pitchFamily="34" charset="0"/>
              </a:rPr>
              <a:t>but </a:t>
            </a:r>
            <a:r>
              <a:rPr lang="en-US" sz="22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its Obligation was from eternity</a:t>
            </a:r>
            <a:r>
              <a:rPr lang="en-US" sz="22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 </a:t>
            </a:r>
            <a:r>
              <a:rPr lang="en-US" sz="22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and the Force of it reaches throughout the Universe: </a:t>
            </a:r>
            <a:r>
              <a:rPr lang="en-US" sz="22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Which </a:t>
            </a:r>
            <a:r>
              <a:rPr lang="en-US" sz="22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being founded in the Nature and Reason of Things</a:t>
            </a:r>
            <a:r>
              <a:rPr lang="en-US" sz="22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 </a:t>
            </a:r>
            <a:r>
              <a:rPr lang="en-US" sz="22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did not then begin to be a Law</a:t>
            </a:r>
            <a:r>
              <a:rPr lang="en-US" sz="22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 </a:t>
            </a:r>
            <a:r>
              <a:rPr lang="en-US" sz="22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when it was first writ-</a:t>
            </a:r>
            <a:r>
              <a:rPr lang="en-US" sz="2200" i="1" spc="-2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ten and enacted by Men</a:t>
            </a:r>
            <a:r>
              <a:rPr lang="en-US" sz="2200" spc="-2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 </a:t>
            </a:r>
            <a:r>
              <a:rPr lang="en-US" sz="2200" i="1" spc="-2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but is of the same original with the eternal Rea</a:t>
            </a:r>
            <a:r>
              <a:rPr lang="en-US" sz="22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-sons or Proportions of things</a:t>
            </a:r>
            <a:r>
              <a:rPr lang="en-US" sz="22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 </a:t>
            </a:r>
            <a:r>
              <a:rPr lang="en-US" sz="22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and the Perfections or Attributes of God himself</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altLang="en-US" sz="2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408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Clarke on intellectualist foundations:</a:t>
            </a:r>
          </a:p>
          <a:p>
            <a:pPr marL="400050" lvl="2" indent="0" algn="just" eaLnBrk="1" hangingPunct="1">
              <a:lnSpc>
                <a:spcPct val="90000"/>
              </a:lnSpc>
              <a:spcBef>
                <a:spcPts val="300"/>
              </a:spcBef>
              <a:buNone/>
            </a:pPr>
            <a:r>
              <a:rPr lang="en-US"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As this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Law of Nature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is infinitely superior to all authority of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Men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and independent upon it; so its obligation, primarily and originally, is antecedent also even to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this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Consideration, of its being the positive Will or Command of God himself. For,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as the Addition of certain Numbers</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necessarily produces a certain Sum</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and certain Geometrical or Mechanical Operations</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give a con-</a:t>
            </a:r>
            <a:r>
              <a:rPr lang="en-US" sz="2000" i="1" dirty="0" err="1">
                <a:solidFill>
                  <a:schemeClr val="bg1"/>
                </a:solidFill>
                <a:latin typeface="Calibri" panose="020F0502020204030204" pitchFamily="34" charset="0"/>
                <a:ea typeface="Calibri" panose="020F0502020204030204" pitchFamily="34" charset="0"/>
                <a:cs typeface="Calibri" panose="020F0502020204030204" pitchFamily="34" charset="0"/>
              </a:rPr>
              <a:t>stant</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 and unalterable Solution of certain Problems or Propositions: So in moral Matters</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there are certain necessary and unalterable Respects or Relations of Things</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which have not their Original from arbitrary and positive Constitution</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but are of eternal necessity in their own Nature.</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 The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Existence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indeed of the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Things themselves</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whose Proportions and Relations we consider, depends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en-tirely</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on the mere arbitrary Will and good Pleasure of God; who can create Things when he pleases, and destroy them again whenever he thinks fit. But when things are created, and so long as it pleases God to continue them in Being; </a:t>
            </a:r>
            <a:r>
              <a:rPr lang="en-US" sz="20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their </a:t>
            </a:r>
            <a:r>
              <a:rPr lang="en-US" sz="20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Proportions</a:t>
            </a:r>
            <a:r>
              <a:rPr lang="en-US" sz="20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 which are </a:t>
            </a:r>
            <a:r>
              <a:rPr lang="en-US" sz="20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abstractly </a:t>
            </a:r>
            <a:r>
              <a:rPr lang="en-US" sz="20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of eternal Necessity, are also in the </a:t>
            </a:r>
            <a:r>
              <a:rPr lang="en-US" sz="20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Things themselves </a:t>
            </a:r>
            <a:r>
              <a:rPr lang="en-US" sz="20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absolutely unalterable</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400050" lvl="2" indent="0" algn="just" eaLnBrk="1" hangingPunct="1">
              <a:lnSpc>
                <a:spcPct val="90000"/>
              </a:lnSpc>
              <a:spcBef>
                <a:spcPts val="300"/>
              </a:spcBef>
              <a:buNone/>
            </a:pPr>
            <a:endParaRPr lang="en-US" altLang="en-US" sz="5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400050" lvl="2" indent="0" algn="just" eaLnBrk="1" hangingPunct="1">
              <a:lnSpc>
                <a:spcPct val="90000"/>
              </a:lnSpc>
              <a:spcBef>
                <a:spcPts val="300"/>
              </a:spcBef>
              <a:buNone/>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Nature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and the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necessary Relations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of Things, </a:t>
            </a:r>
            <a:r>
              <a:rPr lang="en-US" sz="20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arise from the immutable </a:t>
            </a:r>
            <a:r>
              <a:rPr lang="en-US" sz="20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Nature of God</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But the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Things themselves</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the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existence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of the World and of all things in it, is wholly owing to his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Will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and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good Pleasure</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(Sermons)</a:t>
            </a:r>
            <a:endParaRPr lang="en-US"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713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700" dirty="0">
                <a:solidFill>
                  <a:schemeClr val="bg1"/>
                </a:solidFill>
                <a:latin typeface="Calibri" panose="020F0502020204030204" pitchFamily="34" charset="0"/>
                <a:cs typeface="Calibri" panose="020F0502020204030204" pitchFamily="34" charset="0"/>
              </a:rPr>
              <a:t>Making morality meaningless:</a:t>
            </a:r>
          </a:p>
          <a:p>
            <a:pPr marL="582930" lvl="2" indent="-182880" eaLnBrk="1" hangingPunct="1">
              <a:lnSpc>
                <a:spcPct val="90000"/>
              </a:lnSpc>
              <a:spcBef>
                <a:spcPts val="300"/>
              </a:spcBef>
              <a:buFont typeface="Calibri" panose="020F0502020204030204" pitchFamily="34" charset="0"/>
              <a:buChar char="-"/>
            </a:pPr>
            <a:r>
              <a:rPr lang="en-US" altLang="en-US" sz="2300" dirty="0">
                <a:solidFill>
                  <a:schemeClr val="bg1"/>
                </a:solidFill>
                <a:latin typeface="Calibri" panose="020F0502020204030204" pitchFamily="34" charset="0"/>
                <a:cs typeface="Calibri" panose="020F0502020204030204" pitchFamily="34" charset="0"/>
              </a:rPr>
              <a:t>Cudworth:</a:t>
            </a:r>
          </a:p>
          <a:p>
            <a:pPr marL="857250" lvl="3" indent="0" algn="just" eaLnBrk="1" hangingPunct="1">
              <a:lnSpc>
                <a:spcPct val="90000"/>
              </a:lnSpc>
              <a:spcBef>
                <a:spcPts val="300"/>
              </a:spcBef>
              <a:buNone/>
            </a:pPr>
            <a:r>
              <a:rPr lang="en-US" altLang="en-US" sz="2100" dirty="0">
                <a:solidFill>
                  <a:schemeClr val="bg1"/>
                </a:solidFill>
                <a:latin typeface="Calibri" panose="020F0502020204030204" pitchFamily="34" charset="0"/>
                <a:cs typeface="Calibri" panose="020F0502020204030204" pitchFamily="34" charset="0"/>
              </a:rPr>
              <a:t>“Wherefore in the first place, it is a thing which we shall very easily demonstrate, that moral good and evil, just and unjust, honest and dishonest (</a:t>
            </a:r>
            <a:r>
              <a:rPr lang="en-US" altLang="en-US" sz="2100" dirty="0">
                <a:solidFill>
                  <a:schemeClr val="bg1"/>
                </a:solidFill>
                <a:highlight>
                  <a:srgbClr val="003DB8"/>
                </a:highlight>
                <a:latin typeface="Calibri" panose="020F0502020204030204" pitchFamily="34" charset="0"/>
                <a:cs typeface="Calibri" panose="020F0502020204030204" pitchFamily="34" charset="0"/>
              </a:rPr>
              <a:t>if they be not mere names without any signification, or names for nothing else but willed and commanded, but have a reality in respect of the persons obliged to do and avoid them</a:t>
            </a:r>
            <a:r>
              <a:rPr lang="en-US" altLang="en-US" sz="2100" dirty="0">
                <a:solidFill>
                  <a:schemeClr val="bg1"/>
                </a:solidFill>
                <a:latin typeface="Calibri" panose="020F0502020204030204" pitchFamily="34" charset="0"/>
                <a:cs typeface="Calibri" panose="020F0502020204030204" pitchFamily="34" charset="0"/>
              </a:rPr>
              <a:t>) cannot pos-</a:t>
            </a:r>
            <a:r>
              <a:rPr lang="en-US" altLang="en-US" sz="2100" spc="-10" dirty="0" err="1">
                <a:solidFill>
                  <a:schemeClr val="bg1"/>
                </a:solidFill>
                <a:latin typeface="Calibri" panose="020F0502020204030204" pitchFamily="34" charset="0"/>
                <a:cs typeface="Calibri" panose="020F0502020204030204" pitchFamily="34" charset="0"/>
              </a:rPr>
              <a:t>sibly</a:t>
            </a:r>
            <a:r>
              <a:rPr lang="en-US" altLang="en-US" sz="2100" spc="-10" dirty="0">
                <a:solidFill>
                  <a:schemeClr val="bg1"/>
                </a:solidFill>
                <a:latin typeface="Calibri" panose="020F0502020204030204" pitchFamily="34" charset="0"/>
                <a:cs typeface="Calibri" panose="020F0502020204030204" pitchFamily="34" charset="0"/>
              </a:rPr>
              <a:t> be arbitrary things, made by will without nature; because it is </a:t>
            </a:r>
            <a:r>
              <a:rPr lang="en-US" altLang="en-US" sz="2100" dirty="0" err="1">
                <a:solidFill>
                  <a:schemeClr val="bg1"/>
                </a:solidFill>
                <a:latin typeface="Calibri" panose="020F0502020204030204" pitchFamily="34" charset="0"/>
                <a:cs typeface="Calibri" panose="020F0502020204030204" pitchFamily="34" charset="0"/>
              </a:rPr>
              <a:t>uni-versally</a:t>
            </a:r>
            <a:r>
              <a:rPr lang="en-US" altLang="en-US" sz="2100" dirty="0">
                <a:solidFill>
                  <a:schemeClr val="bg1"/>
                </a:solidFill>
                <a:latin typeface="Calibri" panose="020F0502020204030204" pitchFamily="34" charset="0"/>
                <a:cs typeface="Calibri" panose="020F0502020204030204" pitchFamily="34" charset="0"/>
              </a:rPr>
              <a:t> true, that things are what they are, not by will but by nature.”</a:t>
            </a:r>
          </a:p>
          <a:p>
            <a:pPr marL="857250" lvl="3" indent="0" algn="just" eaLnBrk="1" hangingPunct="1">
              <a:lnSpc>
                <a:spcPct val="90000"/>
              </a:lnSpc>
              <a:spcBef>
                <a:spcPts val="300"/>
              </a:spcBef>
              <a:buNone/>
            </a:pPr>
            <a:endParaRPr lang="en-US" altLang="en-US" sz="500" dirty="0">
              <a:solidFill>
                <a:schemeClr val="bg1"/>
              </a:solidFill>
              <a:latin typeface="Calibri" panose="020F0502020204030204" pitchFamily="34" charset="0"/>
              <a:cs typeface="Calibri" panose="020F0502020204030204" pitchFamily="34" charset="0"/>
            </a:endParaRPr>
          </a:p>
          <a:p>
            <a:pPr marL="582930" lvl="2" indent="-182880" eaLnBrk="1" hangingPunct="1">
              <a:lnSpc>
                <a:spcPct val="90000"/>
              </a:lnSpc>
              <a:spcBef>
                <a:spcPts val="300"/>
              </a:spcBef>
              <a:buFont typeface="Calibri" panose="020F0502020204030204" pitchFamily="34" charset="0"/>
              <a:buChar char="-"/>
            </a:pPr>
            <a:r>
              <a:rPr lang="en-US" altLang="en-US" sz="2300" dirty="0">
                <a:solidFill>
                  <a:schemeClr val="bg1"/>
                </a:solidFill>
                <a:latin typeface="Calibri" panose="020F0502020204030204" pitchFamily="34" charset="0"/>
                <a:cs typeface="Calibri" panose="020F0502020204030204" pitchFamily="34" charset="0"/>
              </a:rPr>
              <a:t>Clarke:</a:t>
            </a:r>
          </a:p>
          <a:p>
            <a:pPr marL="857250" lvl="3" indent="0" algn="just" eaLnBrk="1" hangingPunct="1">
              <a:lnSpc>
                <a:spcPct val="90000"/>
              </a:lnSpc>
              <a:spcBef>
                <a:spcPts val="300"/>
              </a:spcBef>
              <a:buNone/>
            </a:pPr>
            <a:r>
              <a:rPr lang="en-US" altLang="en-US" sz="2100" dirty="0">
                <a:solidFill>
                  <a:schemeClr val="bg1"/>
                </a:solidFill>
                <a:latin typeface="Calibri" panose="020F0502020204030204" pitchFamily="34" charset="0"/>
                <a:cs typeface="Calibri" panose="020F0502020204030204" pitchFamily="34" charset="0"/>
              </a:rPr>
              <a:t>“For if infinite Power was the Rule and Measure of Right, ’tis evident that Goodness and Mercy and all Other Divine Perfections, </a:t>
            </a:r>
            <a:r>
              <a:rPr lang="en-US" altLang="en-US" sz="2100" dirty="0">
                <a:solidFill>
                  <a:schemeClr val="bg1"/>
                </a:solidFill>
                <a:highlight>
                  <a:srgbClr val="003DB8"/>
                </a:highlight>
                <a:latin typeface="Calibri" panose="020F0502020204030204" pitchFamily="34" charset="0"/>
                <a:cs typeface="Calibri" panose="020F0502020204030204" pitchFamily="34" charset="0"/>
              </a:rPr>
              <a:t>would be empty words without any Signification at all</a:t>
            </a:r>
            <a:r>
              <a:rPr lang="en-US" altLang="en-US" sz="2100"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5002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700" dirty="0">
                <a:solidFill>
                  <a:schemeClr val="bg1"/>
                </a:solidFill>
                <a:latin typeface="Calibri" panose="020F0502020204030204" pitchFamily="34" charset="0"/>
                <a:cs typeface="Calibri" panose="020F0502020204030204" pitchFamily="34" charset="0"/>
              </a:rPr>
              <a:t>Leibniz on God’s moral attributes:</a:t>
            </a:r>
          </a:p>
          <a:p>
            <a:pPr marL="400050" lvl="2" indent="0" algn="just" eaLnBrk="1" hangingPunct="1">
              <a:lnSpc>
                <a:spcPct val="90000"/>
              </a:lnSpc>
              <a:spcBef>
                <a:spcPts val="300"/>
              </a:spcBef>
              <a:buNone/>
            </a:pPr>
            <a:r>
              <a:rPr lang="en-US" altLang="en-US" sz="2300" dirty="0">
                <a:solidFill>
                  <a:schemeClr val="bg1"/>
                </a:solidFill>
                <a:latin typeface="Calibri" panose="020F0502020204030204" pitchFamily="34" charset="0"/>
                <a:cs typeface="Calibri" panose="020F0502020204030204" pitchFamily="34" charset="0"/>
              </a:rPr>
              <a:t>“Indeed it [this view] would destroy the justice of God. </a:t>
            </a:r>
            <a:r>
              <a:rPr lang="en-US" altLang="en-US" sz="2300" dirty="0">
                <a:solidFill>
                  <a:schemeClr val="bg1"/>
                </a:solidFill>
                <a:highlight>
                  <a:srgbClr val="003DB8"/>
                </a:highlight>
                <a:latin typeface="Calibri" panose="020F0502020204030204" pitchFamily="34" charset="0"/>
                <a:cs typeface="Calibri" panose="020F0502020204030204" pitchFamily="34" charset="0"/>
              </a:rPr>
              <a:t>For why praise him because he acts according to justice, if the notion of jus-tice, in his case, adds nothing to that of action?</a:t>
            </a:r>
            <a:r>
              <a:rPr lang="en-US" altLang="en-US" sz="2300" dirty="0">
                <a:solidFill>
                  <a:schemeClr val="bg1"/>
                </a:solidFill>
                <a:latin typeface="Calibri" panose="020F0502020204030204" pitchFamily="34" charset="0"/>
                <a:cs typeface="Calibri" panose="020F0502020204030204" pitchFamily="34" charset="0"/>
              </a:rPr>
              <a:t> And to say </a:t>
            </a:r>
            <a:r>
              <a:rPr lang="en-US" altLang="en-US" sz="2300" i="1" dirty="0">
                <a:solidFill>
                  <a:schemeClr val="bg1"/>
                </a:solidFill>
                <a:latin typeface="Calibri" panose="020F0502020204030204" pitchFamily="34" charset="0"/>
                <a:cs typeface="Calibri" panose="020F0502020204030204" pitchFamily="34" charset="0"/>
              </a:rPr>
              <a:t>stat pro </a:t>
            </a:r>
            <a:r>
              <a:rPr lang="en-US" altLang="en-US" sz="2300" i="1" dirty="0" err="1">
                <a:solidFill>
                  <a:schemeClr val="bg1"/>
                </a:solidFill>
                <a:latin typeface="Calibri" panose="020F0502020204030204" pitchFamily="34" charset="0"/>
                <a:cs typeface="Calibri" panose="020F0502020204030204" pitchFamily="34" charset="0"/>
              </a:rPr>
              <a:t>ratione</a:t>
            </a:r>
            <a:r>
              <a:rPr lang="en-US" altLang="en-US" sz="2300" i="1" dirty="0">
                <a:solidFill>
                  <a:schemeClr val="bg1"/>
                </a:solidFill>
                <a:latin typeface="Calibri" panose="020F0502020204030204" pitchFamily="34" charset="0"/>
                <a:cs typeface="Calibri" panose="020F0502020204030204" pitchFamily="34" charset="0"/>
              </a:rPr>
              <a:t> </a:t>
            </a:r>
            <a:r>
              <a:rPr lang="en-US" altLang="en-US" sz="2300" i="1" dirty="0" err="1">
                <a:solidFill>
                  <a:schemeClr val="bg1"/>
                </a:solidFill>
                <a:latin typeface="Calibri" panose="020F0502020204030204" pitchFamily="34" charset="0"/>
                <a:cs typeface="Calibri" panose="020F0502020204030204" pitchFamily="34" charset="0"/>
              </a:rPr>
              <a:t>voluntas</a:t>
            </a:r>
            <a:r>
              <a:rPr lang="en-US" altLang="en-US" sz="2300" dirty="0">
                <a:solidFill>
                  <a:schemeClr val="bg1"/>
                </a:solidFill>
                <a:latin typeface="Calibri" panose="020F0502020204030204" pitchFamily="34" charset="0"/>
                <a:cs typeface="Calibri" panose="020F0502020204030204" pitchFamily="34" charset="0"/>
              </a:rPr>
              <a:t>, my will takes the place of reason, is properly the motto of a tyrant.”                                           </a:t>
            </a:r>
            <a:r>
              <a:rPr lang="en-US" altLang="en-US" sz="2200" dirty="0">
                <a:solidFill>
                  <a:schemeClr val="bg1"/>
                </a:solidFill>
                <a:latin typeface="Calibri" panose="020F0502020204030204" pitchFamily="34" charset="0"/>
                <a:cs typeface="Calibri" panose="020F0502020204030204" pitchFamily="34" charset="0"/>
              </a:rPr>
              <a:t> </a:t>
            </a:r>
            <a:r>
              <a:rPr lang="en-US" altLang="en-US" sz="300" dirty="0">
                <a:solidFill>
                  <a:schemeClr val="bg1"/>
                </a:solidFill>
                <a:latin typeface="Calibri" panose="020F0502020204030204" pitchFamily="34" charset="0"/>
                <a:cs typeface="Calibri" panose="020F0502020204030204" pitchFamily="34" charset="0"/>
              </a:rPr>
              <a:t> </a:t>
            </a:r>
            <a:r>
              <a:rPr lang="en-US" altLang="en-US" sz="2300" dirty="0">
                <a:solidFill>
                  <a:schemeClr val="bg1"/>
                </a:solidFill>
                <a:latin typeface="Calibri" panose="020F0502020204030204" pitchFamily="34" charset="0"/>
                <a:cs typeface="Calibri" panose="020F0502020204030204" pitchFamily="34" charset="0"/>
              </a:rPr>
              <a:t>(from “Meditation on…”)</a:t>
            </a:r>
          </a:p>
          <a:p>
            <a:pPr marL="400050" lvl="2" indent="0" eaLnBrk="1" hangingPunct="1">
              <a:lnSpc>
                <a:spcPct val="90000"/>
              </a:lnSpc>
              <a:spcBef>
                <a:spcPts val="300"/>
              </a:spcBef>
              <a:buNone/>
            </a:pPr>
            <a:endParaRPr lang="en-US" altLang="en-US" sz="2300" dirty="0">
              <a:solidFill>
                <a:schemeClr val="bg1"/>
              </a:solidFill>
              <a:latin typeface="Calibri" panose="020F0502020204030204" pitchFamily="34" charset="0"/>
              <a:cs typeface="Calibri" panose="020F0502020204030204" pitchFamily="34" charset="0"/>
            </a:endParaRPr>
          </a:p>
          <a:p>
            <a:pPr marL="400050" lvl="2" indent="0" algn="just" eaLnBrk="1" hangingPunct="1">
              <a:lnSpc>
                <a:spcPct val="90000"/>
              </a:lnSpc>
              <a:spcBef>
                <a:spcPts val="300"/>
              </a:spcBef>
              <a:buNone/>
            </a:pPr>
            <a:r>
              <a:rPr lang="en-US" altLang="en-US" sz="2300" dirty="0">
                <a:solidFill>
                  <a:schemeClr val="bg1"/>
                </a:solidFill>
                <a:latin typeface="Calibri" panose="020F0502020204030204" pitchFamily="34" charset="0"/>
                <a:cs typeface="Calibri" panose="020F0502020204030204" pitchFamily="34" charset="0"/>
              </a:rPr>
              <a:t>“Also, in saying that things are not good because of any rule of goodness, but because of the sole will of God, one inadvertently destroys, it seems to me, all the love of God and all his glory. </a:t>
            </a:r>
            <a:r>
              <a:rPr lang="en-US" altLang="en-US" sz="2300" dirty="0">
                <a:solidFill>
                  <a:schemeClr val="bg1"/>
                </a:solidFill>
                <a:highlight>
                  <a:srgbClr val="003DB8"/>
                </a:highlight>
                <a:latin typeface="Calibri" panose="020F0502020204030204" pitchFamily="34" charset="0"/>
                <a:cs typeface="Calibri" panose="020F0502020204030204" pitchFamily="34" charset="0"/>
              </a:rPr>
              <a:t>For why praise him for what he has done, if he would be equally praiseworthy in doing exactly the opposite?</a:t>
            </a:r>
            <a:r>
              <a:rPr lang="en-US" altLang="en-US" sz="2300" dirty="0">
                <a:solidFill>
                  <a:schemeClr val="bg1"/>
                </a:solidFill>
                <a:latin typeface="Calibri" panose="020F0502020204030204" pitchFamily="34" charset="0"/>
                <a:cs typeface="Calibri" panose="020F0502020204030204" pitchFamily="34" charset="0"/>
              </a:rPr>
              <a:t> Where then will his justice and his wisdom be, if all that remains is a certain despotic power, if the will takes the place of reason, and if, according to the definition of tyrants, what pleases the most powerful is just by that very fact?”                                            </a:t>
            </a:r>
            <a:r>
              <a:rPr lang="en-US" altLang="en-US" sz="800" dirty="0">
                <a:solidFill>
                  <a:schemeClr val="bg1"/>
                </a:solidFill>
                <a:latin typeface="Calibri" panose="020F0502020204030204" pitchFamily="34" charset="0"/>
                <a:cs typeface="Calibri" panose="020F0502020204030204" pitchFamily="34" charset="0"/>
              </a:rPr>
              <a:t> </a:t>
            </a:r>
            <a:r>
              <a:rPr lang="en-US" altLang="en-US" sz="2300" dirty="0">
                <a:solidFill>
                  <a:schemeClr val="bg1"/>
                </a:solidFill>
                <a:latin typeface="Calibri" panose="020F0502020204030204" pitchFamily="34" charset="0"/>
                <a:cs typeface="Calibri" panose="020F0502020204030204" pitchFamily="34" charset="0"/>
              </a:rPr>
              <a:t>(from </a:t>
            </a:r>
            <a:r>
              <a:rPr lang="en-US" altLang="en-US" sz="2300" i="1" dirty="0">
                <a:solidFill>
                  <a:schemeClr val="bg1"/>
                </a:solidFill>
                <a:latin typeface="Calibri" panose="020F0502020204030204" pitchFamily="34" charset="0"/>
                <a:cs typeface="Calibri" panose="020F0502020204030204" pitchFamily="34" charset="0"/>
              </a:rPr>
              <a:t>Discourse on Metaphysics</a:t>
            </a:r>
            <a:r>
              <a:rPr lang="en-US" altLang="en-US" sz="2300"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92878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700" dirty="0">
                <a:solidFill>
                  <a:schemeClr val="bg1"/>
                </a:solidFill>
                <a:latin typeface="Calibri" panose="020F0502020204030204" pitchFamily="34" charset="0"/>
                <a:cs typeface="Calibri" panose="020F0502020204030204" pitchFamily="34" charset="0"/>
              </a:rPr>
              <a:t>Leibniz on God’s moral attributes:</a:t>
            </a:r>
          </a:p>
          <a:p>
            <a:pPr marL="400050" lvl="2" indent="0" algn="just" eaLnBrk="1" hangingPunct="1">
              <a:lnSpc>
                <a:spcPct val="90000"/>
              </a:lnSpc>
              <a:spcBef>
                <a:spcPts val="300"/>
              </a:spcBef>
              <a:buNone/>
            </a:pPr>
            <a:r>
              <a:rPr lang="en-US" altLang="en-US" sz="2300" dirty="0">
                <a:solidFill>
                  <a:schemeClr val="bg1"/>
                </a:solidFill>
                <a:latin typeface="Calibri" panose="020F0502020204030204" pitchFamily="34" charset="0"/>
                <a:cs typeface="Calibri" panose="020F0502020204030204" pitchFamily="34" charset="0"/>
              </a:rPr>
              <a:t>“Moreover this opinion would not sufficiently distinguish God from the devil. For if the devil, that is to say an intelligent, invisible, very great and very evil power, were the master of the world, this devil or this God would still be evil, even if it were necessary to honor him by force, as some peoples honor such imaginary gods in the hope of bringing them thereby to do less evil.</a:t>
            </a:r>
          </a:p>
          <a:p>
            <a:pPr marL="400050" lvl="2" indent="0" algn="just" eaLnBrk="1" hangingPunct="1">
              <a:lnSpc>
                <a:spcPct val="90000"/>
              </a:lnSpc>
              <a:spcBef>
                <a:spcPts val="300"/>
              </a:spcBef>
              <a:buNone/>
            </a:pPr>
            <a:r>
              <a:rPr lang="en-US" altLang="en-US" sz="2300" dirty="0">
                <a:solidFill>
                  <a:schemeClr val="bg1"/>
                </a:solidFill>
                <a:latin typeface="Calibri" panose="020F0502020204030204" pitchFamily="34" charset="0"/>
                <a:cs typeface="Calibri" panose="020F0502020204030204" pitchFamily="34" charset="0"/>
              </a:rPr>
              <a:t>    “This is why certain persons, too devoted to the absolute right of God, who have believed that he could justly condemn innocent </a:t>
            </a:r>
            <a:r>
              <a:rPr lang="en-US" altLang="en-US" sz="2300" dirty="0" err="1">
                <a:solidFill>
                  <a:schemeClr val="bg1"/>
                </a:solidFill>
                <a:latin typeface="Calibri" panose="020F0502020204030204" pitchFamily="34" charset="0"/>
                <a:cs typeface="Calibri" panose="020F0502020204030204" pitchFamily="34" charset="0"/>
              </a:rPr>
              <a:t>peo-ple</a:t>
            </a:r>
            <a:r>
              <a:rPr lang="en-US" altLang="en-US" sz="2300" dirty="0">
                <a:solidFill>
                  <a:schemeClr val="bg1"/>
                </a:solidFill>
                <a:latin typeface="Calibri" panose="020F0502020204030204" pitchFamily="34" charset="0"/>
                <a:cs typeface="Calibri" panose="020F0502020204030204" pitchFamily="34" charset="0"/>
              </a:rPr>
              <a:t> and even that this might actually happen, have done wrong to the attributes which make God lovable, and, having destroyed the love of God, they have left only fear [behind]. Indeed those who be-</a:t>
            </a:r>
            <a:r>
              <a:rPr lang="en-US" altLang="en-US" sz="2300" spc="-10" dirty="0" err="1">
                <a:solidFill>
                  <a:schemeClr val="bg1"/>
                </a:solidFill>
                <a:latin typeface="Calibri" panose="020F0502020204030204" pitchFamily="34" charset="0"/>
                <a:cs typeface="Calibri" panose="020F0502020204030204" pitchFamily="34" charset="0"/>
              </a:rPr>
              <a:t>lieve</a:t>
            </a:r>
            <a:r>
              <a:rPr lang="en-US" altLang="en-US" sz="2300" spc="-10" dirty="0">
                <a:solidFill>
                  <a:schemeClr val="bg1"/>
                </a:solidFill>
                <a:latin typeface="Calibri" panose="020F0502020204030204" pitchFamily="34" charset="0"/>
                <a:cs typeface="Calibri" panose="020F0502020204030204" pitchFamily="34" charset="0"/>
              </a:rPr>
              <a:t> (for example) that infants who die without baptism are plunge</a:t>
            </a:r>
            <a:r>
              <a:rPr lang="en-US" altLang="en-US" sz="2300" dirty="0">
                <a:solidFill>
                  <a:schemeClr val="bg1"/>
                </a:solidFill>
                <a:latin typeface="Calibri" panose="020F0502020204030204" pitchFamily="34" charset="0"/>
                <a:cs typeface="Calibri" panose="020F0502020204030204" pitchFamily="34" charset="0"/>
              </a:rPr>
              <a:t>d into eternal flames, must have a very weak idea of the goodness and of the justice of God, and injure thoughtlessly what is most essential to religion.”</a:t>
            </a:r>
          </a:p>
        </p:txBody>
      </p:sp>
    </p:spTree>
    <p:extLst>
      <p:ext uri="{BB962C8B-B14F-4D97-AF65-F5344CB8AC3E}">
        <p14:creationId xmlns:p14="http://schemas.microsoft.com/office/powerpoint/2010/main" val="289350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500" dirty="0">
                <a:solidFill>
                  <a:schemeClr val="bg1"/>
                </a:solidFill>
                <a:latin typeface="Calibri" panose="020F0502020204030204" pitchFamily="34" charset="0"/>
                <a:ea typeface="Calibri" panose="020F0502020204030204" pitchFamily="34" charset="0"/>
                <a:cs typeface="Calibri" panose="020F0502020204030204" pitchFamily="34" charset="0"/>
              </a:rPr>
              <a:t>Clarke on God’s authority according to Hobbes:</a:t>
            </a:r>
          </a:p>
          <a:p>
            <a:pPr marL="400050" lvl="2" indent="0" algn="just" eaLnBrk="1" hangingPunct="1">
              <a:lnSpc>
                <a:spcPct val="90000"/>
              </a:lnSpc>
              <a:spcBef>
                <a:spcPts val="300"/>
              </a:spcBef>
              <a:buNone/>
            </a:pPr>
            <a:r>
              <a:rPr lang="en-US" sz="2100" i="1" dirty="0">
                <a:solidFill>
                  <a:schemeClr val="bg1"/>
                </a:solidFill>
                <a:latin typeface="Calibri" panose="020F0502020204030204" pitchFamily="34" charset="0"/>
                <a:ea typeface="Calibri" panose="020F0502020204030204" pitchFamily="34" charset="0"/>
                <a:cs typeface="Calibri" panose="020F0502020204030204" pitchFamily="34" charset="0"/>
              </a:rPr>
              <a:t>“Lastly: </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THE chief and principal Argument, which is one of the main </a:t>
            </a:r>
            <a:r>
              <a:rPr lang="en-US" sz="2100" dirty="0" err="1">
                <a:solidFill>
                  <a:schemeClr val="bg1"/>
                </a:solidFill>
                <a:latin typeface="Calibri" panose="020F0502020204030204" pitchFamily="34" charset="0"/>
                <a:ea typeface="Calibri" panose="020F0502020204030204" pitchFamily="34" charset="0"/>
                <a:cs typeface="Calibri" panose="020F0502020204030204" pitchFamily="34" charset="0"/>
              </a:rPr>
              <a:t>Foun</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-dations of </a:t>
            </a:r>
            <a:r>
              <a:rPr lang="en-US" sz="2100" dirty="0" err="1">
                <a:solidFill>
                  <a:schemeClr val="bg1"/>
                </a:solidFill>
                <a:latin typeface="Calibri" panose="020F0502020204030204" pitchFamily="34" charset="0"/>
                <a:ea typeface="Calibri" panose="020F0502020204030204" pitchFamily="34" charset="0"/>
                <a:cs typeface="Calibri" panose="020F0502020204030204" pitchFamily="34" charset="0"/>
              </a:rPr>
              <a:t>Mr</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100" i="1" dirty="0">
                <a:solidFill>
                  <a:schemeClr val="bg1"/>
                </a:solidFill>
                <a:latin typeface="Calibri" panose="020F0502020204030204" pitchFamily="34" charset="0"/>
                <a:ea typeface="Calibri" panose="020F0502020204030204" pitchFamily="34" charset="0"/>
                <a:cs typeface="Calibri" panose="020F0502020204030204" pitchFamily="34" charset="0"/>
              </a:rPr>
              <a:t>Hobbes</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’s and his Followers System; namely, that </a:t>
            </a:r>
            <a:r>
              <a:rPr lang="en-US" sz="2100" i="1" dirty="0">
                <a:solidFill>
                  <a:schemeClr val="bg1"/>
                </a:solidFill>
                <a:latin typeface="Calibri" panose="020F0502020204030204" pitchFamily="34" charset="0"/>
                <a:ea typeface="Calibri" panose="020F0502020204030204" pitchFamily="34" charset="0"/>
                <a:cs typeface="Calibri" panose="020F0502020204030204" pitchFamily="34" charset="0"/>
              </a:rPr>
              <a:t>God</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’s </a:t>
            </a:r>
            <a:r>
              <a:rPr lang="en-US" sz="2100" dirty="0" err="1">
                <a:solidFill>
                  <a:schemeClr val="bg1"/>
                </a:solidFill>
                <a:latin typeface="Calibri" panose="020F0502020204030204" pitchFamily="34" charset="0"/>
                <a:ea typeface="Calibri" panose="020F0502020204030204" pitchFamily="34" charset="0"/>
                <a:cs typeface="Calibri" panose="020F0502020204030204" pitchFamily="34" charset="0"/>
              </a:rPr>
              <a:t>irre-sistible</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 Power is the </a:t>
            </a:r>
            <a:r>
              <a:rPr lang="en-US" sz="2100" i="1" dirty="0">
                <a:solidFill>
                  <a:schemeClr val="bg1"/>
                </a:solidFill>
                <a:latin typeface="Calibri" panose="020F0502020204030204" pitchFamily="34" charset="0"/>
                <a:ea typeface="Calibri" panose="020F0502020204030204" pitchFamily="34" charset="0"/>
                <a:cs typeface="Calibri" panose="020F0502020204030204" pitchFamily="34" charset="0"/>
              </a:rPr>
              <a:t>only foundation </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of his </a:t>
            </a:r>
            <a:r>
              <a:rPr lang="en-US" sz="2100" i="1" dirty="0">
                <a:solidFill>
                  <a:schemeClr val="bg1"/>
                </a:solidFill>
                <a:latin typeface="Calibri" panose="020F0502020204030204" pitchFamily="34" charset="0"/>
                <a:ea typeface="Calibri" panose="020F0502020204030204" pitchFamily="34" charset="0"/>
                <a:cs typeface="Calibri" panose="020F0502020204030204" pitchFamily="34" charset="0"/>
              </a:rPr>
              <a:t>Dominion</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 and the </a:t>
            </a:r>
            <a:r>
              <a:rPr lang="en-US" sz="2100" i="1" dirty="0">
                <a:solidFill>
                  <a:schemeClr val="bg1"/>
                </a:solidFill>
                <a:latin typeface="Calibri" panose="020F0502020204030204" pitchFamily="34" charset="0"/>
                <a:ea typeface="Calibri" panose="020F0502020204030204" pitchFamily="34" charset="0"/>
                <a:cs typeface="Calibri" panose="020F0502020204030204" pitchFamily="34" charset="0"/>
              </a:rPr>
              <a:t>only </a:t>
            </a:r>
            <a:r>
              <a:rPr lang="en-US" sz="2100" i="1" dirty="0" err="1">
                <a:solidFill>
                  <a:schemeClr val="bg1"/>
                </a:solidFill>
                <a:latin typeface="Calibri" panose="020F0502020204030204" pitchFamily="34" charset="0"/>
                <a:ea typeface="Calibri" panose="020F0502020204030204" pitchFamily="34" charset="0"/>
                <a:cs typeface="Calibri" panose="020F0502020204030204" pitchFamily="34" charset="0"/>
              </a:rPr>
              <a:t>mea</a:t>
            </a:r>
            <a:r>
              <a:rPr lang="en-US" sz="2100" i="1" dirty="0">
                <a:solidFill>
                  <a:schemeClr val="bg1"/>
                </a:solidFill>
                <a:latin typeface="Calibri" panose="020F0502020204030204" pitchFamily="34" charset="0"/>
                <a:ea typeface="Calibri" panose="020F0502020204030204" pitchFamily="34" charset="0"/>
                <a:cs typeface="Calibri" panose="020F0502020204030204" pitchFamily="34" charset="0"/>
              </a:rPr>
              <a:t>-sure of his Right </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over his Creatures; and consequently, that every Other Being has just so much </a:t>
            </a:r>
            <a:r>
              <a:rPr lang="en-US" sz="2100" i="1" dirty="0">
                <a:solidFill>
                  <a:schemeClr val="bg1"/>
                </a:solidFill>
                <a:latin typeface="Calibri" panose="020F0502020204030204" pitchFamily="34" charset="0"/>
                <a:ea typeface="Calibri" panose="020F0502020204030204" pitchFamily="34" charset="0"/>
                <a:cs typeface="Calibri" panose="020F0502020204030204" pitchFamily="34" charset="0"/>
              </a:rPr>
              <a:t>Right</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 as it has </a:t>
            </a:r>
            <a:r>
              <a:rPr lang="en-US" sz="2100" i="1" dirty="0">
                <a:solidFill>
                  <a:schemeClr val="bg1"/>
                </a:solidFill>
                <a:latin typeface="Calibri" panose="020F0502020204030204" pitchFamily="34" charset="0"/>
                <a:ea typeface="Calibri" panose="020F0502020204030204" pitchFamily="34" charset="0"/>
                <a:cs typeface="Calibri" panose="020F0502020204030204" pitchFamily="34" charset="0"/>
              </a:rPr>
              <a:t>natural Power</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 that is, that ’tis </a:t>
            </a:r>
            <a:r>
              <a:rPr lang="en-US" sz="2100" dirty="0" err="1">
                <a:solidFill>
                  <a:schemeClr val="bg1"/>
                </a:solidFill>
                <a:latin typeface="Calibri" panose="020F0502020204030204" pitchFamily="34" charset="0"/>
                <a:ea typeface="Calibri" panose="020F0502020204030204" pitchFamily="34" charset="0"/>
                <a:cs typeface="Calibri" panose="020F0502020204030204" pitchFamily="34" charset="0"/>
              </a:rPr>
              <a:t>na-turally</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100" i="1" dirty="0">
                <a:solidFill>
                  <a:schemeClr val="bg1"/>
                </a:solidFill>
                <a:latin typeface="Calibri" panose="020F0502020204030204" pitchFamily="34" charset="0"/>
                <a:ea typeface="Calibri" panose="020F0502020204030204" pitchFamily="34" charset="0"/>
                <a:cs typeface="Calibri" panose="020F0502020204030204" pitchFamily="34" charset="0"/>
              </a:rPr>
              <a:t>Right </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for every thing to do whatever it has </a:t>
            </a:r>
            <a:r>
              <a:rPr lang="en-US" sz="2100" i="1" dirty="0">
                <a:solidFill>
                  <a:schemeClr val="bg1"/>
                </a:solidFill>
                <a:latin typeface="Calibri" panose="020F0502020204030204" pitchFamily="34" charset="0"/>
                <a:ea typeface="Calibri" panose="020F0502020204030204" pitchFamily="34" charset="0"/>
                <a:cs typeface="Calibri" panose="020F0502020204030204" pitchFamily="34" charset="0"/>
              </a:rPr>
              <a:t>Power </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to do: … </a:t>
            </a:r>
            <a:r>
              <a:rPr lang="en-US" sz="21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Suppose, I say, such a Being as we conceive the </a:t>
            </a:r>
            <a:r>
              <a:rPr lang="en-US" sz="21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Devil </a:t>
            </a:r>
            <a:r>
              <a:rPr lang="en-US" sz="21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to be; of extreme malice, cruelty, and iniquity; was indued with supreme absolute Power, and made use of it only to render the World as miserable as was possible, in the most cruel, arbitrary, and unequal manner that can be imagined</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 Would it not follow undeniably, upon </a:t>
            </a:r>
            <a:r>
              <a:rPr lang="en-US" sz="2100" dirty="0" err="1">
                <a:solidFill>
                  <a:schemeClr val="bg1"/>
                </a:solidFill>
                <a:latin typeface="Calibri" panose="020F0502020204030204" pitchFamily="34" charset="0"/>
                <a:ea typeface="Calibri" panose="020F0502020204030204" pitchFamily="34" charset="0"/>
                <a:cs typeface="Calibri" panose="020F0502020204030204" pitchFamily="34" charset="0"/>
              </a:rPr>
              <a:t>Mr</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100" i="1" dirty="0">
                <a:solidFill>
                  <a:schemeClr val="bg1"/>
                </a:solidFill>
                <a:latin typeface="Calibri" panose="020F0502020204030204" pitchFamily="34" charset="0"/>
                <a:ea typeface="Calibri" panose="020F0502020204030204" pitchFamily="34" charset="0"/>
                <a:cs typeface="Calibri" panose="020F0502020204030204" pitchFamily="34" charset="0"/>
              </a:rPr>
              <a:t>Hobbes</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’s Scheme; since </a:t>
            </a:r>
            <a:r>
              <a:rPr lang="en-US" sz="2100" i="1" dirty="0">
                <a:solidFill>
                  <a:schemeClr val="bg1"/>
                </a:solidFill>
                <a:latin typeface="Calibri" panose="020F0502020204030204" pitchFamily="34" charset="0"/>
                <a:ea typeface="Calibri" panose="020F0502020204030204" pitchFamily="34" charset="0"/>
                <a:cs typeface="Calibri" panose="020F0502020204030204" pitchFamily="34" charset="0"/>
              </a:rPr>
              <a:t>Dominion </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is founded on </a:t>
            </a:r>
            <a:r>
              <a:rPr lang="en-US" sz="2100" i="1" dirty="0">
                <a:solidFill>
                  <a:schemeClr val="bg1"/>
                </a:solidFill>
                <a:latin typeface="Calibri" panose="020F0502020204030204" pitchFamily="34" charset="0"/>
                <a:ea typeface="Calibri" panose="020F0502020204030204" pitchFamily="34" charset="0"/>
                <a:cs typeface="Calibri" panose="020F0502020204030204" pitchFamily="34" charset="0"/>
              </a:rPr>
              <a:t>Power</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 and </a:t>
            </a:r>
            <a:r>
              <a:rPr lang="en-US" sz="2100" i="1" dirty="0">
                <a:solidFill>
                  <a:schemeClr val="bg1"/>
                </a:solidFill>
                <a:latin typeface="Calibri" panose="020F0502020204030204" pitchFamily="34" charset="0"/>
                <a:ea typeface="Calibri" panose="020F0502020204030204" pitchFamily="34" charset="0"/>
                <a:cs typeface="Calibri" panose="020F0502020204030204" pitchFamily="34" charset="0"/>
              </a:rPr>
              <a:t>Power </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is the measure of </a:t>
            </a:r>
            <a:r>
              <a:rPr lang="en-US" sz="2100" i="1" dirty="0">
                <a:solidFill>
                  <a:schemeClr val="bg1"/>
                </a:solidFill>
                <a:latin typeface="Calibri" panose="020F0502020204030204" pitchFamily="34" charset="0"/>
                <a:ea typeface="Calibri" panose="020F0502020204030204" pitchFamily="34" charset="0"/>
                <a:cs typeface="Calibri" panose="020F0502020204030204" pitchFamily="34" charset="0"/>
              </a:rPr>
              <a:t>Right</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 and consequently </a:t>
            </a:r>
            <a:r>
              <a:rPr lang="en-US" sz="2100" i="1" dirty="0">
                <a:solidFill>
                  <a:schemeClr val="bg1"/>
                </a:solidFill>
                <a:latin typeface="Calibri" panose="020F0502020204030204" pitchFamily="34" charset="0"/>
                <a:ea typeface="Calibri" panose="020F0502020204030204" pitchFamily="34" charset="0"/>
                <a:cs typeface="Calibri" panose="020F0502020204030204" pitchFamily="34" charset="0"/>
              </a:rPr>
              <a:t>Absolute Power </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gives </a:t>
            </a:r>
            <a:r>
              <a:rPr lang="en-US" sz="2100" i="1" dirty="0">
                <a:solidFill>
                  <a:schemeClr val="bg1"/>
                </a:solidFill>
                <a:latin typeface="Calibri" panose="020F0502020204030204" pitchFamily="34" charset="0"/>
                <a:ea typeface="Calibri" panose="020F0502020204030204" pitchFamily="34" charset="0"/>
                <a:cs typeface="Calibri" panose="020F0502020204030204" pitchFamily="34" charset="0"/>
              </a:rPr>
              <a:t>Absolute Right</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 that </a:t>
            </a:r>
            <a:r>
              <a:rPr lang="en-US" sz="21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such a Government as this, would not only be as much of Necessity indeed to be submitted to, but also that it would be as </a:t>
            </a:r>
            <a:r>
              <a:rPr lang="en-US" sz="21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Just </a:t>
            </a:r>
            <a:r>
              <a:rPr lang="en-US" sz="21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and </a:t>
            </a:r>
            <a:r>
              <a:rPr lang="en-US" sz="21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Right</a:t>
            </a:r>
            <a:r>
              <a:rPr lang="en-US" sz="21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 and </a:t>
            </a:r>
            <a:r>
              <a:rPr lang="en-US" sz="21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with as little reason to be complained of</a:t>
            </a:r>
            <a:r>
              <a:rPr lang="en-US" sz="21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 as is the present Government of the World in the Hands of the </a:t>
            </a:r>
            <a:r>
              <a:rPr lang="en-US" sz="21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Ever-blessed and infinitely Good God</a:t>
            </a:r>
            <a:r>
              <a:rPr lang="en-US" sz="21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 whose Love and Goodness and tender Mercy appear everywhere over all his Works.</a:t>
            </a:r>
            <a:r>
              <a:rPr lang="en-US" sz="21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altLang="en-US" sz="21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328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700" dirty="0">
                <a:solidFill>
                  <a:schemeClr val="bg1"/>
                </a:solidFill>
                <a:latin typeface="Calibri" panose="020F0502020204030204" pitchFamily="34" charset="0"/>
                <a:cs typeface="Calibri" panose="020F0502020204030204" pitchFamily="34" charset="0"/>
              </a:rPr>
              <a:t>Cudworth on the circle of obligation:</a:t>
            </a:r>
          </a:p>
          <a:p>
            <a:pPr marL="400050" lvl="2" indent="0" algn="just" eaLnBrk="1" hangingPunct="1">
              <a:lnSpc>
                <a:spcPct val="90000"/>
              </a:lnSpc>
              <a:spcBef>
                <a:spcPts val="300"/>
              </a:spcBef>
              <a:buNone/>
            </a:pPr>
            <a:r>
              <a:rPr lang="en-US" altLang="en-US" sz="2000" dirty="0">
                <a:solidFill>
                  <a:schemeClr val="bg1"/>
                </a:solidFill>
                <a:latin typeface="Calibri" panose="020F0502020204030204" pitchFamily="34" charset="0"/>
                <a:cs typeface="Calibri" panose="020F0502020204030204" pitchFamily="34" charset="0"/>
              </a:rPr>
              <a:t>“Yet notwithstanding, if we well consider it, we shall find that even in positive commands themselves, mere will doth not make the thing commanded just or obligatory, or beget and create any obligation to obedience; but that it is </a:t>
            </a:r>
            <a:r>
              <a:rPr lang="en-US" altLang="en-US" sz="2000" dirty="0" err="1">
                <a:solidFill>
                  <a:schemeClr val="bg1"/>
                </a:solidFill>
                <a:latin typeface="Calibri" panose="020F0502020204030204" pitchFamily="34" charset="0"/>
                <a:cs typeface="Calibri" panose="020F0502020204030204" pitchFamily="34" charset="0"/>
              </a:rPr>
              <a:t>na-tural</a:t>
            </a:r>
            <a:r>
              <a:rPr lang="en-US" altLang="en-US" sz="2000" dirty="0">
                <a:solidFill>
                  <a:schemeClr val="bg1"/>
                </a:solidFill>
                <a:latin typeface="Calibri" panose="020F0502020204030204" pitchFamily="34" charset="0"/>
                <a:cs typeface="Calibri" panose="020F0502020204030204" pitchFamily="34" charset="0"/>
              </a:rPr>
              <a:t> justice or equity which gives to one the right or authority of com-manding, and begets in another duty and obligation to obedience. Therefore it is observable, that laws and commands do not run thus to will that this or that thing shall become just or unjust, obligatory or unlawful, or that men shall be obliged or bound to obey; but only to require that something be done or not done, or otherwise to menace punishment to the transgressors thereof. </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For it was never heard of that any one founded all his authority of commanding others, and others' obligation or duty to obey his commands, in a law of his own making, that men should be required, obliged, or bound to obey him.</a:t>
            </a:r>
            <a:r>
              <a:rPr lang="en-US" altLang="en-US" sz="2000" dirty="0">
                <a:solidFill>
                  <a:schemeClr val="bg1"/>
                </a:solidFill>
                <a:latin typeface="Calibri" panose="020F0502020204030204" pitchFamily="34" charset="0"/>
                <a:cs typeface="Calibri" panose="020F0502020204030204" pitchFamily="34" charset="0"/>
              </a:rPr>
              <a:t> Wherefore since the thing willed in all laws is not that we should be obliged to obey, this thing cannot be the product of the mere will of the commander, but </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it must proceed from something else, namely the right or authority of the commander, which is founded in natural justice and equity, and an antecedent obligation to obedience in the subjects. Which things are not made by laws, but presupposed before all laws to make them valid.</a:t>
            </a:r>
            <a:r>
              <a:rPr lang="en-US" altLang="en-US" sz="2000"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26137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700" dirty="0">
                <a:solidFill>
                  <a:schemeClr val="bg1"/>
                </a:solidFill>
                <a:latin typeface="Calibri" panose="020F0502020204030204" pitchFamily="34" charset="0"/>
                <a:cs typeface="Calibri" panose="020F0502020204030204" pitchFamily="34" charset="0"/>
              </a:rPr>
              <a:t>Cudworth on the circle of obligation:</a:t>
            </a:r>
          </a:p>
          <a:p>
            <a:pPr marL="400050" lvl="2" indent="0" algn="just" eaLnBrk="1" hangingPunct="1">
              <a:lnSpc>
                <a:spcPct val="90000"/>
              </a:lnSpc>
              <a:spcBef>
                <a:spcPts val="300"/>
              </a:spcBef>
              <a:buNone/>
            </a:pPr>
            <a:r>
              <a:rPr lang="en-US" altLang="en-US" sz="2000" dirty="0">
                <a:solidFill>
                  <a:schemeClr val="bg1"/>
                </a:solidFill>
                <a:latin typeface="Calibri" panose="020F0502020204030204" pitchFamily="34" charset="0"/>
                <a:cs typeface="Calibri" panose="020F0502020204030204" pitchFamily="34" charset="0"/>
              </a:rPr>
              <a:t>“And if it should be imagined that anyone should make a positive law to re-quire that others should be obliged or bound to obey him, everyone would think such a law ridiculous and absurd. </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For if they were obliged before, then this law would be in vain and to no purpose. And if they were not before </a:t>
            </a:r>
            <a:r>
              <a:rPr lang="en-US" altLang="en-US" sz="2000" dirty="0" err="1">
                <a:solidFill>
                  <a:schemeClr val="bg1"/>
                </a:solidFill>
                <a:highlight>
                  <a:srgbClr val="003DB8"/>
                </a:highlight>
                <a:latin typeface="Calibri" panose="020F0502020204030204" pitchFamily="34" charset="0"/>
                <a:cs typeface="Calibri" panose="020F0502020204030204" pitchFamily="34" charset="0"/>
              </a:rPr>
              <a:t>ob-liged</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 then they could not be obliged by any positive law, because they were not previously bound to obey such a person's commands.</a:t>
            </a:r>
            <a:r>
              <a:rPr lang="en-US" altLang="en-US" sz="2000" dirty="0">
                <a:solidFill>
                  <a:schemeClr val="bg1"/>
                </a:solidFill>
                <a:latin typeface="Calibri" panose="020F0502020204030204" pitchFamily="34" charset="0"/>
                <a:cs typeface="Calibri" panose="020F0502020204030204" pitchFamily="34" charset="0"/>
              </a:rPr>
              <a:t> So that obligation to obey all positive laws is older than all laws, and previous or antecedent to them. Neither is it a thing that is arbitrarily made by will, or can be the object of command, but that which either is or is not by nature. And if this were not morally good and just in its own nature before any positive command of God that God should be obeyed by his creatures, the bare will of God himself could not beget an obligation upon any to do what he willed and commanded, because the natures of things do not depend upon will, being not things that are arbitrarily made (</a:t>
            </a:r>
            <a:r>
              <a:rPr lang="en-US" altLang="en-US" sz="2000" dirty="0" err="1">
                <a:solidFill>
                  <a:schemeClr val="bg1"/>
                </a:solidFill>
                <a:latin typeface="Times New Roman" panose="02020603050405020304" pitchFamily="18" charset="0"/>
                <a:cs typeface="Times New Roman" panose="02020603050405020304" pitchFamily="18" charset="0"/>
              </a:rPr>
              <a:t>γιγνόμεν</a:t>
            </a:r>
            <a:r>
              <a:rPr lang="en-US" altLang="en-US" sz="2000" dirty="0">
                <a:solidFill>
                  <a:schemeClr val="bg1"/>
                </a:solidFill>
                <a:latin typeface="Times New Roman" panose="02020603050405020304" pitchFamily="18" charset="0"/>
                <a:cs typeface="Times New Roman" panose="02020603050405020304" pitchFamily="18" charset="0"/>
              </a:rPr>
              <a:t>α</a:t>
            </a:r>
            <a:r>
              <a:rPr lang="en-US" altLang="en-US" sz="2000" dirty="0">
                <a:solidFill>
                  <a:schemeClr val="bg1"/>
                </a:solidFill>
                <a:latin typeface="Calibri" panose="020F0502020204030204" pitchFamily="34" charset="0"/>
                <a:cs typeface="Calibri" panose="020F0502020204030204" pitchFamily="34" charset="0"/>
              </a:rPr>
              <a:t>) but things that are (</a:t>
            </a:r>
            <a:r>
              <a:rPr lang="el-GR" altLang="en-US" sz="2000" dirty="0">
                <a:solidFill>
                  <a:schemeClr val="bg1"/>
                </a:solidFill>
                <a:latin typeface="Times New Roman" panose="02020603050405020304" pitchFamily="18" charset="0"/>
                <a:cs typeface="Times New Roman" panose="02020603050405020304" pitchFamily="18" charset="0"/>
              </a:rPr>
              <a:t>ὄντα</a:t>
            </a:r>
            <a:r>
              <a:rPr lang="en-US" altLang="en-US" sz="2000" dirty="0">
                <a:solidFill>
                  <a:schemeClr val="bg1"/>
                </a:solidFill>
                <a:latin typeface="Calibri" panose="020F0502020204030204" pitchFamily="34" charset="0"/>
                <a:cs typeface="Calibri" panose="020F0502020204030204" pitchFamily="34" charset="0"/>
              </a:rPr>
              <a:t>). To conclude there-fore, even in positive laws and commands it is not mere will that </a:t>
            </a:r>
            <a:r>
              <a:rPr lang="en-US" altLang="en-US" sz="2000" dirty="0" err="1">
                <a:solidFill>
                  <a:schemeClr val="bg1"/>
                </a:solidFill>
                <a:latin typeface="Calibri" panose="020F0502020204030204" pitchFamily="34" charset="0"/>
                <a:cs typeface="Calibri" panose="020F0502020204030204" pitchFamily="34" charset="0"/>
              </a:rPr>
              <a:t>obligeth</a:t>
            </a:r>
            <a:r>
              <a:rPr lang="en-US" altLang="en-US" sz="2000" dirty="0">
                <a:solidFill>
                  <a:schemeClr val="bg1"/>
                </a:solidFill>
                <a:latin typeface="Calibri" panose="020F0502020204030204" pitchFamily="34" charset="0"/>
                <a:cs typeface="Calibri" panose="020F0502020204030204" pitchFamily="34" charset="0"/>
              </a:rPr>
              <a:t>, but the natures of good and evil, just and unjust, really existing in the world.</a:t>
            </a:r>
            <a:r>
              <a:rPr lang="en-US" altLang="en-US" sz="2300"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76352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500" dirty="0">
                <a:solidFill>
                  <a:schemeClr val="bg1"/>
                </a:solidFill>
                <a:latin typeface="Calibri" panose="020F0502020204030204" pitchFamily="34" charset="0"/>
                <a:cs typeface="Calibri" panose="020F0502020204030204" pitchFamily="34" charset="0"/>
              </a:rPr>
              <a:t>Leibniz on the circle of obligation:</a:t>
            </a:r>
          </a:p>
          <a:p>
            <a:pPr marL="400050" lvl="2" indent="0" algn="just" eaLnBrk="1" hangingPunct="1">
              <a:lnSpc>
                <a:spcPct val="90000"/>
              </a:lnSpc>
              <a:spcBef>
                <a:spcPts val="300"/>
              </a:spcBef>
              <a:buNone/>
            </a:pPr>
            <a:r>
              <a:rPr lang="en-US" altLang="en-US" sz="2000" dirty="0">
                <a:solidFill>
                  <a:schemeClr val="bg1"/>
                </a:solidFill>
                <a:latin typeface="Calibri" panose="020F0502020204030204" pitchFamily="34" charset="0"/>
                <a:cs typeface="Calibri" panose="020F0502020204030204" pitchFamily="34" charset="0"/>
              </a:rPr>
              <a:t>“Nor do I see how the author [</a:t>
            </a:r>
            <a:r>
              <a:rPr lang="en-US" altLang="en-US" sz="2000" dirty="0" err="1">
                <a:solidFill>
                  <a:schemeClr val="bg1"/>
                </a:solidFill>
                <a:latin typeface="Calibri" panose="020F0502020204030204" pitchFamily="34" charset="0"/>
                <a:cs typeface="Calibri" panose="020F0502020204030204" pitchFamily="34" charset="0"/>
              </a:rPr>
              <a:t>Pufendorf</a:t>
            </a:r>
            <a:r>
              <a:rPr lang="en-US" altLang="en-US" sz="2000" dirty="0">
                <a:solidFill>
                  <a:schemeClr val="bg1"/>
                </a:solidFill>
                <a:latin typeface="Calibri" panose="020F0502020204030204" pitchFamily="34" charset="0"/>
                <a:cs typeface="Calibri" panose="020F0502020204030204" pitchFamily="34" charset="0"/>
              </a:rPr>
              <a:t>], acute as he is, could easily be ab-solved of the contradiction into which he falls, when he makes all juridical </a:t>
            </a:r>
            <a:r>
              <a:rPr lang="en-US" altLang="en-US" sz="2000" dirty="0" err="1">
                <a:solidFill>
                  <a:schemeClr val="bg1"/>
                </a:solidFill>
                <a:latin typeface="Calibri" panose="020F0502020204030204" pitchFamily="34" charset="0"/>
                <a:cs typeface="Calibri" panose="020F0502020204030204" pitchFamily="34" charset="0"/>
              </a:rPr>
              <a:t>ob</a:t>
            </a:r>
            <a:r>
              <a:rPr lang="en-US" altLang="en-US" sz="2000" dirty="0">
                <a:solidFill>
                  <a:schemeClr val="bg1"/>
                </a:solidFill>
                <a:latin typeface="Calibri" panose="020F0502020204030204" pitchFamily="34" charset="0"/>
                <a:cs typeface="Calibri" panose="020F0502020204030204" pitchFamily="34" charset="0"/>
              </a:rPr>
              <a:t>-ligations derivative from the command of a superior … while afterwards … he states that in order that one have a superior it is necessary that they [the superiors] possess not only the force [necessary] to exercise coercion, but also that they have a just cause to justify their power over my person. </a:t>
            </a:r>
            <a:r>
              <a:rPr lang="en-US" altLang="en-US" sz="2000" dirty="0" err="1">
                <a:solidFill>
                  <a:schemeClr val="bg1"/>
                </a:solidFill>
                <a:latin typeface="Calibri" panose="020F0502020204030204" pitchFamily="34" charset="0"/>
                <a:cs typeface="Calibri" panose="020F0502020204030204" pitchFamily="34" charset="0"/>
              </a:rPr>
              <a:t>Conse-quently</a:t>
            </a:r>
            <a:r>
              <a:rPr lang="en-US" altLang="en-US" sz="2000" dirty="0">
                <a:solidFill>
                  <a:schemeClr val="bg1"/>
                </a:solidFill>
                <a:latin typeface="Calibri" panose="020F0502020204030204" pitchFamily="34" charset="0"/>
                <a:cs typeface="Calibri" panose="020F0502020204030204" pitchFamily="34" charset="0"/>
              </a:rPr>
              <a:t> the justice of the cause is antecedent to this same superior, contrary to what had been asserted. </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Well, then, if the source of law is the will of a superior and, inversely a justifying cause of law is necessary in order to have a superior, a circle is created, than which none was ever more manifest. From what will the justice of the cause derive, if there is not yet a superior, from whom, supposedly, the law may emanate?</a:t>
            </a:r>
            <a:r>
              <a:rPr lang="en-US" altLang="en-US" sz="2000" dirty="0">
                <a:solidFill>
                  <a:schemeClr val="bg1"/>
                </a:solidFill>
                <a:latin typeface="Calibri" panose="020F0502020204030204" pitchFamily="34" charset="0"/>
                <a:cs typeface="Calibri" panose="020F0502020204030204" pitchFamily="34" charset="0"/>
              </a:rPr>
              <a:t>”</a:t>
            </a:r>
          </a:p>
          <a:p>
            <a:pPr marL="182880" lvl="1" indent="-182880" eaLnBrk="1" hangingPunct="1">
              <a:lnSpc>
                <a:spcPct val="90000"/>
              </a:lnSpc>
              <a:spcBef>
                <a:spcPts val="300"/>
              </a:spcBef>
              <a:buFont typeface="Calibri" panose="020F0502020204030204" pitchFamily="34" charset="0"/>
              <a:buChar char="-"/>
            </a:pPr>
            <a:r>
              <a:rPr lang="en-US" altLang="en-US" sz="2500" dirty="0">
                <a:solidFill>
                  <a:schemeClr val="bg1"/>
                </a:solidFill>
                <a:latin typeface="Calibri" panose="020F0502020204030204" pitchFamily="34" charset="0"/>
                <a:cs typeface="Calibri" panose="020F0502020204030204" pitchFamily="34" charset="0"/>
              </a:rPr>
              <a:t>In other words:</a:t>
            </a:r>
          </a:p>
          <a:p>
            <a:pPr marL="582930" lvl="2" indent="-182880" eaLnBrk="1" hangingPunct="1">
              <a:lnSpc>
                <a:spcPct val="90000"/>
              </a:lnSpc>
              <a:spcBef>
                <a:spcPts val="300"/>
              </a:spcBef>
              <a:buFont typeface="Calibri" panose="020F0502020204030204" pitchFamily="34" charset="0"/>
              <a:buChar char="-"/>
            </a:pPr>
            <a:r>
              <a:rPr lang="en-US" altLang="en-US" sz="2000" dirty="0">
                <a:solidFill>
                  <a:schemeClr val="bg1"/>
                </a:solidFill>
                <a:latin typeface="Calibri" panose="020F0502020204030204" pitchFamily="34" charset="0"/>
                <a:cs typeface="Calibri" panose="020F0502020204030204" pitchFamily="34" charset="0"/>
              </a:rPr>
              <a:t>If </a:t>
            </a:r>
            <a:r>
              <a:rPr lang="en-US" altLang="en-US" sz="2000" dirty="0" err="1">
                <a:solidFill>
                  <a:schemeClr val="bg1"/>
                </a:solidFill>
                <a:latin typeface="Calibri" panose="020F0502020204030204" pitchFamily="34" charset="0"/>
                <a:cs typeface="Calibri" panose="020F0502020204030204" pitchFamily="34" charset="0"/>
              </a:rPr>
              <a:t>Pufendorf</a:t>
            </a:r>
            <a:r>
              <a:rPr lang="en-US" altLang="en-US" sz="2000" dirty="0">
                <a:solidFill>
                  <a:schemeClr val="bg1"/>
                </a:solidFill>
                <a:latin typeface="Calibri" panose="020F0502020204030204" pitchFamily="34" charset="0"/>
                <a:cs typeface="Calibri" panose="020F0502020204030204" pitchFamily="34" charset="0"/>
              </a:rPr>
              <a:t> requires the superiors to </a:t>
            </a:r>
            <a:r>
              <a:rPr lang="en-US" altLang="en-US" sz="2000" i="1" dirty="0">
                <a:solidFill>
                  <a:schemeClr val="bg1"/>
                </a:solidFill>
                <a:latin typeface="Calibri" panose="020F0502020204030204" pitchFamily="34" charset="0"/>
                <a:cs typeface="Calibri" panose="020F0502020204030204" pitchFamily="34" charset="0"/>
              </a:rPr>
              <a:t>have</a:t>
            </a:r>
            <a:r>
              <a:rPr lang="en-US" altLang="en-US" sz="2000" dirty="0">
                <a:solidFill>
                  <a:schemeClr val="bg1"/>
                </a:solidFill>
                <a:latin typeface="Calibri" panose="020F0502020204030204" pitchFamily="34" charset="0"/>
                <a:cs typeface="Calibri" panose="020F0502020204030204" pitchFamily="34" charset="0"/>
              </a:rPr>
              <a:t> some legitimate commanding </a:t>
            </a:r>
            <a:r>
              <a:rPr lang="en-US" altLang="en-US" sz="2000" spc="-10" dirty="0">
                <a:solidFill>
                  <a:schemeClr val="bg1"/>
                </a:solidFill>
                <a:latin typeface="Calibri" panose="020F0502020204030204" pitchFamily="34" charset="0"/>
                <a:cs typeface="Calibri" panose="020F0502020204030204" pitchFamily="34" charset="0"/>
              </a:rPr>
              <a:t>authority (some ‘just cause’), then there must be some legitimacy / authorit</a:t>
            </a:r>
            <a:r>
              <a:rPr lang="en-US" altLang="en-US" sz="2000" dirty="0">
                <a:solidFill>
                  <a:schemeClr val="bg1"/>
                </a:solidFill>
                <a:latin typeface="Calibri" panose="020F0502020204030204" pitchFamily="34" charset="0"/>
                <a:cs typeface="Calibri" panose="020F0502020204030204" pitchFamily="34" charset="0"/>
              </a:rPr>
              <a:t>y / justice independent of their commands.</a:t>
            </a:r>
          </a:p>
          <a:p>
            <a:pPr marL="582930" lvl="2" indent="-182880" eaLnBrk="1" hangingPunct="1">
              <a:lnSpc>
                <a:spcPct val="90000"/>
              </a:lnSpc>
              <a:spcBef>
                <a:spcPts val="300"/>
              </a:spcBef>
              <a:buFont typeface="Calibri" panose="020F0502020204030204" pitchFamily="34" charset="0"/>
              <a:buChar char="-"/>
            </a:pPr>
            <a:r>
              <a:rPr lang="en-US" altLang="en-US" sz="2000" spc="-10" dirty="0">
                <a:solidFill>
                  <a:schemeClr val="bg1"/>
                </a:solidFill>
                <a:latin typeface="Calibri" panose="020F0502020204030204" pitchFamily="34" charset="0"/>
                <a:cs typeface="Calibri" panose="020F0502020204030204" pitchFamily="34" charset="0"/>
              </a:rPr>
              <a:t>But if the superiors </a:t>
            </a:r>
            <a:r>
              <a:rPr lang="en-US" altLang="en-US" sz="2000" i="1" spc="-10" dirty="0">
                <a:solidFill>
                  <a:schemeClr val="bg1"/>
                </a:solidFill>
                <a:latin typeface="Calibri" panose="020F0502020204030204" pitchFamily="34" charset="0"/>
                <a:cs typeface="Calibri" panose="020F0502020204030204" pitchFamily="34" charset="0"/>
              </a:rPr>
              <a:t>don’t have</a:t>
            </a:r>
            <a:r>
              <a:rPr lang="en-US" altLang="en-US" sz="2000" spc="-10" dirty="0">
                <a:solidFill>
                  <a:schemeClr val="bg1"/>
                </a:solidFill>
                <a:latin typeface="Calibri" panose="020F0502020204030204" pitchFamily="34" charset="0"/>
                <a:cs typeface="Calibri" panose="020F0502020204030204" pitchFamily="34" charset="0"/>
              </a:rPr>
              <a:t> any legitimate authority (no ‘just cause’), the</a:t>
            </a:r>
            <a:r>
              <a:rPr lang="en-US" altLang="en-US" sz="2000" dirty="0">
                <a:solidFill>
                  <a:schemeClr val="bg1"/>
                </a:solidFill>
                <a:latin typeface="Calibri" panose="020F0502020204030204" pitchFamily="34" charset="0"/>
                <a:cs typeface="Calibri" panose="020F0502020204030204" pitchFamily="34" charset="0"/>
              </a:rPr>
              <a:t>n (even </a:t>
            </a:r>
            <a:r>
              <a:rPr lang="en-US" altLang="en-US" sz="2000" dirty="0" err="1">
                <a:solidFill>
                  <a:schemeClr val="bg1"/>
                </a:solidFill>
                <a:latin typeface="Calibri" panose="020F0502020204030204" pitchFamily="34" charset="0"/>
                <a:cs typeface="Calibri" panose="020F0502020204030204" pitchFamily="34" charset="0"/>
              </a:rPr>
              <a:t>Pufendorf</a:t>
            </a:r>
            <a:r>
              <a:rPr lang="en-US" altLang="en-US" sz="2000" dirty="0">
                <a:solidFill>
                  <a:schemeClr val="bg1"/>
                </a:solidFill>
                <a:latin typeface="Calibri" panose="020F0502020204030204" pitchFamily="34" charset="0"/>
                <a:cs typeface="Calibri" panose="020F0502020204030204" pitchFamily="34" charset="0"/>
              </a:rPr>
              <a:t> would agree) how could their commands obligate anyone?</a:t>
            </a:r>
          </a:p>
        </p:txBody>
      </p:sp>
    </p:spTree>
    <p:extLst>
      <p:ext uri="{BB962C8B-B14F-4D97-AF65-F5344CB8AC3E}">
        <p14:creationId xmlns:p14="http://schemas.microsoft.com/office/powerpoint/2010/main" val="14059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700" dirty="0">
                <a:solidFill>
                  <a:schemeClr val="bg1"/>
                </a:solidFill>
                <a:latin typeface="Calibri" panose="020F0502020204030204" pitchFamily="34" charset="0"/>
                <a:cs typeface="Calibri" panose="020F0502020204030204" pitchFamily="34" charset="0"/>
              </a:rPr>
              <a:t>Clarke on the circle of obligation:</a:t>
            </a:r>
          </a:p>
          <a:p>
            <a:pPr marL="400050" lvl="2" indent="0" algn="just" eaLnBrk="1" hangingPunct="1">
              <a:lnSpc>
                <a:spcPct val="90000"/>
              </a:lnSpc>
              <a:spcBef>
                <a:spcPts val="300"/>
              </a:spcBef>
              <a:buNone/>
            </a:pPr>
            <a:r>
              <a:rPr lang="en-US" altLang="en-US" sz="1900" dirty="0">
                <a:solidFill>
                  <a:schemeClr val="bg1"/>
                </a:solidFill>
                <a:latin typeface="Calibri" panose="020F0502020204030204" pitchFamily="34" charset="0"/>
                <a:cs typeface="Calibri" panose="020F0502020204030204" pitchFamily="34" charset="0"/>
              </a:rPr>
              <a:t>“</a:t>
            </a:r>
            <a:r>
              <a:rPr lang="en-US" altLang="en-US" sz="1900" dirty="0">
                <a:solidFill>
                  <a:schemeClr val="bg1"/>
                </a:solidFill>
                <a:highlight>
                  <a:srgbClr val="003DB8"/>
                </a:highlight>
                <a:latin typeface="Calibri" panose="020F0502020204030204" pitchFamily="34" charset="0"/>
                <a:cs typeface="Calibri" panose="020F0502020204030204" pitchFamily="34" charset="0"/>
              </a:rPr>
              <a:t>For if those greatest and strongest of all our Obligations; to Love and </a:t>
            </a:r>
            <a:r>
              <a:rPr lang="en-US" altLang="en-US" sz="1900" dirty="0" err="1">
                <a:solidFill>
                  <a:schemeClr val="bg1"/>
                </a:solidFill>
                <a:highlight>
                  <a:srgbClr val="003DB8"/>
                </a:highlight>
                <a:latin typeface="Calibri" panose="020F0502020204030204" pitchFamily="34" charset="0"/>
                <a:cs typeface="Calibri" panose="020F0502020204030204" pitchFamily="34" charset="0"/>
              </a:rPr>
              <a:t>Honour</a:t>
            </a:r>
            <a:r>
              <a:rPr lang="en-US" altLang="en-US" sz="1900" dirty="0">
                <a:solidFill>
                  <a:schemeClr val="bg1"/>
                </a:solidFill>
                <a:highlight>
                  <a:srgbClr val="003DB8"/>
                </a:highlight>
                <a:latin typeface="Calibri" panose="020F0502020204030204" pitchFamily="34" charset="0"/>
                <a:cs typeface="Calibri" panose="020F0502020204030204" pitchFamily="34" charset="0"/>
              </a:rPr>
              <a:t> God, for instance, or, to perform Compacts faithfully; depend not at all on any Hu-mane Constitution</a:t>
            </a:r>
            <a:r>
              <a:rPr lang="en-US" altLang="en-US" sz="1900" dirty="0">
                <a:solidFill>
                  <a:schemeClr val="bg1"/>
                </a:solidFill>
                <a:latin typeface="Calibri" panose="020F0502020204030204" pitchFamily="34" charset="0"/>
                <a:cs typeface="Calibri" panose="020F0502020204030204" pitchFamily="34" charset="0"/>
              </a:rPr>
              <a:t>, but must of Necessity (to avoid making Obligations reciprocally depend on each other in a Circle) be confessed to arise originally from, and be founded in, the eternal Reason and unalterable Nature and Relations of Things themselves; And the nature and force of these Obligations be sufficiently clear and evident; so that he who </a:t>
            </a:r>
            <a:r>
              <a:rPr lang="en-US" altLang="en-US" sz="1900" dirty="0" err="1">
                <a:solidFill>
                  <a:schemeClr val="bg1"/>
                </a:solidFill>
                <a:latin typeface="Calibri" panose="020F0502020204030204" pitchFamily="34" charset="0"/>
                <a:cs typeface="Calibri" panose="020F0502020204030204" pitchFamily="34" charset="0"/>
              </a:rPr>
              <a:t>Dishonours</a:t>
            </a:r>
            <a:r>
              <a:rPr lang="en-US" altLang="en-US" sz="1900" dirty="0">
                <a:solidFill>
                  <a:schemeClr val="bg1"/>
                </a:solidFill>
                <a:latin typeface="Calibri" panose="020F0502020204030204" pitchFamily="34" charset="0"/>
                <a:cs typeface="Calibri" panose="020F0502020204030204" pitchFamily="34" charset="0"/>
              </a:rPr>
              <a:t> God, or </a:t>
            </a:r>
            <a:r>
              <a:rPr lang="en-US" altLang="en-US" sz="1900" dirty="0" err="1">
                <a:solidFill>
                  <a:schemeClr val="bg1"/>
                </a:solidFill>
                <a:latin typeface="Calibri" panose="020F0502020204030204" pitchFamily="34" charset="0"/>
                <a:cs typeface="Calibri" panose="020F0502020204030204" pitchFamily="34" charset="0"/>
              </a:rPr>
              <a:t>wilfully</a:t>
            </a:r>
            <a:r>
              <a:rPr lang="en-US" altLang="en-US" sz="1900" dirty="0">
                <a:solidFill>
                  <a:schemeClr val="bg1"/>
                </a:solidFill>
                <a:latin typeface="Calibri" panose="020F0502020204030204" pitchFamily="34" charset="0"/>
                <a:cs typeface="Calibri" panose="020F0502020204030204" pitchFamily="34" charset="0"/>
              </a:rPr>
              <a:t> breaks his Faith, is (according to </a:t>
            </a:r>
            <a:r>
              <a:rPr lang="en-US" altLang="en-US" sz="1900" dirty="0" err="1">
                <a:solidFill>
                  <a:schemeClr val="bg1"/>
                </a:solidFill>
                <a:latin typeface="Calibri" panose="020F0502020204030204" pitchFamily="34" charset="0"/>
                <a:cs typeface="Calibri" panose="020F0502020204030204" pitchFamily="34" charset="0"/>
              </a:rPr>
              <a:t>Mr</a:t>
            </a:r>
            <a:r>
              <a:rPr lang="en-US" altLang="en-US" sz="1900" dirty="0">
                <a:solidFill>
                  <a:schemeClr val="bg1"/>
                </a:solidFill>
                <a:latin typeface="Calibri" panose="020F0502020204030204" pitchFamily="34" charset="0"/>
                <a:cs typeface="Calibri" panose="020F0502020204030204" pitchFamily="34" charset="0"/>
              </a:rPr>
              <a:t> Hobbes’s own Reasoning) guilty of as great an Absurdity in Practice, and of as plainly contradicting the right reason of his own Mind, as he who in a Dispute is reduced to a necessity of asserting something inconsistent with itself; And the </a:t>
            </a:r>
            <a:r>
              <a:rPr lang="en-US" altLang="en-US" sz="1900" dirty="0" err="1">
                <a:solidFill>
                  <a:schemeClr val="bg1"/>
                </a:solidFill>
                <a:latin typeface="Calibri" panose="020F0502020204030204" pitchFamily="34" charset="0"/>
                <a:cs typeface="Calibri" panose="020F0502020204030204" pitchFamily="34" charset="0"/>
              </a:rPr>
              <a:t>ori-ginal</a:t>
            </a:r>
            <a:r>
              <a:rPr lang="en-US" altLang="en-US" sz="1900" dirty="0">
                <a:solidFill>
                  <a:schemeClr val="bg1"/>
                </a:solidFill>
                <a:latin typeface="Calibri" panose="020F0502020204030204" pitchFamily="34" charset="0"/>
                <a:cs typeface="Calibri" panose="020F0502020204030204" pitchFamily="34" charset="0"/>
              </a:rPr>
              <a:t> Obligation to these Duties, can from hence only be distinctly deduced: </a:t>
            </a:r>
            <a:r>
              <a:rPr lang="en-US" altLang="en-US" sz="1900" dirty="0">
                <a:solidFill>
                  <a:schemeClr val="bg1"/>
                </a:solidFill>
                <a:highlight>
                  <a:srgbClr val="003DB8"/>
                </a:highlight>
                <a:latin typeface="Calibri" panose="020F0502020204030204" pitchFamily="34" charset="0"/>
                <a:cs typeface="Calibri" panose="020F0502020204030204" pitchFamily="34" charset="0"/>
              </a:rPr>
              <a:t>Then, for the same reason, all the other Duties likewise of natural Religion; such as </a:t>
            </a:r>
            <a:r>
              <a:rPr lang="en-US" altLang="en-US" sz="1900" dirty="0" err="1">
                <a:solidFill>
                  <a:schemeClr val="bg1"/>
                </a:solidFill>
                <a:highlight>
                  <a:srgbClr val="003DB8"/>
                </a:highlight>
                <a:latin typeface="Calibri" panose="020F0502020204030204" pitchFamily="34" charset="0"/>
                <a:cs typeface="Calibri" panose="020F0502020204030204" pitchFamily="34" charset="0"/>
              </a:rPr>
              <a:t>uni</a:t>
            </a:r>
            <a:r>
              <a:rPr lang="en-US" altLang="en-US" sz="1900" dirty="0">
                <a:solidFill>
                  <a:schemeClr val="bg1"/>
                </a:solidFill>
                <a:highlight>
                  <a:srgbClr val="003DB8"/>
                </a:highlight>
                <a:latin typeface="Calibri" panose="020F0502020204030204" pitchFamily="34" charset="0"/>
                <a:cs typeface="Calibri" panose="020F0502020204030204" pitchFamily="34" charset="0"/>
              </a:rPr>
              <a:t>-versal Benevolence, Justice, Equity, and the like … must needs be obligatory, ante-cedent to any consideration of positive Compact, and unalterably and </a:t>
            </a:r>
            <a:r>
              <a:rPr lang="en-US" altLang="en-US" sz="1900" dirty="0" err="1">
                <a:solidFill>
                  <a:schemeClr val="bg1"/>
                </a:solidFill>
                <a:highlight>
                  <a:srgbClr val="003DB8"/>
                </a:highlight>
                <a:latin typeface="Calibri" panose="020F0502020204030204" pitchFamily="34" charset="0"/>
                <a:cs typeface="Calibri" panose="020F0502020204030204" pitchFamily="34" charset="0"/>
              </a:rPr>
              <a:t>indepen-dently</a:t>
            </a:r>
            <a:r>
              <a:rPr lang="en-US" altLang="en-US" sz="1900" dirty="0">
                <a:solidFill>
                  <a:schemeClr val="bg1"/>
                </a:solidFill>
                <a:highlight>
                  <a:srgbClr val="003DB8"/>
                </a:highlight>
                <a:latin typeface="Calibri" panose="020F0502020204030204" pitchFamily="34" charset="0"/>
                <a:cs typeface="Calibri" panose="020F0502020204030204" pitchFamily="34" charset="0"/>
              </a:rPr>
              <a:t> on all Humane Constitutions whatsoever</a:t>
            </a:r>
            <a:r>
              <a:rPr lang="en-US" altLang="en-US" sz="1900" dirty="0">
                <a:solidFill>
                  <a:schemeClr val="bg1"/>
                </a:solidFill>
                <a:latin typeface="Calibri" panose="020F0502020204030204" pitchFamily="34" charset="0"/>
                <a:cs typeface="Calibri" panose="020F0502020204030204" pitchFamily="34" charset="0"/>
              </a:rPr>
              <a:t>: And consequently </a:t>
            </a:r>
            <a:r>
              <a:rPr lang="en-US" altLang="en-US" sz="1900" dirty="0" err="1">
                <a:solidFill>
                  <a:schemeClr val="bg1"/>
                </a:solidFill>
                <a:latin typeface="Calibri" panose="020F0502020204030204" pitchFamily="34" charset="0"/>
                <a:cs typeface="Calibri" panose="020F0502020204030204" pitchFamily="34" charset="0"/>
              </a:rPr>
              <a:t>Mr</a:t>
            </a:r>
            <a:r>
              <a:rPr lang="en-US" altLang="en-US" sz="1900" dirty="0">
                <a:solidFill>
                  <a:schemeClr val="bg1"/>
                </a:solidFill>
                <a:latin typeface="Calibri" panose="020F0502020204030204" pitchFamily="34" charset="0"/>
                <a:cs typeface="Calibri" panose="020F0502020204030204" pitchFamily="34" charset="0"/>
              </a:rPr>
              <a:t> Hobbes’s whole Scheme, (both of a State of Nature at first, wherein there was no such thing as Right or Wrong, Just or Unjust, at all; and of these things depending afterwards, by virtue of Compact, wholly and absolutely on the positive and arbitrary deter-</a:t>
            </a:r>
            <a:r>
              <a:rPr lang="en-US" altLang="en-US" sz="1900" dirty="0" err="1">
                <a:solidFill>
                  <a:schemeClr val="bg1"/>
                </a:solidFill>
                <a:latin typeface="Calibri" panose="020F0502020204030204" pitchFamily="34" charset="0"/>
                <a:cs typeface="Calibri" panose="020F0502020204030204" pitchFamily="34" charset="0"/>
              </a:rPr>
              <a:t>mination</a:t>
            </a:r>
            <a:r>
              <a:rPr lang="en-US" altLang="en-US" sz="1900" dirty="0">
                <a:solidFill>
                  <a:schemeClr val="bg1"/>
                </a:solidFill>
                <a:latin typeface="Calibri" panose="020F0502020204030204" pitchFamily="34" charset="0"/>
                <a:cs typeface="Calibri" panose="020F0502020204030204" pitchFamily="34" charset="0"/>
              </a:rPr>
              <a:t> of the Civil Power;) falls this way entirely to the Ground, by his having been </a:t>
            </a:r>
            <a:r>
              <a:rPr lang="en-US" altLang="en-US" sz="1900" dirty="0">
                <a:solidFill>
                  <a:schemeClr val="bg1"/>
                </a:solidFill>
                <a:highlight>
                  <a:srgbClr val="003DB8"/>
                </a:highlight>
                <a:latin typeface="Calibri" panose="020F0502020204030204" pitchFamily="34" charset="0"/>
                <a:cs typeface="Calibri" panose="020F0502020204030204" pitchFamily="34" charset="0"/>
              </a:rPr>
              <a:t>forced to suppose some particular things obligatory, originally, and in their own nature</a:t>
            </a:r>
            <a:r>
              <a:rPr lang="en-US" altLang="en-US" sz="1900"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2636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700" dirty="0">
                <a:solidFill>
                  <a:schemeClr val="bg1"/>
                </a:solidFill>
                <a:latin typeface="Calibri" panose="020F0502020204030204" pitchFamily="34" charset="0"/>
                <a:cs typeface="Calibri" panose="020F0502020204030204" pitchFamily="34" charset="0"/>
              </a:rPr>
              <a:t>Cudworth on ‘anything goes’:</a:t>
            </a:r>
          </a:p>
          <a:p>
            <a:pPr marL="400050" lvl="2" indent="0" algn="just" eaLnBrk="1" hangingPunct="1">
              <a:lnSpc>
                <a:spcPct val="90000"/>
              </a:lnSpc>
              <a:spcBef>
                <a:spcPts val="300"/>
              </a:spcBef>
              <a:buNone/>
            </a:pPr>
            <a:r>
              <a:rPr lang="en-US" altLang="en-US" sz="2000" dirty="0">
                <a:solidFill>
                  <a:schemeClr val="bg1"/>
                </a:solidFill>
                <a:latin typeface="Calibri" panose="020F0502020204030204" pitchFamily="34" charset="0"/>
                <a:cs typeface="Calibri" panose="020F0502020204030204" pitchFamily="34" charset="0"/>
              </a:rPr>
              <a:t>“[D]</a:t>
            </a:r>
            <a:r>
              <a:rPr lang="en-US" altLang="en-US" sz="2000" dirty="0" err="1">
                <a:solidFill>
                  <a:schemeClr val="bg1"/>
                </a:solidFill>
                <a:latin typeface="Calibri" panose="020F0502020204030204" pitchFamily="34" charset="0"/>
                <a:cs typeface="Calibri" panose="020F0502020204030204" pitchFamily="34" charset="0"/>
              </a:rPr>
              <a:t>ivers</a:t>
            </a:r>
            <a:r>
              <a:rPr lang="en-US" altLang="en-US" sz="2000" dirty="0">
                <a:solidFill>
                  <a:schemeClr val="bg1"/>
                </a:solidFill>
                <a:latin typeface="Calibri" panose="020F0502020204030204" pitchFamily="34" charset="0"/>
                <a:cs typeface="Calibri" panose="020F0502020204030204" pitchFamily="34" charset="0"/>
              </a:rPr>
              <a:t> modern </a:t>
            </a:r>
            <a:r>
              <a:rPr lang="en-US" altLang="en-US" sz="2000" dirty="0" err="1">
                <a:solidFill>
                  <a:schemeClr val="bg1"/>
                </a:solidFill>
                <a:latin typeface="Calibri" panose="020F0502020204030204" pitchFamily="34" charset="0"/>
                <a:cs typeface="Calibri" panose="020F0502020204030204" pitchFamily="34" charset="0"/>
              </a:rPr>
              <a:t>theologers</a:t>
            </a:r>
            <a:r>
              <a:rPr lang="en-US" altLang="en-US" sz="2000" dirty="0">
                <a:solidFill>
                  <a:schemeClr val="bg1"/>
                </a:solidFill>
                <a:latin typeface="Calibri" panose="020F0502020204030204" pitchFamily="34" charset="0"/>
                <a:cs typeface="Calibri" panose="020F0502020204030204" pitchFamily="34" charset="0"/>
              </a:rPr>
              <a:t> do not only seriously, but zealously, contend in like manner, that there is nothing absolutely, intrinsically, and naturally good and evil, just and unjust, antecedently to any positive command or </a:t>
            </a:r>
            <a:r>
              <a:rPr lang="en-US" altLang="en-US" sz="2000" dirty="0" err="1">
                <a:solidFill>
                  <a:schemeClr val="bg1"/>
                </a:solidFill>
                <a:latin typeface="Calibri" panose="020F0502020204030204" pitchFamily="34" charset="0"/>
                <a:cs typeface="Calibri" panose="020F0502020204030204" pitchFamily="34" charset="0"/>
              </a:rPr>
              <a:t>prohibi-tion</a:t>
            </a:r>
            <a:r>
              <a:rPr lang="en-US" altLang="en-US" sz="2000" dirty="0">
                <a:solidFill>
                  <a:schemeClr val="bg1"/>
                </a:solidFill>
                <a:latin typeface="Calibri" panose="020F0502020204030204" pitchFamily="34" charset="0"/>
                <a:cs typeface="Calibri" panose="020F0502020204030204" pitchFamily="34" charset="0"/>
              </a:rPr>
              <a:t> of God; but that the arbitrary will and pleasure of God (that is, an omni-potent Being devoid of all essential and natural justice), by its commands and prohibitions, is the first and only rule and measure thereof. </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Whence it follows unavoidably that nothing can be imagined so grossly wicked, or so foully un-just or dishonest, but if it were supposed to be commanded by this omni-potent Deity, must needs upon that hypothesis forthwith become holy, just, and righteous.</a:t>
            </a:r>
            <a:r>
              <a:rPr lang="en-US" altLang="en-US" sz="2000" dirty="0">
                <a:solidFill>
                  <a:schemeClr val="bg1"/>
                </a:solidFill>
                <a:latin typeface="Calibri" panose="020F0502020204030204" pitchFamily="34" charset="0"/>
                <a:cs typeface="Calibri" panose="020F0502020204030204" pitchFamily="34" charset="0"/>
              </a:rPr>
              <a:t> For though the ancient fathers of the Christian church were very abhorrent from this doctrine (as shall be showed hereafter), yet it crept up afterward in the scholastic age, Ockham being among the first that main-</a:t>
            </a:r>
            <a:r>
              <a:rPr lang="en-US" altLang="en-US" sz="2000" dirty="0" err="1">
                <a:solidFill>
                  <a:schemeClr val="bg1"/>
                </a:solidFill>
                <a:latin typeface="Calibri" panose="020F0502020204030204" pitchFamily="34" charset="0"/>
                <a:cs typeface="Calibri" panose="020F0502020204030204" pitchFamily="34" charset="0"/>
              </a:rPr>
              <a:t>tained</a:t>
            </a:r>
            <a:r>
              <a:rPr lang="en-US" altLang="en-US" sz="2000" dirty="0">
                <a:solidFill>
                  <a:schemeClr val="bg1"/>
                </a:solidFill>
                <a:latin typeface="Calibri" panose="020F0502020204030204" pitchFamily="34" charset="0"/>
                <a:cs typeface="Calibri" panose="020F0502020204030204" pitchFamily="34" charset="0"/>
              </a:rPr>
              <a:t> </a:t>
            </a:r>
            <a:r>
              <a:rPr lang="en-US" altLang="en-US" sz="2000" i="1" dirty="0" err="1">
                <a:solidFill>
                  <a:schemeClr val="bg1"/>
                </a:solidFill>
                <a:latin typeface="Calibri" panose="020F0502020204030204" pitchFamily="34" charset="0"/>
                <a:cs typeface="Calibri" panose="020F0502020204030204" pitchFamily="34" charset="0"/>
              </a:rPr>
              <a:t>nullum</a:t>
            </a:r>
            <a:r>
              <a:rPr lang="en-US" altLang="en-US" sz="2000" i="1" dirty="0">
                <a:solidFill>
                  <a:schemeClr val="bg1"/>
                </a:solidFill>
                <a:latin typeface="Calibri" panose="020F0502020204030204" pitchFamily="34" charset="0"/>
                <a:cs typeface="Calibri" panose="020F0502020204030204" pitchFamily="34" charset="0"/>
              </a:rPr>
              <a:t> </a:t>
            </a:r>
            <a:r>
              <a:rPr lang="en-US" altLang="en-US" sz="2000" i="1" dirty="0" err="1">
                <a:solidFill>
                  <a:schemeClr val="bg1"/>
                </a:solidFill>
                <a:latin typeface="Calibri" panose="020F0502020204030204" pitchFamily="34" charset="0"/>
                <a:cs typeface="Calibri" panose="020F0502020204030204" pitchFamily="34" charset="0"/>
              </a:rPr>
              <a:t>actum</a:t>
            </a:r>
            <a:r>
              <a:rPr lang="en-US" altLang="en-US" sz="2000" i="1" dirty="0">
                <a:solidFill>
                  <a:schemeClr val="bg1"/>
                </a:solidFill>
                <a:latin typeface="Calibri" panose="020F0502020204030204" pitchFamily="34" charset="0"/>
                <a:cs typeface="Calibri" panose="020F0502020204030204" pitchFamily="34" charset="0"/>
              </a:rPr>
              <a:t> malum </a:t>
            </a:r>
            <a:r>
              <a:rPr lang="en-US" altLang="en-US" sz="2000" i="1" dirty="0" err="1">
                <a:solidFill>
                  <a:schemeClr val="bg1"/>
                </a:solidFill>
                <a:latin typeface="Calibri" panose="020F0502020204030204" pitchFamily="34" charset="0"/>
                <a:cs typeface="Calibri" panose="020F0502020204030204" pitchFamily="34" charset="0"/>
              </a:rPr>
              <a:t>esse</a:t>
            </a:r>
            <a:r>
              <a:rPr lang="en-US" altLang="en-US" sz="2000" i="1" dirty="0">
                <a:solidFill>
                  <a:schemeClr val="bg1"/>
                </a:solidFill>
                <a:latin typeface="Calibri" panose="020F0502020204030204" pitchFamily="34" charset="0"/>
                <a:cs typeface="Calibri" panose="020F0502020204030204" pitchFamily="34" charset="0"/>
              </a:rPr>
              <a:t> nisi quatenus a Deo prohibitum, et qui non </a:t>
            </a:r>
            <a:r>
              <a:rPr lang="en-US" altLang="en-US" sz="2000" i="1" dirty="0" err="1">
                <a:solidFill>
                  <a:schemeClr val="bg1"/>
                </a:solidFill>
                <a:latin typeface="Calibri" panose="020F0502020204030204" pitchFamily="34" charset="0"/>
                <a:cs typeface="Calibri" panose="020F0502020204030204" pitchFamily="34" charset="0"/>
              </a:rPr>
              <a:t>possit</a:t>
            </a:r>
            <a:r>
              <a:rPr lang="en-US" altLang="en-US" sz="2000" i="1" dirty="0">
                <a:solidFill>
                  <a:schemeClr val="bg1"/>
                </a:solidFill>
                <a:latin typeface="Calibri" panose="020F0502020204030204" pitchFamily="34" charset="0"/>
                <a:cs typeface="Calibri" panose="020F0502020204030204" pitchFamily="34" charset="0"/>
              </a:rPr>
              <a:t> </a:t>
            </a:r>
            <a:r>
              <a:rPr lang="en-US" altLang="en-US" sz="2000" i="1" dirty="0" err="1">
                <a:solidFill>
                  <a:schemeClr val="bg1"/>
                </a:solidFill>
                <a:latin typeface="Calibri" panose="020F0502020204030204" pitchFamily="34" charset="0"/>
                <a:cs typeface="Calibri" panose="020F0502020204030204" pitchFamily="34" charset="0"/>
              </a:rPr>
              <a:t>fieri</a:t>
            </a:r>
            <a:r>
              <a:rPr lang="en-US" altLang="en-US" sz="2000" i="1" dirty="0">
                <a:solidFill>
                  <a:schemeClr val="bg1"/>
                </a:solidFill>
                <a:latin typeface="Calibri" panose="020F0502020204030204" pitchFamily="34" charset="0"/>
                <a:cs typeface="Calibri" panose="020F0502020204030204" pitchFamily="34" charset="0"/>
              </a:rPr>
              <a:t> bonus, </a:t>
            </a:r>
            <a:r>
              <a:rPr lang="en-US" altLang="en-US" sz="2000" i="1" dirty="0" err="1">
                <a:solidFill>
                  <a:schemeClr val="bg1"/>
                </a:solidFill>
                <a:latin typeface="Calibri" panose="020F0502020204030204" pitchFamily="34" charset="0"/>
                <a:cs typeface="Calibri" panose="020F0502020204030204" pitchFamily="34" charset="0"/>
              </a:rPr>
              <a:t>si</a:t>
            </a:r>
            <a:r>
              <a:rPr lang="en-US" altLang="en-US" sz="2000" i="1" dirty="0">
                <a:solidFill>
                  <a:schemeClr val="bg1"/>
                </a:solidFill>
                <a:latin typeface="Calibri" panose="020F0502020204030204" pitchFamily="34" charset="0"/>
                <a:cs typeface="Calibri" panose="020F0502020204030204" pitchFamily="34" charset="0"/>
              </a:rPr>
              <a:t> a Deo </a:t>
            </a:r>
            <a:r>
              <a:rPr lang="en-US" altLang="en-US" sz="2000" i="1" dirty="0" err="1">
                <a:solidFill>
                  <a:schemeClr val="bg1"/>
                </a:solidFill>
                <a:latin typeface="Calibri" panose="020F0502020204030204" pitchFamily="34" charset="0"/>
                <a:cs typeface="Calibri" panose="020F0502020204030204" pitchFamily="34" charset="0"/>
              </a:rPr>
              <a:t>praecipiatur</a:t>
            </a:r>
            <a:r>
              <a:rPr lang="en-US" altLang="en-US" sz="2000" i="1" dirty="0">
                <a:solidFill>
                  <a:schemeClr val="bg1"/>
                </a:solidFill>
                <a:latin typeface="Calibri" panose="020F0502020204030204" pitchFamily="34" charset="0"/>
                <a:cs typeface="Calibri" panose="020F0502020204030204" pitchFamily="34" charset="0"/>
              </a:rPr>
              <a:t>; et e converso</a:t>
            </a:r>
            <a:r>
              <a:rPr lang="en-US" altLang="en-US" sz="2000" dirty="0">
                <a:solidFill>
                  <a:schemeClr val="bg1"/>
                </a:solidFill>
                <a:latin typeface="Calibri" panose="020F0502020204030204" pitchFamily="34" charset="0"/>
                <a:cs typeface="Calibri" panose="020F0502020204030204" pitchFamily="34" charset="0"/>
              </a:rPr>
              <a:t>, ‘that there is no act evil but as it is prohibited by God, and which cannot be made good if it be com-manded by God. And so on the other hand as to good.’ And herein Petrus </a:t>
            </a:r>
            <a:r>
              <a:rPr lang="en-US" altLang="en-US" sz="2000" dirty="0" err="1">
                <a:solidFill>
                  <a:schemeClr val="bg1"/>
                </a:solidFill>
                <a:latin typeface="Calibri" panose="020F0502020204030204" pitchFamily="34" charset="0"/>
                <a:cs typeface="Calibri" panose="020F0502020204030204" pitchFamily="34" charset="0"/>
              </a:rPr>
              <a:t>Alliacus</a:t>
            </a:r>
            <a:r>
              <a:rPr lang="en-US" altLang="en-US" sz="2000" dirty="0">
                <a:solidFill>
                  <a:schemeClr val="bg1"/>
                </a:solidFill>
                <a:latin typeface="Calibri" panose="020F0502020204030204" pitchFamily="34" charset="0"/>
                <a:cs typeface="Calibri" panose="020F0502020204030204" pitchFamily="34" charset="0"/>
              </a:rPr>
              <a:t> and Andreas de Novo Castro, with others, quickly followed him.”</a:t>
            </a:r>
          </a:p>
        </p:txBody>
      </p:sp>
    </p:spTree>
    <p:extLst>
      <p:ext uri="{BB962C8B-B14F-4D97-AF65-F5344CB8AC3E}">
        <p14:creationId xmlns:p14="http://schemas.microsoft.com/office/powerpoint/2010/main" val="43054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700" dirty="0">
                <a:solidFill>
                  <a:schemeClr val="bg1"/>
                </a:solidFill>
                <a:latin typeface="Calibri" panose="020F0502020204030204" pitchFamily="34" charset="0"/>
                <a:cs typeface="Calibri" panose="020F0502020204030204" pitchFamily="34" charset="0"/>
              </a:rPr>
              <a:t>Clarke on the circle of obligation:</a:t>
            </a:r>
          </a:p>
          <a:p>
            <a:pPr marL="400050" lvl="2" indent="0" eaLnBrk="1" hangingPunct="1">
              <a:lnSpc>
                <a:spcPct val="90000"/>
              </a:lnSpc>
              <a:spcBef>
                <a:spcPts val="300"/>
              </a:spcBef>
              <a:buNone/>
            </a:pPr>
            <a:r>
              <a:rPr lang="en-US" altLang="en-US" sz="2000" dirty="0">
                <a:solidFill>
                  <a:schemeClr val="bg1"/>
                </a:solidFill>
                <a:latin typeface="Calibri" panose="020F0502020204030204" pitchFamily="34" charset="0"/>
                <a:cs typeface="Calibri" panose="020F0502020204030204" pitchFamily="34" charset="0"/>
              </a:rPr>
              <a:t>“On the contrary: If the Rules of Right and Wrong, Just and Unjust, have none of them any obligatory force in the State of Nature, antecedent to positive Compact; Then, for the same Reason, neither will they be of any force after the Compact, so as to afford men any certain and real Security; (Excepting only what may arise from the Compulsion of Laws, and Fear of Punishment; which therefore, it may well be supposed, is all that </a:t>
            </a:r>
            <a:r>
              <a:rPr lang="en-US" altLang="en-US" sz="2000" dirty="0" err="1">
                <a:solidFill>
                  <a:schemeClr val="bg1"/>
                </a:solidFill>
                <a:latin typeface="Calibri" panose="020F0502020204030204" pitchFamily="34" charset="0"/>
                <a:cs typeface="Calibri" panose="020F0502020204030204" pitchFamily="34" charset="0"/>
              </a:rPr>
              <a:t>Mr</a:t>
            </a:r>
            <a:r>
              <a:rPr lang="en-US" altLang="en-US" sz="2000" dirty="0">
                <a:solidFill>
                  <a:schemeClr val="bg1"/>
                </a:solidFill>
                <a:latin typeface="Calibri" panose="020F0502020204030204" pitchFamily="34" charset="0"/>
                <a:cs typeface="Calibri" panose="020F0502020204030204" pitchFamily="34" charset="0"/>
              </a:rPr>
              <a:t> Hobbes really means at the bottom.)”</a:t>
            </a:r>
          </a:p>
          <a:p>
            <a:pPr marL="400050" lvl="2" indent="0" eaLnBrk="1" hangingPunct="1">
              <a:lnSpc>
                <a:spcPct val="90000"/>
              </a:lnSpc>
              <a:spcBef>
                <a:spcPts val="300"/>
              </a:spcBef>
              <a:buNone/>
            </a:pPr>
            <a:endParaRPr lang="en-US" altLang="en-US" sz="500" dirty="0">
              <a:solidFill>
                <a:schemeClr val="bg1"/>
              </a:solidFill>
              <a:latin typeface="Calibri" panose="020F0502020204030204" pitchFamily="34" charset="0"/>
              <a:cs typeface="Calibri" panose="020F0502020204030204" pitchFamily="34" charset="0"/>
            </a:endParaRPr>
          </a:p>
          <a:p>
            <a:pPr marL="182880" lvl="1" indent="-182880" eaLnBrk="1" hangingPunct="1">
              <a:lnSpc>
                <a:spcPct val="90000"/>
              </a:lnSpc>
              <a:spcBef>
                <a:spcPts val="300"/>
              </a:spcBef>
              <a:buFont typeface="Calibri" panose="020F0502020204030204" pitchFamily="34" charset="0"/>
              <a:buChar char="-"/>
            </a:pPr>
            <a:r>
              <a:rPr lang="en-US" altLang="en-US" sz="2700" dirty="0">
                <a:solidFill>
                  <a:schemeClr val="bg1"/>
                </a:solidFill>
                <a:latin typeface="Calibri" panose="020F0502020204030204" pitchFamily="34" charset="0"/>
                <a:cs typeface="Calibri" panose="020F0502020204030204" pitchFamily="34" charset="0"/>
              </a:rPr>
              <a:t>In other words:</a:t>
            </a:r>
          </a:p>
          <a:p>
            <a:pPr marL="742950" lvl="2" indent="-342900" eaLnBrk="1" hangingPunct="1">
              <a:lnSpc>
                <a:spcPct val="90000"/>
              </a:lnSpc>
              <a:spcBef>
                <a:spcPts val="300"/>
              </a:spcBef>
            </a:pPr>
            <a:r>
              <a:rPr lang="en-US" altLang="en-US" sz="2000" dirty="0">
                <a:solidFill>
                  <a:schemeClr val="bg1"/>
                </a:solidFill>
                <a:latin typeface="Calibri" panose="020F0502020204030204" pitchFamily="34" charset="0"/>
                <a:cs typeface="Calibri" panose="020F0502020204030204" pitchFamily="34" charset="0"/>
              </a:rPr>
              <a:t>Prior to the making of a covenant, either there is or there isn’t some sort of eternal rational obligation to keep your covenants.</a:t>
            </a:r>
          </a:p>
          <a:p>
            <a:pPr marL="742950" lvl="2" indent="-342900" eaLnBrk="1" hangingPunct="1">
              <a:lnSpc>
                <a:spcPct val="90000"/>
              </a:lnSpc>
              <a:spcBef>
                <a:spcPts val="300"/>
              </a:spcBef>
            </a:pPr>
            <a:r>
              <a:rPr lang="en-US" altLang="en-US" sz="2000" dirty="0">
                <a:solidFill>
                  <a:schemeClr val="bg1"/>
                </a:solidFill>
                <a:latin typeface="Calibri" panose="020F0502020204030204" pitchFamily="34" charset="0"/>
                <a:cs typeface="Calibri" panose="020F0502020204030204" pitchFamily="34" charset="0"/>
              </a:rPr>
              <a:t>Now if there </a:t>
            </a:r>
            <a:r>
              <a:rPr lang="en-US" altLang="en-US" sz="2000" i="1" dirty="0">
                <a:solidFill>
                  <a:schemeClr val="bg1"/>
                </a:solidFill>
                <a:latin typeface="Calibri" panose="020F0502020204030204" pitchFamily="34" charset="0"/>
                <a:cs typeface="Calibri" panose="020F0502020204030204" pitchFamily="34" charset="0"/>
              </a:rPr>
              <a:t>is</a:t>
            </a:r>
            <a:r>
              <a:rPr lang="en-US" altLang="en-US" sz="2000" dirty="0">
                <a:solidFill>
                  <a:schemeClr val="bg1"/>
                </a:solidFill>
                <a:latin typeface="Calibri" panose="020F0502020204030204" pitchFamily="34" charset="0"/>
                <a:cs typeface="Calibri" panose="020F0502020204030204" pitchFamily="34" charset="0"/>
              </a:rPr>
              <a:t>, then why wouldn’t there be other eternal rational obligations that don’t depend on any covenant?</a:t>
            </a:r>
          </a:p>
          <a:p>
            <a:pPr marL="742950" lvl="2" indent="-342900" eaLnBrk="1" hangingPunct="1">
              <a:lnSpc>
                <a:spcPct val="90000"/>
              </a:lnSpc>
              <a:spcBef>
                <a:spcPts val="300"/>
              </a:spcBef>
            </a:pPr>
            <a:r>
              <a:rPr lang="en-US" altLang="en-US" sz="2000" dirty="0">
                <a:solidFill>
                  <a:schemeClr val="bg1"/>
                </a:solidFill>
                <a:latin typeface="Calibri" panose="020F0502020204030204" pitchFamily="34" charset="0"/>
                <a:cs typeface="Calibri" panose="020F0502020204030204" pitchFamily="34" charset="0"/>
              </a:rPr>
              <a:t>But if there </a:t>
            </a:r>
            <a:r>
              <a:rPr lang="en-US" altLang="en-US" sz="2000" i="1" dirty="0">
                <a:solidFill>
                  <a:schemeClr val="bg1"/>
                </a:solidFill>
                <a:latin typeface="Calibri" panose="020F0502020204030204" pitchFamily="34" charset="0"/>
                <a:cs typeface="Calibri" panose="020F0502020204030204" pitchFamily="34" charset="0"/>
              </a:rPr>
              <a:t>isn’t</a:t>
            </a:r>
            <a:r>
              <a:rPr lang="en-US" altLang="en-US" sz="2000" dirty="0">
                <a:solidFill>
                  <a:schemeClr val="bg1"/>
                </a:solidFill>
                <a:latin typeface="Calibri" panose="020F0502020204030204" pitchFamily="34" charset="0"/>
                <a:cs typeface="Calibri" panose="020F0502020204030204" pitchFamily="34" charset="0"/>
              </a:rPr>
              <a:t>, then how would making a covenant change anything when it comes to your obligations?</a:t>
            </a:r>
          </a:p>
        </p:txBody>
      </p:sp>
    </p:spTree>
    <p:extLst>
      <p:ext uri="{BB962C8B-B14F-4D97-AF65-F5344CB8AC3E}">
        <p14:creationId xmlns:p14="http://schemas.microsoft.com/office/powerpoint/2010/main" val="171999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Butler on self-love</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500" dirty="0">
                <a:solidFill>
                  <a:schemeClr val="bg1"/>
                </a:solidFill>
                <a:latin typeface="Calibri" panose="020F0502020204030204" pitchFamily="34" charset="0"/>
                <a:cs typeface="Calibri" panose="020F0502020204030204" pitchFamily="34" charset="0"/>
              </a:rPr>
              <a:t>Self-love isn’t everything</a:t>
            </a:r>
          </a:p>
          <a:p>
            <a:pPr marL="582930" lvl="2" indent="-182880" eaLnBrk="1" hangingPunct="1">
              <a:lnSpc>
                <a:spcPct val="90000"/>
              </a:lnSpc>
              <a:spcBef>
                <a:spcPts val="300"/>
              </a:spcBef>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Butler distinguishes between self-love and other affections:</a:t>
            </a:r>
          </a:p>
          <a:p>
            <a:pPr marL="400050" lvl="2" indent="0" eaLnBrk="1" hangingPunct="1">
              <a:lnSpc>
                <a:spcPct val="90000"/>
              </a:lnSpc>
              <a:spcBef>
                <a:spcPts val="300"/>
              </a:spcBef>
              <a:buNone/>
            </a:pPr>
            <a:endParaRPr lang="en-US" altLang="en-US" sz="2300" dirty="0">
              <a:solidFill>
                <a:schemeClr val="bg1"/>
              </a:solidFill>
              <a:latin typeface="Calibri" panose="020F0502020204030204" pitchFamily="34" charset="0"/>
              <a:cs typeface="Calibri" panose="020F0502020204030204" pitchFamily="34" charset="0"/>
            </a:endParaRPr>
          </a:p>
          <a:p>
            <a:pPr marL="582930" lvl="2" indent="-182880" eaLnBrk="1" hangingPunct="1">
              <a:lnSpc>
                <a:spcPct val="90000"/>
              </a:lnSpc>
              <a:spcBef>
                <a:spcPts val="300"/>
              </a:spcBef>
              <a:buFont typeface="Calibri" panose="020F0502020204030204" pitchFamily="34" charset="0"/>
              <a:buChar char="-"/>
            </a:pPr>
            <a:endParaRPr lang="en-US" altLang="en-US" sz="2300" dirty="0">
              <a:solidFill>
                <a:schemeClr val="bg1"/>
              </a:solidFill>
              <a:latin typeface="Calibri" panose="020F0502020204030204" pitchFamily="34" charset="0"/>
              <a:cs typeface="Calibri" panose="020F0502020204030204" pitchFamily="34" charset="0"/>
            </a:endParaRPr>
          </a:p>
          <a:p>
            <a:pPr marL="582930" lvl="2" indent="-182880" eaLnBrk="1" hangingPunct="1">
              <a:lnSpc>
                <a:spcPct val="90000"/>
              </a:lnSpc>
              <a:spcBef>
                <a:spcPts val="300"/>
              </a:spcBef>
              <a:buFont typeface="Calibri" panose="020F0502020204030204" pitchFamily="34" charset="0"/>
              <a:buChar char="-"/>
            </a:pPr>
            <a:endParaRPr lang="en-US" altLang="en-US" sz="2300" dirty="0">
              <a:solidFill>
                <a:schemeClr val="bg1"/>
              </a:solidFill>
              <a:latin typeface="Calibri" panose="020F0502020204030204" pitchFamily="34" charset="0"/>
              <a:cs typeface="Calibri" panose="020F0502020204030204" pitchFamily="34" charset="0"/>
            </a:endParaRPr>
          </a:p>
          <a:p>
            <a:pPr marL="582930" lvl="2" indent="-182880" eaLnBrk="1" hangingPunct="1">
              <a:lnSpc>
                <a:spcPct val="90000"/>
              </a:lnSpc>
              <a:spcBef>
                <a:spcPts val="300"/>
              </a:spcBef>
              <a:buFont typeface="Calibri" panose="020F0502020204030204" pitchFamily="34" charset="0"/>
              <a:buChar char="-"/>
            </a:pPr>
            <a:endParaRPr lang="en-US" altLang="en-US" sz="2300" dirty="0">
              <a:solidFill>
                <a:schemeClr val="bg1"/>
              </a:solidFill>
              <a:latin typeface="Calibri" panose="020F0502020204030204" pitchFamily="34" charset="0"/>
              <a:cs typeface="Calibri" panose="020F0502020204030204" pitchFamily="34" charset="0"/>
            </a:endParaRPr>
          </a:p>
          <a:p>
            <a:pPr marL="582930" lvl="2" indent="-182880" eaLnBrk="1" hangingPunct="1">
              <a:lnSpc>
                <a:spcPct val="90000"/>
              </a:lnSpc>
              <a:spcBef>
                <a:spcPts val="300"/>
              </a:spcBef>
              <a:buFont typeface="Calibri" panose="020F0502020204030204" pitchFamily="34" charset="0"/>
              <a:buChar char="-"/>
            </a:pPr>
            <a:endParaRPr lang="en-US" altLang="en-US" sz="2300" dirty="0">
              <a:solidFill>
                <a:schemeClr val="bg1"/>
              </a:solidFill>
              <a:latin typeface="Calibri" panose="020F0502020204030204" pitchFamily="34" charset="0"/>
              <a:cs typeface="Calibri" panose="020F0502020204030204" pitchFamily="34" charset="0"/>
            </a:endParaRPr>
          </a:p>
          <a:p>
            <a:pPr marL="582930" lvl="2" indent="-182880" eaLnBrk="1" hangingPunct="1">
              <a:lnSpc>
                <a:spcPct val="90000"/>
              </a:lnSpc>
              <a:spcBef>
                <a:spcPts val="300"/>
              </a:spcBef>
              <a:buFont typeface="Calibri" panose="020F0502020204030204" pitchFamily="34" charset="0"/>
              <a:buChar char="-"/>
            </a:pPr>
            <a:endParaRPr lang="en-US" altLang="en-US" sz="2300" dirty="0">
              <a:solidFill>
                <a:schemeClr val="bg1"/>
              </a:solidFill>
              <a:latin typeface="Calibri" panose="020F0502020204030204" pitchFamily="34" charset="0"/>
              <a:cs typeface="Calibri" panose="020F0502020204030204" pitchFamily="34" charset="0"/>
            </a:endParaRPr>
          </a:p>
          <a:p>
            <a:pPr marL="582930" lvl="2" indent="-182880" eaLnBrk="1" hangingPunct="1">
              <a:lnSpc>
                <a:spcPct val="90000"/>
              </a:lnSpc>
              <a:spcBef>
                <a:spcPts val="300"/>
              </a:spcBef>
              <a:buFont typeface="Calibri" panose="020F0502020204030204" pitchFamily="34" charset="0"/>
              <a:buChar char="-"/>
            </a:pPr>
            <a:endParaRPr lang="en-US" altLang="en-US" sz="2300" dirty="0">
              <a:solidFill>
                <a:schemeClr val="bg1"/>
              </a:solidFill>
              <a:latin typeface="Calibri" panose="020F0502020204030204" pitchFamily="34" charset="0"/>
              <a:cs typeface="Calibri" panose="020F0502020204030204" pitchFamily="34" charset="0"/>
            </a:endParaRPr>
          </a:p>
          <a:p>
            <a:pPr marL="582930" lvl="2" indent="-182880" eaLnBrk="1" hangingPunct="1">
              <a:lnSpc>
                <a:spcPct val="90000"/>
              </a:lnSpc>
              <a:spcBef>
                <a:spcPts val="300"/>
              </a:spcBef>
              <a:buFont typeface="Calibri" panose="020F0502020204030204" pitchFamily="34" charset="0"/>
              <a:buChar char="-"/>
            </a:pPr>
            <a:endParaRPr lang="en-US" altLang="en-US" sz="2300" dirty="0">
              <a:solidFill>
                <a:schemeClr val="bg1"/>
              </a:solidFill>
              <a:latin typeface="Calibri" panose="020F0502020204030204" pitchFamily="34" charset="0"/>
              <a:cs typeface="Calibri" panose="020F0502020204030204" pitchFamily="34" charset="0"/>
            </a:endParaRPr>
          </a:p>
          <a:p>
            <a:pPr marL="582930" lvl="2" indent="-182880" eaLnBrk="1" hangingPunct="1">
              <a:lnSpc>
                <a:spcPct val="90000"/>
              </a:lnSpc>
              <a:spcBef>
                <a:spcPts val="300"/>
              </a:spcBef>
              <a:buFont typeface="Calibri" panose="020F0502020204030204" pitchFamily="34" charset="0"/>
              <a:buChar char="-"/>
            </a:pPr>
            <a:endParaRPr lang="en-US" altLang="en-US" sz="2300" dirty="0">
              <a:solidFill>
                <a:schemeClr val="bg1"/>
              </a:solidFill>
              <a:latin typeface="Calibri" panose="020F0502020204030204" pitchFamily="34" charset="0"/>
              <a:cs typeface="Calibri" panose="020F0502020204030204" pitchFamily="34" charset="0"/>
            </a:endParaRPr>
          </a:p>
          <a:p>
            <a:pPr marL="582930" lvl="2" indent="-182880" eaLnBrk="1" hangingPunct="1">
              <a:lnSpc>
                <a:spcPct val="90000"/>
              </a:lnSpc>
              <a:spcBef>
                <a:spcPts val="300"/>
              </a:spcBef>
              <a:buFont typeface="Calibri" panose="020F0502020204030204" pitchFamily="34" charset="0"/>
              <a:buChar char="-"/>
            </a:pPr>
            <a:endParaRPr lang="en-US" altLang="en-US" sz="2000" dirty="0">
              <a:solidFill>
                <a:schemeClr val="bg1"/>
              </a:solidFill>
              <a:latin typeface="Calibri" panose="020F0502020204030204" pitchFamily="34" charset="0"/>
              <a:cs typeface="Calibri" panose="020F0502020204030204" pitchFamily="34" charset="0"/>
            </a:endParaRPr>
          </a:p>
          <a:p>
            <a:pPr marL="582930" lvl="2" indent="-182880" eaLnBrk="1" hangingPunct="1">
              <a:lnSpc>
                <a:spcPct val="90000"/>
              </a:lnSpc>
              <a:spcBef>
                <a:spcPts val="300"/>
              </a:spcBef>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These other affections are not self-oriented / pleasure-oriented:</a:t>
            </a:r>
          </a:p>
          <a:p>
            <a:pPr marL="822960" lvl="3" indent="-182880" eaLnBrk="1" hangingPunct="1">
              <a:lnSpc>
                <a:spcPct val="90000"/>
              </a:lnSpc>
              <a:spcBef>
                <a:spcPts val="300"/>
              </a:spcBef>
              <a:buFont typeface="Calibri" panose="020F0502020204030204" pitchFamily="34" charset="0"/>
              <a:buChar char="-"/>
            </a:pPr>
            <a:r>
              <a:rPr lang="en-US" altLang="en-US" dirty="0">
                <a:solidFill>
                  <a:schemeClr val="bg1"/>
                </a:solidFill>
                <a:latin typeface="Calibri" panose="020F0502020204030204" pitchFamily="34" charset="0"/>
                <a:cs typeface="Calibri" panose="020F0502020204030204" pitchFamily="34" charset="0"/>
              </a:rPr>
              <a:t>Each is for some external thing, not for the pleasure arising from it.</a:t>
            </a:r>
          </a:p>
          <a:p>
            <a:pPr marL="822960" lvl="3" indent="-182880" eaLnBrk="1" hangingPunct="1">
              <a:lnSpc>
                <a:spcPct val="90000"/>
              </a:lnSpc>
              <a:spcBef>
                <a:spcPts val="300"/>
              </a:spcBef>
              <a:buFont typeface="Calibri" panose="020F0502020204030204" pitchFamily="34" charset="0"/>
              <a:buChar char="-"/>
            </a:pPr>
            <a:r>
              <a:rPr lang="en-US" altLang="en-US" dirty="0">
                <a:solidFill>
                  <a:schemeClr val="bg1"/>
                </a:solidFill>
                <a:latin typeface="Calibri" panose="020F0502020204030204" pitchFamily="34" charset="0"/>
                <a:cs typeface="Calibri" panose="020F0502020204030204" pitchFamily="34" charset="0"/>
              </a:rPr>
              <a:t>Hunger is for the food itself, not for the pleasure from eating it.</a:t>
            </a:r>
          </a:p>
          <a:p>
            <a:pPr marL="822960" lvl="3" indent="-182880" eaLnBrk="1" hangingPunct="1">
              <a:lnSpc>
                <a:spcPct val="90000"/>
              </a:lnSpc>
              <a:spcBef>
                <a:spcPts val="300"/>
              </a:spcBef>
              <a:buFont typeface="Calibri" panose="020F0502020204030204" pitchFamily="34" charset="0"/>
              <a:buChar char="-"/>
            </a:pPr>
            <a:r>
              <a:rPr lang="en-US" altLang="en-US" dirty="0">
                <a:solidFill>
                  <a:schemeClr val="bg1"/>
                </a:solidFill>
                <a:latin typeface="Calibri" panose="020F0502020204030204" pitchFamily="34" charset="0"/>
                <a:cs typeface="Calibri" panose="020F0502020204030204" pitchFamily="34" charset="0"/>
              </a:rPr>
              <a:t>Without there already being some suitableness between hunger and food, eating the food wouldn’t bring me pleasure.</a:t>
            </a:r>
          </a:p>
        </p:txBody>
      </p:sp>
      <p:graphicFrame>
        <p:nvGraphicFramePr>
          <p:cNvPr id="2" name="Table 2">
            <a:extLst>
              <a:ext uri="{FF2B5EF4-FFF2-40B4-BE49-F238E27FC236}">
                <a16:creationId xmlns:a16="http://schemas.microsoft.com/office/drawing/2014/main" id="{9CD3D2EE-123C-4173-8B1F-043F3A1AC8C1}"/>
              </a:ext>
            </a:extLst>
          </p:cNvPr>
          <p:cNvGraphicFramePr>
            <a:graphicFrameLocks noGrp="1"/>
          </p:cNvGraphicFramePr>
          <p:nvPr>
            <p:extLst>
              <p:ext uri="{D42A27DB-BD31-4B8C-83A1-F6EECF244321}">
                <p14:modId xmlns:p14="http://schemas.microsoft.com/office/powerpoint/2010/main" val="3820357868"/>
              </p:ext>
            </p:extLst>
          </p:nvPr>
        </p:nvGraphicFramePr>
        <p:xfrm>
          <a:off x="454428" y="1462532"/>
          <a:ext cx="8232372" cy="3386836"/>
        </p:xfrm>
        <a:graphic>
          <a:graphicData uri="http://schemas.openxmlformats.org/drawingml/2006/table">
            <a:tbl>
              <a:tblPr firstRow="1" bandRow="1">
                <a:tableStyleId>{5C22544A-7EE6-4342-B048-85BDC9FD1C3A}</a:tableStyleId>
              </a:tblPr>
              <a:tblGrid>
                <a:gridCol w="4116186">
                  <a:extLst>
                    <a:ext uri="{9D8B030D-6E8A-4147-A177-3AD203B41FA5}">
                      <a16:colId xmlns:a16="http://schemas.microsoft.com/office/drawing/2014/main" val="2283584494"/>
                    </a:ext>
                  </a:extLst>
                </a:gridCol>
                <a:gridCol w="4116186">
                  <a:extLst>
                    <a:ext uri="{9D8B030D-6E8A-4147-A177-3AD203B41FA5}">
                      <a16:colId xmlns:a16="http://schemas.microsoft.com/office/drawing/2014/main" val="3671304523"/>
                    </a:ext>
                  </a:extLst>
                </a:gridCol>
              </a:tblGrid>
              <a:tr h="370840">
                <a:tc>
                  <a:txBody>
                    <a:bodyPr/>
                    <a:lstStyle/>
                    <a:p>
                      <a:pPr algn="ctr">
                        <a:lnSpc>
                          <a:spcPct val="90000"/>
                        </a:lnSpc>
                      </a:pPr>
                      <a:r>
                        <a:rPr lang="en-US" sz="2200" b="0" i="1" u="none" dirty="0">
                          <a:solidFill>
                            <a:schemeClr val="bg1"/>
                          </a:solidFill>
                          <a:latin typeface="Calibri" panose="020F0502020204030204" pitchFamily="34" charset="0"/>
                          <a:ea typeface="Calibri" panose="020F0502020204030204" pitchFamily="34" charset="0"/>
                          <a:cs typeface="Calibri" panose="020F0502020204030204" pitchFamily="34" charset="0"/>
                        </a:rPr>
                        <a:t>self-love</a:t>
                      </a:r>
                    </a:p>
                  </a:txBody>
                  <a:tcPr anchor="ctr" anchorCtr="1">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11000"/>
                      </a:schemeClr>
                    </a:solidFill>
                  </a:tcPr>
                </a:tc>
                <a:tc>
                  <a:txBody>
                    <a:bodyPr/>
                    <a:lstStyle/>
                    <a:p>
                      <a:pPr marL="0" indent="0" algn="ctr">
                        <a:lnSpc>
                          <a:spcPct val="90000"/>
                        </a:lnSpc>
                        <a:buFont typeface="Arial" panose="020B0604020202020204" pitchFamily="34" charset="0"/>
                        <a:buNone/>
                      </a:pPr>
                      <a:r>
                        <a:rPr lang="en-US" sz="2200" b="0" i="1" dirty="0">
                          <a:solidFill>
                            <a:schemeClr val="bg1"/>
                          </a:solidFill>
                          <a:latin typeface="Calibri" panose="020F0502020204030204" pitchFamily="34" charset="0"/>
                          <a:ea typeface="Calibri" panose="020F0502020204030204" pitchFamily="34" charset="0"/>
                          <a:cs typeface="Calibri" panose="020F0502020204030204" pitchFamily="34" charset="0"/>
                        </a:rPr>
                        <a:t>other particular affections,</a:t>
                      </a:r>
                    </a:p>
                    <a:p>
                      <a:pPr marL="0" indent="0" algn="ctr">
                        <a:lnSpc>
                          <a:spcPct val="90000"/>
                        </a:lnSpc>
                        <a:buFont typeface="Arial" panose="020B0604020202020204" pitchFamily="34" charset="0"/>
                        <a:buNone/>
                      </a:pPr>
                      <a:r>
                        <a:rPr lang="en-US" sz="2200" b="0" i="1" dirty="0">
                          <a:solidFill>
                            <a:schemeClr val="bg1"/>
                          </a:solidFill>
                          <a:latin typeface="Calibri" panose="020F0502020204030204" pitchFamily="34" charset="0"/>
                          <a:ea typeface="Calibri" panose="020F0502020204030204" pitchFamily="34" charset="0"/>
                          <a:cs typeface="Calibri" panose="020F0502020204030204" pitchFamily="34" charset="0"/>
                        </a:rPr>
                        <a:t>passions, appetites</a:t>
                      </a:r>
                      <a:endParaRPr lang="en-US" sz="2200" b="0" dirty="0">
                        <a:latin typeface="Calibri" panose="020F0502020204030204" pitchFamily="34" charset="0"/>
                        <a:ea typeface="Calibri" panose="020F0502020204030204" pitchFamily="34" charset="0"/>
                        <a:cs typeface="Calibri" panose="020F0502020204030204" pitchFamily="34" charset="0"/>
                      </a:endParaRPr>
                    </a:p>
                  </a:txBody>
                  <a:tcPr>
                    <a:lnL w="12700" cmpd="sng">
                      <a:noFill/>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11000"/>
                      </a:schemeClr>
                    </a:solidFill>
                  </a:tcPr>
                </a:tc>
                <a:extLst>
                  <a:ext uri="{0D108BD9-81ED-4DB2-BD59-A6C34878D82A}">
                    <a16:rowId xmlns:a16="http://schemas.microsoft.com/office/drawing/2014/main" val="2700299002"/>
                  </a:ext>
                </a:extLst>
              </a:tr>
              <a:tr h="370840">
                <a:tc>
                  <a:txBody>
                    <a:bodyPr/>
                    <a:lstStyle/>
                    <a:p>
                      <a:pPr marL="164592" indent="-164592" algn="l">
                        <a:lnSpc>
                          <a:spcPct val="90000"/>
                        </a:lnSpc>
                        <a:spcAft>
                          <a:spcPts val="300"/>
                        </a:spcAft>
                        <a:buFont typeface="Arial" panose="020B0604020202020204" pitchFamily="34" charset="0"/>
                        <a:buChar char="•"/>
                      </a:pPr>
                      <a:r>
                        <a:rPr lang="en-US" sz="1900" b="0" u="none" dirty="0">
                          <a:solidFill>
                            <a:schemeClr val="bg1"/>
                          </a:solidFill>
                          <a:latin typeface="Calibri" panose="020F0502020204030204" pitchFamily="34" charset="0"/>
                          <a:ea typeface="Calibri" panose="020F0502020204030204" pitchFamily="34" charset="0"/>
                          <a:cs typeface="Calibri" panose="020F0502020204030204" pitchFamily="34" charset="0"/>
                        </a:rPr>
                        <a:t>general desire of one’s own happiness</a:t>
                      </a:r>
                    </a:p>
                    <a:p>
                      <a:pPr marL="164592" indent="-164592" algn="l">
                        <a:lnSpc>
                          <a:spcPct val="90000"/>
                        </a:lnSpc>
                        <a:spcAft>
                          <a:spcPts val="300"/>
                        </a:spcAft>
                        <a:buFont typeface="Arial" panose="020B0604020202020204" pitchFamily="34" charset="0"/>
                        <a:buChar char="•"/>
                      </a:pPr>
                      <a:r>
                        <a:rPr lang="en-US" sz="1900" b="0" u="none" dirty="0">
                          <a:solidFill>
                            <a:schemeClr val="bg1"/>
                          </a:solidFill>
                          <a:latin typeface="Calibri" panose="020F0502020204030204" pitchFamily="34" charset="0"/>
                          <a:ea typeface="Calibri" panose="020F0502020204030204" pitchFamily="34" charset="0"/>
                          <a:cs typeface="Calibri" panose="020F0502020204030204" pitchFamily="34" charset="0"/>
                        </a:rPr>
                        <a:t>in all sensible creatures capable of reflection </a:t>
                      </a:r>
                      <a:r>
                        <a:rPr lang="en-US" sz="1900" b="0" u="none" dirty="0" err="1">
                          <a:solidFill>
                            <a:schemeClr val="bg1"/>
                          </a:solidFill>
                          <a:latin typeface="Calibri" panose="020F0502020204030204" pitchFamily="34" charset="0"/>
                          <a:ea typeface="Calibri" panose="020F0502020204030204" pitchFamily="34" charset="0"/>
                          <a:cs typeface="Calibri" panose="020F0502020204030204" pitchFamily="34" charset="0"/>
                        </a:rPr>
                        <a:t>wrt</a:t>
                      </a:r>
                      <a:r>
                        <a:rPr lang="en-US" sz="1900" b="0" u="none" dirty="0">
                          <a:solidFill>
                            <a:schemeClr val="bg1"/>
                          </a:solidFill>
                          <a:latin typeface="Calibri" panose="020F0502020204030204" pitchFamily="34" charset="0"/>
                          <a:ea typeface="Calibri" panose="020F0502020204030204" pitchFamily="34" charset="0"/>
                          <a:cs typeface="Calibri" panose="020F0502020204030204" pitchFamily="34" charset="0"/>
                        </a:rPr>
                        <a:t> happiness</a:t>
                      </a:r>
                    </a:p>
                  </a:txBody>
                  <a:tcPr marB="38100">
                    <a:lnL w="12700" cmpd="sng">
                      <a:noFill/>
                    </a:lnL>
                    <a:lnR w="12700" cmpd="sng">
                      <a:noFill/>
                    </a:lnR>
                    <a:lnT w="38100"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11000"/>
                      </a:schemeClr>
                    </a:solidFill>
                  </a:tcPr>
                </a:tc>
                <a:tc>
                  <a:txBody>
                    <a:bodyPr/>
                    <a:lstStyle/>
                    <a:p>
                      <a:pPr marL="164592" indent="-164592" algn="l">
                        <a:lnSpc>
                          <a:spcPct val="90000"/>
                        </a:lnSpc>
                        <a:spcAft>
                          <a:spcPts val="300"/>
                        </a:spcAft>
                        <a:buFont typeface="Arial" panose="020B0604020202020204" pitchFamily="34" charset="0"/>
                        <a:buChar char="•"/>
                      </a:pPr>
                      <a:r>
                        <a:rPr lang="en-US" sz="1900" b="0" dirty="0">
                          <a:solidFill>
                            <a:schemeClr val="bg1"/>
                          </a:solidFill>
                          <a:latin typeface="Calibri" panose="020F0502020204030204" pitchFamily="34" charset="0"/>
                          <a:ea typeface="Calibri" panose="020F0502020204030204" pitchFamily="34" charset="0"/>
                          <a:cs typeface="Calibri" panose="020F0502020204030204" pitchFamily="34" charset="0"/>
                        </a:rPr>
                        <a:t>e.g., ambition, compassion, hunger</a:t>
                      </a:r>
                    </a:p>
                    <a:p>
                      <a:pPr marL="164592" marR="0" lvl="0" indent="-164592" algn="l" defTabSz="914400" rtl="0" eaLnBrk="1" fontAlgn="auto" latinLnBrk="0" hangingPunct="1">
                        <a:lnSpc>
                          <a:spcPct val="90000"/>
                        </a:lnSpc>
                        <a:spcBef>
                          <a:spcPts val="0"/>
                        </a:spcBef>
                        <a:spcAft>
                          <a:spcPts val="300"/>
                        </a:spcAft>
                        <a:buClrTx/>
                        <a:buSzTx/>
                        <a:buFont typeface="Arial" panose="020B0604020202020204" pitchFamily="34" charset="0"/>
                        <a:buChar char="•"/>
                        <a:tabLst/>
                        <a:defRPr/>
                      </a:pPr>
                      <a:r>
                        <a:rPr lang="en-US" sz="1900" b="0" dirty="0">
                          <a:solidFill>
                            <a:schemeClr val="bg1"/>
                          </a:solidFill>
                          <a:latin typeface="Calibri" panose="020F0502020204030204" pitchFamily="34" charset="0"/>
                          <a:ea typeface="Calibri" panose="020F0502020204030204" pitchFamily="34" charset="0"/>
                          <a:cs typeface="Calibri" panose="020F0502020204030204" pitchFamily="34" charset="0"/>
                        </a:rPr>
                        <a:t>make up human nature in particular</a:t>
                      </a:r>
                    </a:p>
                  </a:txBody>
                  <a:tcPr marB="0">
                    <a:lnL w="12700" cmpd="sng">
                      <a:noFill/>
                    </a:lnL>
                    <a:lnR w="12700" cmpd="sng">
                      <a:noFill/>
                    </a:lnR>
                    <a:lnT w="38100"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alpha val="11000"/>
                      </a:schemeClr>
                    </a:solidFill>
                  </a:tcPr>
                </a:tc>
                <a:extLst>
                  <a:ext uri="{0D108BD9-81ED-4DB2-BD59-A6C34878D82A}">
                    <a16:rowId xmlns:a16="http://schemas.microsoft.com/office/drawing/2014/main" val="3245466274"/>
                  </a:ext>
                </a:extLst>
              </a:tr>
              <a:tr h="370840">
                <a:tc>
                  <a:txBody>
                    <a:bodyPr/>
                    <a:lstStyle/>
                    <a:p>
                      <a:pPr marL="164592" indent="-164592" algn="l">
                        <a:lnSpc>
                          <a:spcPct val="90000"/>
                        </a:lnSpc>
                        <a:spcAft>
                          <a:spcPts val="300"/>
                        </a:spcAft>
                        <a:buFont typeface="Arial" panose="020B0604020202020204" pitchFamily="34" charset="0"/>
                        <a:buChar char="•"/>
                      </a:pPr>
                      <a:r>
                        <a:rPr lang="en-US" sz="1900" b="0" u="none" dirty="0">
                          <a:solidFill>
                            <a:schemeClr val="bg1"/>
                          </a:solidFill>
                          <a:latin typeface="Calibri" panose="020F0502020204030204" pitchFamily="34" charset="0"/>
                          <a:ea typeface="Calibri" panose="020F0502020204030204" pitchFamily="34" charset="0"/>
                          <a:cs typeface="Calibri" panose="020F0502020204030204" pitchFamily="34" charset="0"/>
                        </a:rPr>
                        <a:t>has something internal (happiness) as its object</a:t>
                      </a:r>
                    </a:p>
                  </a:txBody>
                  <a:tcPr marT="0" marB="38100">
                    <a:lnL w="12700" cmpd="sng">
                      <a:noFill/>
                    </a:lnL>
                    <a:lnR w="12700" cmpd="sng">
                      <a:noFill/>
                    </a:lnR>
                    <a:lnT w="381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alpha val="11000"/>
                      </a:schemeClr>
                    </a:solidFill>
                  </a:tcPr>
                </a:tc>
                <a:tc>
                  <a:txBody>
                    <a:bodyPr/>
                    <a:lstStyle/>
                    <a:p>
                      <a:pPr marL="164592" marR="0" lvl="0" indent="-164592" algn="l" defTabSz="914400" rtl="0" eaLnBrk="1" fontAlgn="auto" latinLnBrk="0" hangingPunct="1">
                        <a:lnSpc>
                          <a:spcPct val="90000"/>
                        </a:lnSpc>
                        <a:spcBef>
                          <a:spcPts val="0"/>
                        </a:spcBef>
                        <a:spcAft>
                          <a:spcPts val="300"/>
                        </a:spcAft>
                        <a:buClrTx/>
                        <a:buSzTx/>
                        <a:buFont typeface="Arial" panose="020B0604020202020204" pitchFamily="34" charset="0"/>
                        <a:buChar char="•"/>
                        <a:tabLst/>
                        <a:defRPr/>
                      </a:pPr>
                      <a:r>
                        <a:rPr lang="en-US" sz="1900" b="0" dirty="0">
                          <a:solidFill>
                            <a:schemeClr val="bg1"/>
                          </a:solidFill>
                          <a:latin typeface="Calibri" panose="020F0502020204030204" pitchFamily="34" charset="0"/>
                          <a:ea typeface="Calibri" panose="020F0502020204030204" pitchFamily="34" charset="0"/>
                          <a:cs typeface="Calibri" panose="020F0502020204030204" pitchFamily="34" charset="0"/>
                        </a:rPr>
                        <a:t>have external things as their objects</a:t>
                      </a:r>
                    </a:p>
                  </a:txBody>
                  <a:tcPr marT="0" marB="0">
                    <a:lnL w="12700" cmpd="sng">
                      <a:noFill/>
                    </a:lnL>
                    <a:lnR w="12700" cmpd="sng">
                      <a:noFill/>
                    </a:lnR>
                    <a:lnT w="381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alpha val="11000"/>
                      </a:schemeClr>
                    </a:solidFill>
                  </a:tcPr>
                </a:tc>
                <a:extLst>
                  <a:ext uri="{0D108BD9-81ED-4DB2-BD59-A6C34878D82A}">
                    <a16:rowId xmlns:a16="http://schemas.microsoft.com/office/drawing/2014/main" val="2101382116"/>
                  </a:ext>
                </a:extLst>
              </a:tr>
              <a:tr h="370840">
                <a:tc>
                  <a:txBody>
                    <a:bodyPr/>
                    <a:lstStyle/>
                    <a:p>
                      <a:pPr marL="164592" indent="-164592" algn="l">
                        <a:lnSpc>
                          <a:spcPct val="90000"/>
                        </a:lnSpc>
                        <a:spcAft>
                          <a:spcPts val="300"/>
                        </a:spcAft>
                        <a:buFont typeface="Arial" panose="020B0604020202020204" pitchFamily="34" charset="0"/>
                        <a:buChar char="•"/>
                      </a:pPr>
                      <a:r>
                        <a:rPr lang="en-US" sz="1900" b="0" u="none" dirty="0">
                          <a:solidFill>
                            <a:schemeClr val="bg1"/>
                          </a:solidFill>
                          <a:latin typeface="Calibri" panose="020F0502020204030204" pitchFamily="34" charset="0"/>
                          <a:ea typeface="Calibri" panose="020F0502020204030204" pitchFamily="34" charset="0"/>
                          <a:cs typeface="Calibri" panose="020F0502020204030204" pitchFamily="34" charset="0"/>
                        </a:rPr>
                        <a:t>may lack distinct particular perception</a:t>
                      </a:r>
                    </a:p>
                    <a:p>
                      <a:pPr marL="164592" indent="-164592" algn="l">
                        <a:lnSpc>
                          <a:spcPct val="90000"/>
                        </a:lnSpc>
                        <a:spcAft>
                          <a:spcPts val="300"/>
                        </a:spcAft>
                        <a:buFont typeface="Arial" panose="020B0604020202020204" pitchFamily="34" charset="0"/>
                        <a:buChar char="•"/>
                      </a:pPr>
                      <a:r>
                        <a:rPr lang="en-US" sz="1900" b="0" u="none" dirty="0">
                          <a:solidFill>
                            <a:schemeClr val="bg1"/>
                          </a:solidFill>
                          <a:latin typeface="Calibri" panose="020F0502020204030204" pitchFamily="34" charset="0"/>
                          <a:ea typeface="Calibri" panose="020F0502020204030204" pitchFamily="34" charset="0"/>
                          <a:cs typeface="Calibri" panose="020F0502020204030204" pitchFamily="34" charset="0"/>
                        </a:rPr>
                        <a:t>seeks external things </a:t>
                      </a:r>
                      <a:r>
                        <a:rPr lang="en-US" sz="1900" b="0" i="1" u="none" dirty="0">
                          <a:solidFill>
                            <a:schemeClr val="bg1"/>
                          </a:solidFill>
                          <a:latin typeface="Calibri" panose="020F0502020204030204" pitchFamily="34" charset="0"/>
                          <a:ea typeface="Calibri" panose="020F0502020204030204" pitchFamily="34" charset="0"/>
                          <a:cs typeface="Calibri" panose="020F0502020204030204" pitchFamily="34" charset="0"/>
                        </a:rPr>
                        <a:t>only as means</a:t>
                      </a:r>
                      <a:r>
                        <a:rPr lang="en-US" sz="1900" b="0" u="none" dirty="0">
                          <a:solidFill>
                            <a:schemeClr val="bg1"/>
                          </a:solidFill>
                          <a:latin typeface="Calibri" panose="020F0502020204030204" pitchFamily="34" charset="0"/>
                          <a:ea typeface="Calibri" panose="020F0502020204030204" pitchFamily="34" charset="0"/>
                          <a:cs typeface="Calibri" panose="020F0502020204030204" pitchFamily="34" charset="0"/>
                        </a:rPr>
                        <a:t> of happiness</a:t>
                      </a:r>
                    </a:p>
                  </a:txBody>
                  <a:tcPr marT="0" marB="38100">
                    <a:lnL w="12700" cmpd="sng">
                      <a:noFill/>
                    </a:lnL>
                    <a:lnR w="12700" cmpd="sng">
                      <a:noFill/>
                    </a:lnR>
                    <a:lnT w="381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alpha val="11000"/>
                      </a:schemeClr>
                    </a:solidFill>
                  </a:tcPr>
                </a:tc>
                <a:tc>
                  <a:txBody>
                    <a:bodyPr/>
                    <a:lstStyle/>
                    <a:p>
                      <a:pPr marL="164592" indent="-164592" algn="l">
                        <a:lnSpc>
                          <a:spcPct val="90000"/>
                        </a:lnSpc>
                        <a:spcAft>
                          <a:spcPts val="300"/>
                        </a:spcAft>
                        <a:buFont typeface="Arial" panose="020B0604020202020204" pitchFamily="34" charset="0"/>
                        <a:buChar char="•"/>
                      </a:pPr>
                      <a:r>
                        <a:rPr lang="en-US" sz="1900" b="0" spc="-30" baseline="0" dirty="0">
                          <a:solidFill>
                            <a:schemeClr val="bg1"/>
                          </a:solidFill>
                          <a:latin typeface="Calibri" panose="020F0502020204030204" pitchFamily="34" charset="0"/>
                          <a:ea typeface="Calibri" panose="020F0502020204030204" pitchFamily="34" charset="0"/>
                          <a:cs typeface="Calibri" panose="020F0502020204030204" pitchFamily="34" charset="0"/>
                        </a:rPr>
                        <a:t>always w/ distinct particular perceptio</a:t>
                      </a:r>
                      <a:r>
                        <a:rPr lang="en-US" sz="1900" b="0" spc="-30" dirty="0">
                          <a:solidFill>
                            <a:schemeClr val="bg1"/>
                          </a:solidFill>
                          <a:latin typeface="Calibri" panose="020F0502020204030204" pitchFamily="34" charset="0"/>
                          <a:ea typeface="Calibri" panose="020F0502020204030204" pitchFamily="34" charset="0"/>
                          <a:cs typeface="Calibri" panose="020F0502020204030204" pitchFamily="34" charset="0"/>
                        </a:rPr>
                        <a:t>n</a:t>
                      </a:r>
                    </a:p>
                    <a:p>
                      <a:pPr marL="164592" indent="-164592" algn="l">
                        <a:lnSpc>
                          <a:spcPct val="90000"/>
                        </a:lnSpc>
                        <a:spcAft>
                          <a:spcPts val="300"/>
                        </a:spcAft>
                        <a:buFont typeface="Arial" panose="020B0604020202020204" pitchFamily="34" charset="0"/>
                        <a:buChar char="•"/>
                      </a:pPr>
                      <a:r>
                        <a:rPr lang="en-US" sz="1900" b="0" dirty="0">
                          <a:solidFill>
                            <a:schemeClr val="bg1"/>
                          </a:solidFill>
                          <a:latin typeface="Calibri" panose="020F0502020204030204" pitchFamily="34" charset="0"/>
                          <a:ea typeface="Calibri" panose="020F0502020204030204" pitchFamily="34" charset="0"/>
                          <a:cs typeface="Calibri" panose="020F0502020204030204" pitchFamily="34" charset="0"/>
                        </a:rPr>
                        <a:t>rest in external things </a:t>
                      </a:r>
                      <a:r>
                        <a:rPr lang="en-US" sz="1900" b="0" i="1" dirty="0">
                          <a:solidFill>
                            <a:schemeClr val="bg1"/>
                          </a:solidFill>
                          <a:latin typeface="Calibri" panose="020F0502020204030204" pitchFamily="34" charset="0"/>
                          <a:ea typeface="Calibri" panose="020F0502020204030204" pitchFamily="34" charset="0"/>
                          <a:cs typeface="Calibri" panose="020F0502020204030204" pitchFamily="34" charset="0"/>
                        </a:rPr>
                        <a:t>themselves</a:t>
                      </a:r>
                    </a:p>
                  </a:txBody>
                  <a:tcPr marT="0" marB="0">
                    <a:lnL w="12700" cmpd="sng">
                      <a:noFill/>
                    </a:lnL>
                    <a:lnR w="12700" cmpd="sng">
                      <a:noFill/>
                    </a:lnR>
                    <a:lnT w="381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alpha val="11000"/>
                      </a:schemeClr>
                    </a:solidFill>
                  </a:tcPr>
                </a:tc>
                <a:extLst>
                  <a:ext uri="{0D108BD9-81ED-4DB2-BD59-A6C34878D82A}">
                    <a16:rowId xmlns:a16="http://schemas.microsoft.com/office/drawing/2014/main" val="2124966558"/>
                  </a:ext>
                </a:extLst>
              </a:tr>
              <a:tr h="370840">
                <a:tc>
                  <a:txBody>
                    <a:bodyPr/>
                    <a:lstStyle/>
                    <a:p>
                      <a:pPr marL="164592" indent="-164592" algn="l">
                        <a:lnSpc>
                          <a:spcPct val="90000"/>
                        </a:lnSpc>
                        <a:buFont typeface="Arial" panose="020B0604020202020204" pitchFamily="34" charset="0"/>
                        <a:buChar char="•"/>
                      </a:pPr>
                      <a:r>
                        <a:rPr lang="en-US" sz="1900" b="0" u="none" dirty="0">
                          <a:solidFill>
                            <a:schemeClr val="bg1"/>
                          </a:solidFill>
                          <a:latin typeface="Calibri" panose="020F0502020204030204" pitchFamily="34" charset="0"/>
                          <a:ea typeface="Calibri" panose="020F0502020204030204" pitchFamily="34" charset="0"/>
                          <a:cs typeface="Calibri" panose="020F0502020204030204" pitchFamily="34" charset="0"/>
                        </a:rPr>
                        <a:t>part of rational human nature</a:t>
                      </a:r>
                      <a:endParaRPr lang="en-US" sz="2100" b="0" u="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T="0" marB="0">
                    <a:lnL w="12700" cmpd="sng">
                      <a:noFill/>
                    </a:lnL>
                    <a:lnR w="12700" cmpd="sng">
                      <a:noFill/>
                    </a:lnR>
                    <a:lnT w="381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alpha val="11000"/>
                      </a:schemeClr>
                    </a:solidFill>
                  </a:tcPr>
                </a:tc>
                <a:tc>
                  <a:txBody>
                    <a:bodyPr/>
                    <a:lstStyle/>
                    <a:p>
                      <a:pPr marL="164592" indent="-164592" algn="l">
                        <a:lnSpc>
                          <a:spcPct val="90000"/>
                        </a:lnSpc>
                        <a:buFont typeface="Arial" panose="020B0604020202020204" pitchFamily="34" charset="0"/>
                        <a:buChar char="•"/>
                      </a:pPr>
                      <a:r>
                        <a:rPr lang="en-US" sz="1900" b="0" dirty="0">
                          <a:solidFill>
                            <a:schemeClr val="bg1"/>
                          </a:solidFill>
                          <a:latin typeface="Calibri" panose="020F0502020204030204" pitchFamily="34" charset="0"/>
                          <a:ea typeface="Calibri" panose="020F0502020204030204" pitchFamily="34" charset="0"/>
                          <a:cs typeface="Calibri" panose="020F0502020204030204" pitchFamily="34" charset="0"/>
                        </a:rPr>
                        <a:t>part of non-rational human nature</a:t>
                      </a:r>
                    </a:p>
                  </a:txBody>
                  <a:tcPr marT="0" marB="0">
                    <a:lnL w="12700" cmpd="sng">
                      <a:noFill/>
                    </a:lnL>
                    <a:lnR w="12700" cmpd="sng">
                      <a:noFill/>
                    </a:lnR>
                    <a:lnT w="381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alpha val="11000"/>
                      </a:schemeClr>
                    </a:solidFill>
                  </a:tcPr>
                </a:tc>
                <a:extLst>
                  <a:ext uri="{0D108BD9-81ED-4DB2-BD59-A6C34878D82A}">
                    <a16:rowId xmlns:a16="http://schemas.microsoft.com/office/drawing/2014/main" val="496226937"/>
                  </a:ext>
                </a:extLst>
              </a:tr>
            </a:tbl>
          </a:graphicData>
        </a:graphic>
      </p:graphicFrame>
    </p:spTree>
    <p:extLst>
      <p:ext uri="{BB962C8B-B14F-4D97-AF65-F5344CB8AC3E}">
        <p14:creationId xmlns:p14="http://schemas.microsoft.com/office/powerpoint/2010/main" val="108772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1">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Butler on self-love</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500" dirty="0">
                <a:solidFill>
                  <a:schemeClr val="bg1"/>
                </a:solidFill>
                <a:latin typeface="Calibri" panose="020F0502020204030204" pitchFamily="34" charset="0"/>
                <a:cs typeface="Calibri" panose="020F0502020204030204" pitchFamily="34" charset="0"/>
              </a:rPr>
              <a:t>Self-love isn’t everything</a:t>
            </a:r>
          </a:p>
          <a:p>
            <a:pPr marL="400050" lvl="2" indent="0" eaLnBrk="1" hangingPunct="1">
              <a:lnSpc>
                <a:spcPct val="90000"/>
              </a:lnSpc>
              <a:spcBef>
                <a:spcPts val="300"/>
              </a:spcBef>
              <a:spcAft>
                <a:spcPts val="300"/>
              </a:spcAft>
              <a:buNone/>
            </a:pPr>
            <a:r>
              <a:rPr lang="en-US" altLang="en-US" sz="2100" dirty="0">
                <a:solidFill>
                  <a:schemeClr val="bg1"/>
                </a:solidFill>
                <a:latin typeface="Calibri" panose="020F0502020204030204" pitchFamily="34" charset="0"/>
                <a:cs typeface="Calibri" panose="020F0502020204030204" pitchFamily="34" charset="0"/>
              </a:rPr>
              <a:t>“That all particular appetites and passions are towards external things themselves, distinct from the pleasure arising from them, is manifested from hence; that there could not be this pleasure, were it not for that prior suitableness between the object and the passion: there could be no enjoyment or delight for one thing more than another, from eating food more than from swallowing a stone, if there were not an affection or appetite to one thing more than another.”</a:t>
            </a:r>
            <a:endParaRPr lang="en-US" altLang="en-US" sz="2000" dirty="0">
              <a:solidFill>
                <a:schemeClr val="bg1"/>
              </a:solidFill>
              <a:latin typeface="Calibri" panose="020F0502020204030204" pitchFamily="34" charset="0"/>
              <a:cs typeface="Calibri" panose="020F0502020204030204" pitchFamily="34" charset="0"/>
            </a:endParaRPr>
          </a:p>
          <a:p>
            <a:pPr marL="582930" lvl="2" indent="-182880" eaLnBrk="1" hangingPunct="1">
              <a:lnSpc>
                <a:spcPct val="90000"/>
              </a:lnSpc>
              <a:spcBef>
                <a:spcPts val="300"/>
              </a:spcBef>
              <a:buFont typeface="Calibri" panose="020F0502020204030204" pitchFamily="34" charset="0"/>
              <a:buChar char="-"/>
            </a:pPr>
            <a:r>
              <a:rPr lang="en-US" altLang="en-US" sz="2100" dirty="0">
                <a:solidFill>
                  <a:schemeClr val="bg1"/>
                </a:solidFill>
                <a:latin typeface="Calibri" panose="020F0502020204030204" pitchFamily="34" charset="0"/>
                <a:cs typeface="Calibri" panose="020F0502020204030204" pitchFamily="34" charset="0"/>
              </a:rPr>
              <a:t>Admittedly: every affection is </a:t>
            </a:r>
            <a:r>
              <a:rPr lang="en-US" altLang="en-US" sz="2100" i="1" dirty="0">
                <a:solidFill>
                  <a:schemeClr val="bg1"/>
                </a:solidFill>
                <a:latin typeface="Calibri" panose="020F0502020204030204" pitchFamily="34" charset="0"/>
                <a:cs typeface="Calibri" panose="020F0502020204030204" pitchFamily="34" charset="0"/>
              </a:rPr>
              <a:t>my own affection</a:t>
            </a:r>
            <a:r>
              <a:rPr lang="en-US" altLang="en-US" sz="2100" dirty="0">
                <a:solidFill>
                  <a:schemeClr val="bg1"/>
                </a:solidFill>
                <a:latin typeface="Calibri" panose="020F0502020204030204" pitchFamily="34" charset="0"/>
                <a:cs typeface="Calibri" panose="020F0502020204030204" pitchFamily="34" charset="0"/>
              </a:rPr>
              <a:t>, and the pleasure from it is </a:t>
            </a:r>
            <a:r>
              <a:rPr lang="en-US" altLang="en-US" sz="2100" i="1" dirty="0">
                <a:solidFill>
                  <a:schemeClr val="bg1"/>
                </a:solidFill>
                <a:latin typeface="Calibri" panose="020F0502020204030204" pitchFamily="34" charset="0"/>
                <a:cs typeface="Calibri" panose="020F0502020204030204" pitchFamily="34" charset="0"/>
              </a:rPr>
              <a:t>my own </a:t>
            </a:r>
            <a:r>
              <a:rPr lang="en-US" altLang="en-US" sz="2100" dirty="0">
                <a:solidFill>
                  <a:schemeClr val="bg1"/>
                </a:solidFill>
                <a:latin typeface="Calibri" panose="020F0502020204030204" pitchFamily="34" charset="0"/>
                <a:cs typeface="Calibri" panose="020F0502020204030204" pitchFamily="34" charset="0"/>
              </a:rPr>
              <a:t>pleasure.</a:t>
            </a:r>
          </a:p>
          <a:p>
            <a:pPr marL="582930" lvl="2" indent="-182880" eaLnBrk="1" hangingPunct="1">
              <a:lnSpc>
                <a:spcPct val="90000"/>
              </a:lnSpc>
              <a:spcBef>
                <a:spcPts val="300"/>
              </a:spcBef>
              <a:buFont typeface="Calibri" panose="020F0502020204030204" pitchFamily="34" charset="0"/>
              <a:buChar char="-"/>
            </a:pPr>
            <a:r>
              <a:rPr lang="en-US" altLang="en-US" sz="2100" dirty="0">
                <a:solidFill>
                  <a:schemeClr val="bg1"/>
                </a:solidFill>
                <a:latin typeface="Calibri" panose="020F0502020204030204" pitchFamily="34" charset="0"/>
                <a:cs typeface="Calibri" panose="020F0502020204030204" pitchFamily="34" charset="0"/>
              </a:rPr>
              <a:t>Egoists would say: every affection </a:t>
            </a:r>
            <a:r>
              <a:rPr lang="en-US" altLang="en-US" sz="2100" i="1" dirty="0">
                <a:solidFill>
                  <a:schemeClr val="bg1"/>
                </a:solidFill>
                <a:latin typeface="Calibri" panose="020F0502020204030204" pitchFamily="34" charset="0"/>
                <a:cs typeface="Calibri" panose="020F0502020204030204" pitchFamily="34" charset="0"/>
              </a:rPr>
              <a:t>is self-love</a:t>
            </a:r>
            <a:r>
              <a:rPr lang="en-US" altLang="en-US" sz="2100" dirty="0">
                <a:solidFill>
                  <a:schemeClr val="bg1"/>
                </a:solidFill>
                <a:latin typeface="Calibri" panose="020F0502020204030204" pitchFamily="34" charset="0"/>
                <a:cs typeface="Calibri" panose="020F0502020204030204" pitchFamily="34" charset="0"/>
              </a:rPr>
              <a:t>, every action </a:t>
            </a:r>
            <a:r>
              <a:rPr lang="en-US" altLang="en-US" sz="2100" i="1" dirty="0">
                <a:solidFill>
                  <a:schemeClr val="bg1"/>
                </a:solidFill>
                <a:latin typeface="Calibri" panose="020F0502020204030204" pitchFamily="34" charset="0"/>
                <a:cs typeface="Calibri" panose="020F0502020204030204" pitchFamily="34" charset="0"/>
              </a:rPr>
              <a:t>must be from self-love</a:t>
            </a:r>
            <a:r>
              <a:rPr lang="en-US" altLang="en-US" sz="2100" dirty="0">
                <a:solidFill>
                  <a:schemeClr val="bg1"/>
                </a:solidFill>
                <a:latin typeface="Calibri" panose="020F0502020204030204" pitchFamily="34" charset="0"/>
                <a:cs typeface="Calibri" panose="020F0502020204030204" pitchFamily="34" charset="0"/>
              </a:rPr>
              <a:t>.</a:t>
            </a:r>
          </a:p>
          <a:p>
            <a:pPr marL="582930" lvl="2" indent="-182880" eaLnBrk="1" hangingPunct="1">
              <a:lnSpc>
                <a:spcPct val="90000"/>
              </a:lnSpc>
              <a:spcBef>
                <a:spcPts val="300"/>
              </a:spcBef>
              <a:buFont typeface="Calibri" panose="020F0502020204030204" pitchFamily="34" charset="0"/>
              <a:buChar char="-"/>
            </a:pPr>
            <a:r>
              <a:rPr lang="en-US" altLang="en-US" sz="2100" dirty="0">
                <a:solidFill>
                  <a:schemeClr val="bg1"/>
                </a:solidFill>
                <a:latin typeface="Calibri" panose="020F0502020204030204" pitchFamily="34" charset="0"/>
                <a:cs typeface="Calibri" panose="020F0502020204030204" pitchFamily="34" charset="0"/>
              </a:rPr>
              <a:t>But this is misleading: there’s still a fundamental distinction that’s worth marking in language, and that we </a:t>
            </a:r>
            <a:r>
              <a:rPr lang="en-US" altLang="en-US" sz="2100" i="1" dirty="0">
                <a:solidFill>
                  <a:schemeClr val="bg1"/>
                </a:solidFill>
                <a:latin typeface="Calibri" panose="020F0502020204030204" pitchFamily="34" charset="0"/>
                <a:cs typeface="Calibri" panose="020F0502020204030204" pitchFamily="34" charset="0"/>
              </a:rPr>
              <a:t>do</a:t>
            </a:r>
            <a:r>
              <a:rPr lang="en-US" altLang="en-US" sz="2100" dirty="0">
                <a:solidFill>
                  <a:schemeClr val="bg1"/>
                </a:solidFill>
                <a:latin typeface="Calibri" panose="020F0502020204030204" pitchFamily="34" charset="0"/>
                <a:cs typeface="Calibri" panose="020F0502020204030204" pitchFamily="34" charset="0"/>
              </a:rPr>
              <a:t> mark in language.</a:t>
            </a:r>
          </a:p>
          <a:p>
            <a:pPr marL="822960" lvl="3" indent="-182880" eaLnBrk="1" hangingPunct="1">
              <a:lnSpc>
                <a:spcPct val="90000"/>
              </a:lnSpc>
              <a:spcBef>
                <a:spcPts val="300"/>
              </a:spcBef>
              <a:buFont typeface="Calibri" panose="020F0502020204030204" pitchFamily="34" charset="0"/>
              <a:buChar char="-"/>
            </a:pPr>
            <a:r>
              <a:rPr lang="en-US" altLang="en-US" sz="1900" spc="-60" dirty="0">
                <a:solidFill>
                  <a:schemeClr val="bg1"/>
                </a:solidFill>
                <a:latin typeface="Calibri" panose="020F0502020204030204" pitchFamily="34" charset="0"/>
                <a:cs typeface="Calibri" panose="020F0502020204030204" pitchFamily="34" charset="0"/>
              </a:rPr>
              <a:t>Person A acts from a cool consideration of A’s own advantage.</a:t>
            </a:r>
          </a:p>
          <a:p>
            <a:pPr marL="822960" lvl="3" indent="-182880" eaLnBrk="1" hangingPunct="1">
              <a:lnSpc>
                <a:spcPct val="90000"/>
              </a:lnSpc>
              <a:spcBef>
                <a:spcPts val="300"/>
              </a:spcBef>
              <a:buFont typeface="Calibri" panose="020F0502020204030204" pitchFamily="34" charset="0"/>
              <a:buChar char="-"/>
            </a:pPr>
            <a:r>
              <a:rPr lang="en-US" altLang="en-US" sz="1900" spc="-60" dirty="0">
                <a:solidFill>
                  <a:schemeClr val="bg1"/>
                </a:solidFill>
                <a:latin typeface="Calibri" panose="020F0502020204030204" pitchFamily="34" charset="0"/>
                <a:cs typeface="Calibri" panose="020F0502020204030204" pitchFamily="34" charset="0"/>
              </a:rPr>
              <a:t>Person B performs an act of self-destructive revenge that ruins B’s life but harms C.</a:t>
            </a:r>
          </a:p>
          <a:p>
            <a:pPr marL="822960" lvl="3" indent="-182880" eaLnBrk="1" hangingPunct="1">
              <a:lnSpc>
                <a:spcPct val="90000"/>
              </a:lnSpc>
              <a:spcBef>
                <a:spcPts val="300"/>
              </a:spcBef>
              <a:spcAft>
                <a:spcPts val="300"/>
              </a:spcAft>
              <a:buFont typeface="Calibri" panose="020F0502020204030204" pitchFamily="34" charset="0"/>
              <a:buChar char="-"/>
            </a:pPr>
            <a:r>
              <a:rPr lang="en-US" altLang="en-US" sz="1900" spc="-60" dirty="0">
                <a:solidFill>
                  <a:schemeClr val="bg1"/>
                </a:solidFill>
                <a:latin typeface="Calibri" panose="020F0502020204030204" pitchFamily="34" charset="0"/>
                <a:cs typeface="Calibri" panose="020F0502020204030204" pitchFamily="34" charset="0"/>
              </a:rPr>
              <a:t>Person D performs an act of self-sacrificial friendship that ruins D’s life but benefits E.</a:t>
            </a:r>
          </a:p>
          <a:p>
            <a:pPr marL="585216" lvl="2" indent="-182880" eaLnBrk="1" hangingPunct="1">
              <a:lnSpc>
                <a:spcPct val="90000"/>
              </a:lnSpc>
              <a:spcBef>
                <a:spcPts val="300"/>
              </a:spcBef>
              <a:buFont typeface="Calibri" panose="020F0502020204030204" pitchFamily="34" charset="0"/>
              <a:buChar char="-"/>
            </a:pPr>
            <a:r>
              <a:rPr lang="en-US" altLang="en-US" sz="2100" dirty="0">
                <a:solidFill>
                  <a:schemeClr val="bg1"/>
                </a:solidFill>
                <a:latin typeface="Calibri" panose="020F0502020204030204" pitchFamily="34" charset="0"/>
                <a:cs typeface="Calibri" panose="020F0502020204030204" pitchFamily="34" charset="0"/>
              </a:rPr>
              <a:t>Self-love isn’t “the whole of our inward constitution”</a:t>
            </a:r>
          </a:p>
        </p:txBody>
      </p:sp>
    </p:spTree>
    <p:extLst>
      <p:ext uri="{BB962C8B-B14F-4D97-AF65-F5344CB8AC3E}">
        <p14:creationId xmlns:p14="http://schemas.microsoft.com/office/powerpoint/2010/main" val="202408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1">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Butler on self-love</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600" dirty="0">
                <a:solidFill>
                  <a:schemeClr val="bg1"/>
                </a:solidFill>
                <a:latin typeface="Calibri" panose="020F0502020204030204" pitchFamily="34" charset="0"/>
                <a:cs typeface="Calibri" panose="020F0502020204030204" pitchFamily="34" charset="0"/>
              </a:rPr>
              <a:t>Happiness and self-love</a:t>
            </a:r>
          </a:p>
          <a:p>
            <a:pPr marL="582930" lvl="2" indent="-182880" eaLnBrk="1" hangingPunct="1">
              <a:lnSpc>
                <a:spcPct val="90000"/>
              </a:lnSpc>
              <a:spcBef>
                <a:spcPts val="300"/>
              </a:spcBef>
              <a:buFont typeface="Calibri" panose="020F0502020204030204" pitchFamily="34" charset="0"/>
              <a:buChar char="-"/>
            </a:pPr>
            <a:r>
              <a:rPr lang="en-US" altLang="en-US" spc="-20" dirty="0">
                <a:solidFill>
                  <a:schemeClr val="bg1"/>
                </a:solidFill>
                <a:latin typeface="Calibri" panose="020F0502020204030204" pitchFamily="34" charset="0"/>
                <a:cs typeface="Calibri" panose="020F0502020204030204" pitchFamily="34" charset="0"/>
              </a:rPr>
              <a:t>Self-love isn’t the one and only factor that matters for happiness.</a:t>
            </a:r>
          </a:p>
          <a:p>
            <a:pPr marL="1040130" lvl="3" indent="-182880" eaLnBrk="1" hangingPunct="1">
              <a:lnSpc>
                <a:spcPct val="90000"/>
              </a:lnSpc>
              <a:spcBef>
                <a:spcPts val="300"/>
              </a:spcBef>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In general, having a desire is no guarantee of getting its object.</a:t>
            </a:r>
          </a:p>
          <a:p>
            <a:pPr marL="1040130" lvl="3" indent="-182880" eaLnBrk="1" hangingPunct="1">
              <a:lnSpc>
                <a:spcPct val="90000"/>
              </a:lnSpc>
              <a:spcBef>
                <a:spcPts val="300"/>
              </a:spcBef>
              <a:buFont typeface="Calibri" panose="020F0502020204030204" pitchFamily="34" charset="0"/>
              <a:buChar char="-"/>
            </a:pPr>
            <a:r>
              <a:rPr lang="en-US" altLang="en-US" sz="2200" spc="-10" dirty="0">
                <a:solidFill>
                  <a:schemeClr val="bg1"/>
                </a:solidFill>
                <a:latin typeface="Calibri" panose="020F0502020204030204" pitchFamily="34" charset="0"/>
                <a:cs typeface="Calibri" panose="020F0502020204030204" pitchFamily="34" charset="0"/>
              </a:rPr>
              <a:t>If all you had was self-love and no other affections, then happines</a:t>
            </a:r>
            <a:r>
              <a:rPr lang="en-US" altLang="en-US" sz="2200" dirty="0">
                <a:solidFill>
                  <a:schemeClr val="bg1"/>
                </a:solidFill>
                <a:latin typeface="Calibri" panose="020F0502020204030204" pitchFamily="34" charset="0"/>
                <a:cs typeface="Calibri" panose="020F0502020204030204" pitchFamily="34" charset="0"/>
              </a:rPr>
              <a:t>s would be impossible, and self-love could never achieve its goal.</a:t>
            </a:r>
          </a:p>
          <a:p>
            <a:pPr marL="1497330" lvl="4" indent="-182880" eaLnBrk="1" hangingPunct="1">
              <a:lnSpc>
                <a:spcPct val="90000"/>
              </a:lnSpc>
              <a:spcBef>
                <a:spcPts val="300"/>
              </a:spcBef>
              <a:buFont typeface="Calibri" panose="020F0502020204030204" pitchFamily="34" charset="0"/>
              <a:buChar char="-"/>
            </a:pPr>
            <a:r>
              <a:rPr lang="en-US" altLang="en-US" dirty="0">
                <a:solidFill>
                  <a:schemeClr val="bg1"/>
                </a:solidFill>
                <a:latin typeface="Calibri" panose="020F0502020204030204" pitchFamily="34" charset="0"/>
                <a:cs typeface="Calibri" panose="020F0502020204030204" pitchFamily="34" charset="0"/>
              </a:rPr>
              <a:t>Happiness is impossible without having other affections, and then enjoying the objects of those affections.</a:t>
            </a:r>
          </a:p>
          <a:p>
            <a:pPr marL="1497330" lvl="4" indent="-182880" eaLnBrk="1" hangingPunct="1">
              <a:lnSpc>
                <a:spcPct val="90000"/>
              </a:lnSpc>
              <a:spcBef>
                <a:spcPts val="300"/>
              </a:spcBef>
              <a:buFont typeface="Calibri" panose="020F0502020204030204" pitchFamily="34" charset="0"/>
              <a:buChar char="-"/>
            </a:pPr>
            <a:r>
              <a:rPr lang="en-US" altLang="en-US" dirty="0">
                <a:solidFill>
                  <a:schemeClr val="bg1"/>
                </a:solidFill>
                <a:latin typeface="Calibri" panose="020F0502020204030204" pitchFamily="34" charset="0"/>
                <a:cs typeface="Calibri" panose="020F0502020204030204" pitchFamily="34" charset="0"/>
              </a:rPr>
              <a:t>This is determined by nature, not by self-love.</a:t>
            </a:r>
          </a:p>
          <a:p>
            <a:pPr marL="582930" lvl="2" indent="-182880" eaLnBrk="1" hangingPunct="1">
              <a:lnSpc>
                <a:spcPct val="90000"/>
              </a:lnSpc>
              <a:spcBef>
                <a:spcPts val="300"/>
              </a:spcBef>
              <a:buFont typeface="Calibri" panose="020F0502020204030204" pitchFamily="34" charset="0"/>
              <a:buChar char="-"/>
            </a:pPr>
            <a:r>
              <a:rPr lang="en-US" altLang="en-US" dirty="0">
                <a:solidFill>
                  <a:schemeClr val="bg1"/>
                </a:solidFill>
                <a:latin typeface="Calibri" panose="020F0502020204030204" pitchFamily="34" charset="0"/>
                <a:cs typeface="Calibri" panose="020F0502020204030204" pitchFamily="34" charset="0"/>
              </a:rPr>
              <a:t>Conclusions:</a:t>
            </a:r>
          </a:p>
          <a:p>
            <a:pPr marL="1040130" lvl="3" indent="-182880" eaLnBrk="1" hangingPunct="1">
              <a:lnSpc>
                <a:spcPct val="90000"/>
              </a:lnSpc>
              <a:spcBef>
                <a:spcPts val="300"/>
              </a:spcBef>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Perhaps </a:t>
            </a:r>
            <a:r>
              <a:rPr lang="en-US" altLang="en-US" sz="2200" i="1" dirty="0">
                <a:solidFill>
                  <a:schemeClr val="bg1"/>
                </a:solidFill>
                <a:latin typeface="Calibri" panose="020F0502020204030204" pitchFamily="34" charset="0"/>
                <a:cs typeface="Calibri" panose="020F0502020204030204" pitchFamily="34" charset="0"/>
              </a:rPr>
              <a:t>no proportionality</a:t>
            </a:r>
            <a:r>
              <a:rPr lang="en-US" altLang="en-US" sz="2200" dirty="0">
                <a:solidFill>
                  <a:schemeClr val="bg1"/>
                </a:solidFill>
                <a:latin typeface="Calibri" panose="020F0502020204030204" pitchFamily="34" charset="0"/>
                <a:cs typeface="Calibri" panose="020F0502020204030204" pitchFamily="34" charset="0"/>
              </a:rPr>
              <a:t> between self-love and happiness.</a:t>
            </a:r>
          </a:p>
          <a:p>
            <a:pPr marL="1040130" lvl="3" indent="-182880" eaLnBrk="1" hangingPunct="1">
              <a:lnSpc>
                <a:spcPct val="90000"/>
              </a:lnSpc>
              <a:spcBef>
                <a:spcPts val="300"/>
              </a:spcBef>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Perhaps even </a:t>
            </a:r>
            <a:r>
              <a:rPr lang="en-US" altLang="en-US" sz="2200" i="1" dirty="0">
                <a:solidFill>
                  <a:schemeClr val="bg1"/>
                </a:solidFill>
                <a:latin typeface="Calibri" panose="020F0502020204030204" pitchFamily="34" charset="0"/>
                <a:cs typeface="Calibri" panose="020F0502020204030204" pitchFamily="34" charset="0"/>
              </a:rPr>
              <a:t>contradiction</a:t>
            </a:r>
            <a:r>
              <a:rPr lang="en-US" altLang="en-US" sz="2200" dirty="0">
                <a:solidFill>
                  <a:schemeClr val="bg1"/>
                </a:solidFill>
                <a:latin typeface="Calibri" panose="020F0502020204030204" pitchFamily="34" charset="0"/>
                <a:cs typeface="Calibri" panose="020F0502020204030204" pitchFamily="34" charset="0"/>
              </a:rPr>
              <a:t> between self-love and happiness.</a:t>
            </a:r>
          </a:p>
          <a:p>
            <a:pPr marL="1497330" lvl="4" indent="-182880" eaLnBrk="1" hangingPunct="1">
              <a:lnSpc>
                <a:spcPct val="90000"/>
              </a:lnSpc>
              <a:spcBef>
                <a:spcPts val="300"/>
              </a:spcBef>
              <a:buFont typeface="Calibri" panose="020F0502020204030204" pitchFamily="34" charset="0"/>
              <a:buChar char="-"/>
            </a:pPr>
            <a:r>
              <a:rPr lang="en-US" altLang="en-US">
                <a:solidFill>
                  <a:schemeClr val="bg1"/>
                </a:solidFill>
                <a:latin typeface="Calibri" panose="020F0502020204030204" pitchFamily="34" charset="0"/>
                <a:cs typeface="Calibri" panose="020F0502020204030204" pitchFamily="34" charset="0"/>
              </a:rPr>
              <a:t>Indeed</a:t>
            </a:r>
            <a:r>
              <a:rPr lang="en-US" altLang="en-US" dirty="0">
                <a:solidFill>
                  <a:schemeClr val="bg1"/>
                </a:solidFill>
                <a:latin typeface="Calibri" panose="020F0502020204030204" pitchFamily="34" charset="0"/>
                <a:cs typeface="Calibri" panose="020F0502020204030204" pitchFamily="34" charset="0"/>
              </a:rPr>
              <a:t>,</a:t>
            </a:r>
            <a:r>
              <a:rPr lang="en-US" altLang="en-US">
                <a:solidFill>
                  <a:schemeClr val="bg1"/>
                </a:solidFill>
                <a:latin typeface="Calibri" panose="020F0502020204030204" pitchFamily="34" charset="0"/>
                <a:cs typeface="Calibri" panose="020F0502020204030204" pitchFamily="34" charset="0"/>
              </a:rPr>
              <a:t> sometimes there really </a:t>
            </a:r>
            <a:r>
              <a:rPr lang="en-US" altLang="en-US" i="1" dirty="0">
                <a:solidFill>
                  <a:schemeClr val="bg1"/>
                </a:solidFill>
                <a:latin typeface="Calibri" panose="020F0502020204030204" pitchFamily="34" charset="0"/>
                <a:cs typeface="Calibri" panose="020F0502020204030204" pitchFamily="34" charset="0"/>
              </a:rPr>
              <a:t>is</a:t>
            </a:r>
            <a:r>
              <a:rPr lang="en-US" altLang="en-US" dirty="0">
                <a:solidFill>
                  <a:schemeClr val="bg1"/>
                </a:solidFill>
                <a:latin typeface="Calibri" panose="020F0502020204030204" pitchFamily="34" charset="0"/>
                <a:cs typeface="Calibri" panose="020F0502020204030204" pitchFamily="34" charset="0"/>
              </a:rPr>
              <a:t> such a contradiction.</a:t>
            </a:r>
          </a:p>
          <a:p>
            <a:pPr marL="1497330" lvl="4" indent="-182880" eaLnBrk="1" hangingPunct="1">
              <a:lnSpc>
                <a:spcPct val="90000"/>
              </a:lnSpc>
              <a:spcBef>
                <a:spcPts val="300"/>
              </a:spcBef>
              <a:buFont typeface="Calibri" panose="020F0502020204030204" pitchFamily="34" charset="0"/>
              <a:buChar char="-"/>
            </a:pPr>
            <a:r>
              <a:rPr lang="en-US" altLang="en-US" dirty="0">
                <a:solidFill>
                  <a:schemeClr val="bg1"/>
                </a:solidFill>
                <a:latin typeface="Calibri" panose="020F0502020204030204" pitchFamily="34" charset="0"/>
                <a:cs typeface="Calibri" panose="020F0502020204030204" pitchFamily="34" charset="0"/>
              </a:rPr>
              <a:t>Self-love can go too far and undermine your happiness.</a:t>
            </a:r>
          </a:p>
          <a:p>
            <a:pPr marL="1497330" lvl="4" indent="-182880" eaLnBrk="1" hangingPunct="1">
              <a:lnSpc>
                <a:spcPct val="90000"/>
              </a:lnSpc>
              <a:spcBef>
                <a:spcPts val="300"/>
              </a:spcBef>
              <a:buFont typeface="Calibri" panose="020F0502020204030204" pitchFamily="34" charset="0"/>
              <a:buChar char="-"/>
            </a:pPr>
            <a:r>
              <a:rPr lang="en-US" altLang="en-US" dirty="0">
                <a:solidFill>
                  <a:schemeClr val="bg1"/>
                </a:solidFill>
                <a:latin typeface="Calibri" panose="020F0502020204030204" pitchFamily="34" charset="0"/>
                <a:cs typeface="Calibri" panose="020F0502020204030204" pitchFamily="34" charset="0"/>
              </a:rPr>
              <a:t>Disengagement (‘losing yourself’) is needed for enjoyment.</a:t>
            </a:r>
          </a:p>
          <a:p>
            <a:pPr marL="1497330" lvl="4" indent="-182880" eaLnBrk="1" hangingPunct="1">
              <a:lnSpc>
                <a:spcPct val="90000"/>
              </a:lnSpc>
              <a:spcBef>
                <a:spcPts val="300"/>
              </a:spcBef>
              <a:buFont typeface="Calibri" panose="020F0502020204030204" pitchFamily="34" charset="0"/>
              <a:buChar char="-"/>
            </a:pPr>
            <a:r>
              <a:rPr lang="en-US" altLang="en-US" dirty="0">
                <a:solidFill>
                  <a:schemeClr val="bg1"/>
                </a:solidFill>
                <a:latin typeface="Calibri" panose="020F0502020204030204" pitchFamily="34" charset="0"/>
                <a:cs typeface="Calibri" panose="020F0502020204030204" pitchFamily="34" charset="0"/>
              </a:rPr>
              <a:t>‘Paradox of egoism’: deliberately pursuing your self-interest can be against your self-interest.</a:t>
            </a:r>
          </a:p>
        </p:txBody>
      </p:sp>
    </p:spTree>
    <p:extLst>
      <p:ext uri="{BB962C8B-B14F-4D97-AF65-F5344CB8AC3E}">
        <p14:creationId xmlns:p14="http://schemas.microsoft.com/office/powerpoint/2010/main" val="64104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1">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51">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51">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700" dirty="0">
                <a:solidFill>
                  <a:schemeClr val="bg1"/>
                </a:solidFill>
                <a:latin typeface="Calibri" panose="020F0502020204030204" pitchFamily="34" charset="0"/>
                <a:cs typeface="Calibri" panose="020F0502020204030204" pitchFamily="34" charset="0"/>
              </a:rPr>
              <a:t>Cudworth on ‘anything goes’</a:t>
            </a:r>
          </a:p>
          <a:p>
            <a:pPr marL="400050" lvl="2" indent="0" algn="just" eaLnBrk="1" hangingPunct="1">
              <a:lnSpc>
                <a:spcPct val="90000"/>
              </a:lnSpc>
              <a:spcBef>
                <a:spcPts val="300"/>
              </a:spcBef>
              <a:buNone/>
            </a:pPr>
            <a:r>
              <a:rPr lang="en-US" altLang="en-US" sz="2000" dirty="0">
                <a:solidFill>
                  <a:schemeClr val="bg1"/>
                </a:solidFill>
                <a:latin typeface="Calibri" panose="020F0502020204030204" pitchFamily="34" charset="0"/>
                <a:cs typeface="Calibri" panose="020F0502020204030204" pitchFamily="34" charset="0"/>
              </a:rPr>
              <a:t>“Now the necessary and unavoidable consequences of this opinion are such as these: </a:t>
            </a:r>
          </a:p>
          <a:p>
            <a:pPr marL="400050" lvl="2" indent="0" algn="just" eaLnBrk="1" hangingPunct="1">
              <a:lnSpc>
                <a:spcPct val="90000"/>
              </a:lnSpc>
              <a:spcBef>
                <a:spcPts val="300"/>
              </a:spcBef>
              <a:buNone/>
            </a:pPr>
            <a:endParaRPr lang="en-US" altLang="en-US" sz="500" dirty="0">
              <a:solidFill>
                <a:schemeClr val="bg1"/>
              </a:solidFill>
              <a:latin typeface="Calibri" panose="020F0502020204030204" pitchFamily="34" charset="0"/>
              <a:cs typeface="Calibri" panose="020F0502020204030204" pitchFamily="34" charset="0"/>
            </a:endParaRPr>
          </a:p>
          <a:p>
            <a:pPr marL="400050" lvl="2" indent="0" algn="just" eaLnBrk="1" hangingPunct="1">
              <a:lnSpc>
                <a:spcPct val="90000"/>
              </a:lnSpc>
              <a:spcBef>
                <a:spcPts val="300"/>
              </a:spcBef>
              <a:buNone/>
            </a:pPr>
            <a:r>
              <a:rPr lang="en-US" altLang="en-US" sz="2000" dirty="0">
                <a:solidFill>
                  <a:schemeClr val="bg1"/>
                </a:solidFill>
                <a:latin typeface="Calibri" panose="020F0502020204030204" pitchFamily="34" charset="0"/>
                <a:cs typeface="Calibri" panose="020F0502020204030204" pitchFamily="34" charset="0"/>
              </a:rPr>
              <a:t>That to love God is by nature an indifferent thing, and is morally good only, be-cause it is commanded by God; that to prohibit the love of God, or command the hatred of God, is not inconsistent with the nature of God, but only with his free will; that it is not inconsistent with the natural equity of God to command blasphemy, perjury, lying, &amp;c. That God may command what is contrary, as to all the precepts of the Decalogue, so especially to the first, second, third; that holiness is not a conformity with the nature of God; that God may oblige man to what is impossible; that God hath no natural inclination to the good of the creatures; that God can justly doom an innocent creature to eternal torment.”</a:t>
            </a:r>
          </a:p>
        </p:txBody>
      </p:sp>
    </p:spTree>
    <p:extLst>
      <p:ext uri="{BB962C8B-B14F-4D97-AF65-F5344CB8AC3E}">
        <p14:creationId xmlns:p14="http://schemas.microsoft.com/office/powerpoint/2010/main" val="422053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700" i="1" dirty="0">
                <a:solidFill>
                  <a:schemeClr val="bg1"/>
                </a:solidFill>
                <a:latin typeface="Calibri" panose="020F0502020204030204" pitchFamily="34" charset="0"/>
                <a:cs typeface="Calibri" panose="020F0502020204030204" pitchFamily="34" charset="0"/>
              </a:rPr>
              <a:t>All</a:t>
            </a:r>
            <a:r>
              <a:rPr lang="en-US" altLang="en-US" sz="2700" dirty="0">
                <a:solidFill>
                  <a:schemeClr val="bg1"/>
                </a:solidFill>
                <a:latin typeface="Calibri" panose="020F0502020204030204" pitchFamily="34" charset="0"/>
                <a:cs typeface="Calibri" panose="020F0502020204030204" pitchFamily="34" charset="0"/>
              </a:rPr>
              <a:t> eternal truths created by God?:</a:t>
            </a:r>
          </a:p>
          <a:p>
            <a:pPr marL="582930" lvl="2" indent="-182880" eaLnBrk="1" hangingPunct="1">
              <a:lnSpc>
                <a:spcPct val="90000"/>
              </a:lnSpc>
              <a:spcBef>
                <a:spcPts val="300"/>
              </a:spcBef>
              <a:buFont typeface="Calibri" panose="020F0502020204030204" pitchFamily="34" charset="0"/>
              <a:buChar char="-"/>
            </a:pPr>
            <a:r>
              <a:rPr lang="en-US" altLang="en-US" sz="2300" dirty="0">
                <a:solidFill>
                  <a:schemeClr val="bg1"/>
                </a:solidFill>
                <a:latin typeface="Calibri" panose="020F0502020204030204" pitchFamily="34" charset="0"/>
                <a:cs typeface="Calibri" panose="020F0502020204030204" pitchFamily="34" charset="0"/>
              </a:rPr>
              <a:t>Cudworth:</a:t>
            </a:r>
          </a:p>
          <a:p>
            <a:pPr marL="857250" lvl="3" indent="0" algn="just" eaLnBrk="1" hangingPunct="1">
              <a:lnSpc>
                <a:spcPct val="90000"/>
              </a:lnSpc>
              <a:spcBef>
                <a:spcPts val="300"/>
              </a:spcBef>
              <a:spcAft>
                <a:spcPts val="300"/>
              </a:spcAft>
              <a:buNone/>
            </a:pPr>
            <a:r>
              <a:rPr lang="en-US" altLang="en-US" dirty="0">
                <a:solidFill>
                  <a:schemeClr val="bg1"/>
                </a:solidFill>
                <a:latin typeface="Calibri" panose="020F0502020204030204" pitchFamily="34" charset="0"/>
                <a:cs typeface="Calibri" panose="020F0502020204030204" pitchFamily="34" charset="0"/>
              </a:rPr>
              <a:t>“And as to the being or not being of particular essences, as that God might, if he pleased, have willed that there should be no such thing as a triangle or circle, and therefore nothing demonstrable or knowable of </a:t>
            </a:r>
            <a:r>
              <a:rPr lang="en-US" altLang="en-US" dirty="0" err="1">
                <a:solidFill>
                  <a:schemeClr val="bg1"/>
                </a:solidFill>
                <a:latin typeface="Calibri" panose="020F0502020204030204" pitchFamily="34" charset="0"/>
                <a:cs typeface="Calibri" panose="020F0502020204030204" pitchFamily="34" charset="0"/>
              </a:rPr>
              <a:t>ei-</a:t>
            </a:r>
            <a:r>
              <a:rPr lang="en-US" altLang="en-US" spc="-10" dirty="0" err="1">
                <a:solidFill>
                  <a:schemeClr val="bg1"/>
                </a:solidFill>
                <a:latin typeface="Calibri" panose="020F0502020204030204" pitchFamily="34" charset="0"/>
                <a:cs typeface="Calibri" panose="020F0502020204030204" pitchFamily="34" charset="0"/>
              </a:rPr>
              <a:t>ther</a:t>
            </a:r>
            <a:r>
              <a:rPr lang="en-US" altLang="en-US" spc="-10" dirty="0">
                <a:solidFill>
                  <a:schemeClr val="bg1"/>
                </a:solidFill>
                <a:latin typeface="Calibri" panose="020F0502020204030204" pitchFamily="34" charset="0"/>
                <a:cs typeface="Calibri" panose="020F0502020204030204" pitchFamily="34" charset="0"/>
              </a:rPr>
              <a:t> of them. Which is likewise asserted by </a:t>
            </a:r>
            <a:r>
              <a:rPr lang="en-US" altLang="en-US" spc="-10" dirty="0" err="1">
                <a:solidFill>
                  <a:schemeClr val="bg1"/>
                </a:solidFill>
                <a:latin typeface="Calibri" panose="020F0502020204030204" pitchFamily="34" charset="0"/>
                <a:cs typeface="Calibri" panose="020F0502020204030204" pitchFamily="34" charset="0"/>
              </a:rPr>
              <a:t>Cartesius</a:t>
            </a:r>
            <a:r>
              <a:rPr lang="en-US" altLang="en-US" spc="-10" dirty="0">
                <a:solidFill>
                  <a:schemeClr val="bg1"/>
                </a:solidFill>
                <a:latin typeface="Calibri" panose="020F0502020204030204" pitchFamily="34" charset="0"/>
                <a:cs typeface="Calibri" panose="020F0502020204030204" pitchFamily="34" charset="0"/>
              </a:rPr>
              <a:t>, and those that mak</a:t>
            </a:r>
            <a:r>
              <a:rPr lang="en-US" altLang="en-US" dirty="0">
                <a:solidFill>
                  <a:schemeClr val="bg1"/>
                </a:solidFill>
                <a:latin typeface="Calibri" panose="020F0502020204030204" pitchFamily="34" charset="0"/>
                <a:cs typeface="Calibri" panose="020F0502020204030204" pitchFamily="34" charset="0"/>
              </a:rPr>
              <a:t>e the essences of things dependent upon an arbitrary will in God. This is all one </a:t>
            </a:r>
            <a:r>
              <a:rPr lang="en-US" altLang="en-US" dirty="0">
                <a:solidFill>
                  <a:schemeClr val="bg1"/>
                </a:solidFill>
                <a:highlight>
                  <a:srgbClr val="003DB8"/>
                </a:highlight>
                <a:latin typeface="Calibri" panose="020F0502020204030204" pitchFamily="34" charset="0"/>
                <a:cs typeface="Calibri" panose="020F0502020204030204" pitchFamily="34" charset="0"/>
              </a:rPr>
              <a:t>as if one should say that God could have willed, if he had pleased, that neither his own power nor knowledge should be infinite</a:t>
            </a:r>
            <a:r>
              <a:rPr lang="en-US" altLang="en-US" dirty="0">
                <a:solidFill>
                  <a:schemeClr val="bg1"/>
                </a:solidFill>
                <a:latin typeface="Calibri" panose="020F0502020204030204" pitchFamily="34" charset="0"/>
                <a:cs typeface="Calibri" panose="020F0502020204030204" pitchFamily="34" charset="0"/>
              </a:rPr>
              <a:t>.”</a:t>
            </a:r>
          </a:p>
          <a:p>
            <a:pPr marL="582930" lvl="2" indent="-182880" eaLnBrk="1" hangingPunct="1">
              <a:lnSpc>
                <a:spcPct val="90000"/>
              </a:lnSpc>
              <a:spcBef>
                <a:spcPts val="300"/>
              </a:spcBef>
              <a:buFont typeface="Calibri" panose="020F0502020204030204" pitchFamily="34" charset="0"/>
              <a:buChar char="-"/>
            </a:pPr>
            <a:r>
              <a:rPr lang="en-US" altLang="en-US" sz="2300" dirty="0">
                <a:solidFill>
                  <a:schemeClr val="bg1"/>
                </a:solidFill>
                <a:latin typeface="Calibri" panose="020F0502020204030204" pitchFamily="34" charset="0"/>
                <a:cs typeface="Calibri" panose="020F0502020204030204" pitchFamily="34" charset="0"/>
              </a:rPr>
              <a:t>Leibniz:</a:t>
            </a:r>
          </a:p>
          <a:p>
            <a:pPr marL="857250" lvl="3" indent="0" algn="just" eaLnBrk="1" hangingPunct="1">
              <a:lnSpc>
                <a:spcPct val="90000"/>
              </a:lnSpc>
              <a:spcBef>
                <a:spcPts val="300"/>
              </a:spcBef>
              <a:buNone/>
            </a:pPr>
            <a:r>
              <a:rPr lang="en-US" altLang="en-US" dirty="0">
                <a:solidFill>
                  <a:schemeClr val="bg1"/>
                </a:solidFill>
                <a:latin typeface="Calibri" panose="020F0502020204030204" pitchFamily="34" charset="0"/>
                <a:cs typeface="Calibri" panose="020F0502020204030204" pitchFamily="34" charset="0"/>
              </a:rPr>
              <a:t>“And, indeed, justice follows certain rules of equality and of proportion [which are] no less founded in the immutable nature of things, and in the divine ideas, than are the principles of arithmetic and of geometry. So that no one will maintain that justice and goodness originate in the divine will, without at the same time maintaining that truth originates in it as well: an unheard-of paradox by which Descartes showed how great can be the errors of great men; </a:t>
            </a:r>
            <a:r>
              <a:rPr lang="en-US" altLang="en-US" dirty="0">
                <a:solidFill>
                  <a:srgbClr val="FFFFFF"/>
                </a:solidFill>
                <a:highlight>
                  <a:srgbClr val="003DB8"/>
                </a:highlight>
                <a:latin typeface="Calibri" panose="020F0502020204030204" pitchFamily="34" charset="0"/>
                <a:cs typeface="Calibri" panose="020F0502020204030204" pitchFamily="34" charset="0"/>
              </a:rPr>
              <a:t>as if the reason that a triangle has three sides, or that two contrary propositions are incompatible, or that God himself exists, is that God has willed it so</a:t>
            </a:r>
            <a:r>
              <a:rPr lang="en-US" altLang="en-US"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4573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700" dirty="0">
                <a:solidFill>
                  <a:schemeClr val="bg1"/>
                </a:solidFill>
                <a:latin typeface="Calibri" panose="020F0502020204030204" pitchFamily="34" charset="0"/>
                <a:cs typeface="Calibri" panose="020F0502020204030204" pitchFamily="34" charset="0"/>
              </a:rPr>
              <a:t>Cudworth on God’s sovereignty:</a:t>
            </a:r>
          </a:p>
          <a:p>
            <a:pPr marL="400050" lvl="2" indent="0" algn="just" eaLnBrk="1" hangingPunct="1">
              <a:lnSpc>
                <a:spcPct val="90000"/>
              </a:lnSpc>
              <a:spcBef>
                <a:spcPts val="300"/>
              </a:spcBef>
              <a:buNone/>
            </a:pPr>
            <a:r>
              <a:rPr lang="en-US" altLang="en-US" sz="2000" dirty="0">
                <a:solidFill>
                  <a:schemeClr val="bg1"/>
                </a:solidFill>
                <a:latin typeface="Calibri" panose="020F0502020204030204" pitchFamily="34" charset="0"/>
                <a:cs typeface="Calibri" panose="020F0502020204030204" pitchFamily="34" charset="0"/>
              </a:rPr>
              <a:t>“Wherefore as for </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that argument, that unless the essences of things and all verities and falsities depend upon the arbitrary will of God, there would be something that was not God, independent upon God</a:t>
            </a:r>
            <a:r>
              <a:rPr lang="en-US" altLang="en-US" sz="2000" dirty="0">
                <a:solidFill>
                  <a:schemeClr val="bg1"/>
                </a:solidFill>
                <a:latin typeface="Calibri" panose="020F0502020204030204" pitchFamily="34" charset="0"/>
                <a:cs typeface="Calibri" panose="020F0502020204030204" pitchFamily="34" charset="0"/>
              </a:rPr>
              <a:t>. If it will be well con-</a:t>
            </a:r>
            <a:r>
              <a:rPr lang="en-US" altLang="en-US" sz="2000" dirty="0" err="1">
                <a:solidFill>
                  <a:schemeClr val="bg1"/>
                </a:solidFill>
                <a:latin typeface="Calibri" panose="020F0502020204030204" pitchFamily="34" charset="0"/>
                <a:cs typeface="Calibri" panose="020F0502020204030204" pitchFamily="34" charset="0"/>
              </a:rPr>
              <a:t>sidered</a:t>
            </a:r>
            <a:r>
              <a:rPr lang="en-US" altLang="en-US" sz="2000" dirty="0">
                <a:solidFill>
                  <a:schemeClr val="bg1"/>
                </a:solidFill>
                <a:latin typeface="Calibri" panose="020F0502020204030204" pitchFamily="34" charset="0"/>
                <a:cs typeface="Calibri" panose="020F0502020204030204" pitchFamily="34" charset="0"/>
              </a:rPr>
              <a:t>, it will prove a mere </a:t>
            </a:r>
            <a:r>
              <a:rPr lang="en-US" altLang="en-US" sz="2000" dirty="0" err="1">
                <a:solidFill>
                  <a:schemeClr val="bg1"/>
                </a:solidFill>
                <a:latin typeface="Calibri" panose="020F0502020204030204" pitchFamily="34" charset="0"/>
                <a:cs typeface="Calibri" panose="020F0502020204030204" pitchFamily="34" charset="0"/>
              </a:rPr>
              <a:t>mormo</a:t>
            </a:r>
            <a:r>
              <a:rPr lang="en-US" altLang="en-US" sz="2000" dirty="0">
                <a:solidFill>
                  <a:schemeClr val="bg1"/>
                </a:solidFill>
                <a:latin typeface="Calibri" panose="020F0502020204030204" pitchFamily="34" charset="0"/>
                <a:cs typeface="Calibri" panose="020F0502020204030204" pitchFamily="34" charset="0"/>
              </a:rPr>
              <a:t>, bugbear, and nothing so terrible and for-</a:t>
            </a:r>
            <a:r>
              <a:rPr lang="en-US" altLang="en-US" sz="2000" dirty="0" err="1">
                <a:solidFill>
                  <a:schemeClr val="bg1"/>
                </a:solidFill>
                <a:latin typeface="Calibri" panose="020F0502020204030204" pitchFamily="34" charset="0"/>
                <a:cs typeface="Calibri" panose="020F0502020204030204" pitchFamily="34" charset="0"/>
              </a:rPr>
              <a:t>midable</a:t>
            </a:r>
            <a:r>
              <a:rPr lang="en-US" altLang="en-US" sz="2000" dirty="0">
                <a:solidFill>
                  <a:schemeClr val="bg1"/>
                </a:solidFill>
                <a:latin typeface="Calibri" panose="020F0502020204030204" pitchFamily="34" charset="0"/>
                <a:cs typeface="Calibri" panose="020F0502020204030204" pitchFamily="34" charset="0"/>
              </a:rPr>
              <a:t> as </a:t>
            </a:r>
            <a:r>
              <a:rPr lang="en-US" altLang="en-US" sz="2000" dirty="0" err="1">
                <a:solidFill>
                  <a:schemeClr val="bg1"/>
                </a:solidFill>
                <a:latin typeface="Calibri" panose="020F0502020204030204" pitchFamily="34" charset="0"/>
                <a:cs typeface="Calibri" panose="020F0502020204030204" pitchFamily="34" charset="0"/>
              </a:rPr>
              <a:t>Cartesius</a:t>
            </a:r>
            <a:r>
              <a:rPr lang="en-US" altLang="en-US" sz="2000" dirty="0">
                <a:solidFill>
                  <a:schemeClr val="bg1"/>
                </a:solidFill>
                <a:latin typeface="Calibri" panose="020F0502020204030204" pitchFamily="34" charset="0"/>
                <a:cs typeface="Calibri" panose="020F0502020204030204" pitchFamily="34" charset="0"/>
              </a:rPr>
              <a:t> seemed to think it. For there is no other genuine con-sequence deducible from this assertion, that </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the essences and verities of things are independent upon the will of God</a:t>
            </a:r>
            <a:r>
              <a:rPr lang="en-US" altLang="en-US" sz="2000" dirty="0">
                <a:solidFill>
                  <a:schemeClr val="bg1"/>
                </a:solidFill>
                <a:latin typeface="Calibri" panose="020F0502020204030204" pitchFamily="34" charset="0"/>
                <a:cs typeface="Calibri" panose="020F0502020204030204" pitchFamily="34" charset="0"/>
              </a:rPr>
              <a:t>, but </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that there is an eternal and immutable wisdom in the mind of God, and thence participated by created beings independent upon the will of God</a:t>
            </a:r>
            <a:r>
              <a:rPr lang="en-US" altLang="en-US" sz="2000" dirty="0">
                <a:solidFill>
                  <a:schemeClr val="bg1"/>
                </a:solidFill>
                <a:latin typeface="Calibri" panose="020F0502020204030204" pitchFamily="34" charset="0"/>
                <a:cs typeface="Calibri" panose="020F0502020204030204" pitchFamily="34" charset="0"/>
              </a:rPr>
              <a:t>. Now the wisdom of God is as much God as the will of God. And whether of these two things in God, that is, will or wisdom, should depend upon the other, will be best determined from the </a:t>
            </a:r>
            <a:r>
              <a:rPr lang="en-US" altLang="en-US" sz="2000" dirty="0" err="1">
                <a:solidFill>
                  <a:schemeClr val="bg1"/>
                </a:solidFill>
                <a:latin typeface="Calibri" panose="020F0502020204030204" pitchFamily="34" charset="0"/>
                <a:cs typeface="Calibri" panose="020F0502020204030204" pitchFamily="34" charset="0"/>
              </a:rPr>
              <a:t>sev-eral</a:t>
            </a:r>
            <a:r>
              <a:rPr lang="en-US" altLang="en-US" sz="2000" dirty="0">
                <a:solidFill>
                  <a:schemeClr val="bg1"/>
                </a:solidFill>
                <a:latin typeface="Calibri" panose="020F0502020204030204" pitchFamily="34" charset="0"/>
                <a:cs typeface="Calibri" panose="020F0502020204030204" pitchFamily="34" charset="0"/>
              </a:rPr>
              <a:t> natures of them. For wisdom in itself hath the nature of a rule and </a:t>
            </a:r>
            <a:r>
              <a:rPr lang="en-US" altLang="en-US" sz="2000" dirty="0" err="1">
                <a:solidFill>
                  <a:schemeClr val="bg1"/>
                </a:solidFill>
                <a:latin typeface="Calibri" panose="020F0502020204030204" pitchFamily="34" charset="0"/>
                <a:cs typeface="Calibri" panose="020F0502020204030204" pitchFamily="34" charset="0"/>
              </a:rPr>
              <a:t>mea</a:t>
            </a:r>
            <a:r>
              <a:rPr lang="en-US" altLang="en-US" sz="2000" dirty="0">
                <a:solidFill>
                  <a:schemeClr val="bg1"/>
                </a:solidFill>
                <a:latin typeface="Calibri" panose="020F0502020204030204" pitchFamily="34" charset="0"/>
                <a:cs typeface="Calibri" panose="020F0502020204030204" pitchFamily="34" charset="0"/>
              </a:rPr>
              <a:t>-sure, it being a most determinate and inflexible thing. But will being not only a blind and dark thing as considered in itself, but also indefinite and </a:t>
            </a:r>
            <a:r>
              <a:rPr lang="en-US" altLang="en-US" sz="2000" dirty="0" err="1">
                <a:solidFill>
                  <a:schemeClr val="bg1"/>
                </a:solidFill>
                <a:latin typeface="Calibri" panose="020F0502020204030204" pitchFamily="34" charset="0"/>
                <a:cs typeface="Calibri" panose="020F0502020204030204" pitchFamily="34" charset="0"/>
              </a:rPr>
              <a:t>indetermi-nate</a:t>
            </a:r>
            <a:r>
              <a:rPr lang="en-US" altLang="en-US" sz="2000" dirty="0">
                <a:solidFill>
                  <a:schemeClr val="bg1"/>
                </a:solidFill>
                <a:latin typeface="Calibri" panose="020F0502020204030204" pitchFamily="34" charset="0"/>
                <a:cs typeface="Calibri" panose="020F0502020204030204" pitchFamily="34" charset="0"/>
              </a:rPr>
              <a:t>, hath therefore the nature of a thing regulable and measurable. Where-fore it is the perfection of will, as such, to be guided and determined by wis-</a:t>
            </a:r>
            <a:r>
              <a:rPr lang="en-US" altLang="en-US" sz="2000" dirty="0" err="1">
                <a:solidFill>
                  <a:schemeClr val="bg1"/>
                </a:solidFill>
                <a:latin typeface="Calibri" panose="020F0502020204030204" pitchFamily="34" charset="0"/>
                <a:cs typeface="Calibri" panose="020F0502020204030204" pitchFamily="34" charset="0"/>
              </a:rPr>
              <a:t>dom</a:t>
            </a:r>
            <a:r>
              <a:rPr lang="en-US" altLang="en-US" sz="2000" dirty="0">
                <a:solidFill>
                  <a:schemeClr val="bg1"/>
                </a:solidFill>
                <a:latin typeface="Calibri" panose="020F0502020204030204" pitchFamily="34" charset="0"/>
                <a:cs typeface="Calibri" panose="020F0502020204030204" pitchFamily="34" charset="0"/>
              </a:rPr>
              <a:t> and truth. But to make wisdom, knowledge, and truth to be arbitrarily determined by will, and to be regulated by such a </a:t>
            </a:r>
            <a:r>
              <a:rPr lang="en-US" altLang="en-US" sz="2000" dirty="0" err="1">
                <a:solidFill>
                  <a:schemeClr val="bg1"/>
                </a:solidFill>
                <a:latin typeface="Calibri" panose="020F0502020204030204" pitchFamily="34" charset="0"/>
                <a:cs typeface="Calibri" panose="020F0502020204030204" pitchFamily="34" charset="0"/>
              </a:rPr>
              <a:t>plumbean</a:t>
            </a:r>
            <a:r>
              <a:rPr lang="en-US" altLang="en-US" sz="2000" dirty="0">
                <a:solidFill>
                  <a:schemeClr val="bg1"/>
                </a:solidFill>
                <a:latin typeface="Calibri" panose="020F0502020204030204" pitchFamily="34" charset="0"/>
                <a:cs typeface="Calibri" panose="020F0502020204030204" pitchFamily="34" charset="0"/>
              </a:rPr>
              <a:t> and flexible rule (</a:t>
            </a:r>
            <a:r>
              <a:rPr lang="en-US" altLang="en-US" sz="2000" dirty="0">
                <a:solidFill>
                  <a:schemeClr val="bg1"/>
                </a:solidFill>
                <a:latin typeface="Times New Roman" panose="02020603050405020304" pitchFamily="18" charset="0"/>
                <a:cs typeface="Times New Roman" panose="02020603050405020304" pitchFamily="18" charset="0"/>
              </a:rPr>
              <a:t>κα</a:t>
            </a:r>
            <a:r>
              <a:rPr lang="en-US" altLang="en-US" sz="2000" dirty="0" err="1">
                <a:solidFill>
                  <a:schemeClr val="bg1"/>
                </a:solidFill>
                <a:latin typeface="Times New Roman" panose="02020603050405020304" pitchFamily="18" charset="0"/>
                <a:cs typeface="Times New Roman" panose="02020603050405020304" pitchFamily="18" charset="0"/>
              </a:rPr>
              <a:t>νών</a:t>
            </a:r>
            <a:r>
              <a:rPr lang="en-US" altLang="en-US" sz="2000" dirty="0">
                <a:solidFill>
                  <a:schemeClr val="bg1"/>
                </a:solidFill>
                <a:latin typeface="Times New Roman" panose="02020603050405020304" pitchFamily="18" charset="0"/>
                <a:cs typeface="Times New Roman" panose="02020603050405020304" pitchFamily="18" charset="0"/>
              </a:rPr>
              <a:t> </a:t>
            </a:r>
            <a:r>
              <a:rPr lang="en-US" altLang="en-US" sz="2000" dirty="0" err="1">
                <a:solidFill>
                  <a:schemeClr val="bg1"/>
                </a:solidFill>
                <a:latin typeface="Times New Roman" panose="02020603050405020304" pitchFamily="18" charset="0"/>
                <a:cs typeface="Times New Roman" panose="02020603050405020304" pitchFamily="18" charset="0"/>
              </a:rPr>
              <a:t>μολύ</a:t>
            </a:r>
            <a:r>
              <a:rPr lang="en-US" altLang="en-US" sz="2000" dirty="0">
                <a:solidFill>
                  <a:schemeClr val="bg1"/>
                </a:solidFill>
                <a:latin typeface="Times New Roman" panose="02020603050405020304" pitchFamily="18" charset="0"/>
                <a:cs typeface="Times New Roman" panose="02020603050405020304" pitchFamily="18" charset="0"/>
              </a:rPr>
              <a:t>βδινος</a:t>
            </a:r>
            <a:r>
              <a:rPr lang="en-US" altLang="en-US" sz="2000" dirty="0">
                <a:solidFill>
                  <a:schemeClr val="bg1"/>
                </a:solidFill>
                <a:latin typeface="Calibri" panose="020F0502020204030204" pitchFamily="34" charset="0"/>
                <a:cs typeface="Calibri" panose="020F0502020204030204" pitchFamily="34" charset="0"/>
              </a:rPr>
              <a:t>) as that is, is quite to destroy the nature of it.”</a:t>
            </a:r>
          </a:p>
        </p:txBody>
      </p:sp>
    </p:spTree>
    <p:extLst>
      <p:ext uri="{BB962C8B-B14F-4D97-AF65-F5344CB8AC3E}">
        <p14:creationId xmlns:p14="http://schemas.microsoft.com/office/powerpoint/2010/main" val="244207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700" dirty="0">
                <a:solidFill>
                  <a:schemeClr val="bg1"/>
                </a:solidFill>
                <a:latin typeface="Calibri" panose="020F0502020204030204" pitchFamily="34" charset="0"/>
                <a:cs typeface="Calibri" panose="020F0502020204030204" pitchFamily="34" charset="0"/>
              </a:rPr>
              <a:t>Cudworth on intellectualist foundations:</a:t>
            </a:r>
          </a:p>
          <a:p>
            <a:pPr marL="400050" lvl="2" indent="0" algn="just" eaLnBrk="1" hangingPunct="1">
              <a:lnSpc>
                <a:spcPct val="90000"/>
              </a:lnSpc>
              <a:spcBef>
                <a:spcPts val="300"/>
              </a:spcBef>
              <a:buNone/>
            </a:pPr>
            <a:r>
              <a:rPr lang="en-US" altLang="en-US" sz="2000" dirty="0">
                <a:solidFill>
                  <a:schemeClr val="bg1"/>
                </a:solidFill>
                <a:latin typeface="Calibri" panose="020F0502020204030204" pitchFamily="34" charset="0"/>
                <a:cs typeface="Calibri" panose="020F0502020204030204" pitchFamily="34" charset="0"/>
              </a:rPr>
              <a:t>“To prevent all mistake, I shall again remember what I have before intimated, that where it is affirmed that the essences of all things are eternal and </a:t>
            </a:r>
            <a:r>
              <a:rPr lang="en-US" altLang="en-US" sz="2000" dirty="0" err="1">
                <a:solidFill>
                  <a:schemeClr val="bg1"/>
                </a:solidFill>
                <a:latin typeface="Calibri" panose="020F0502020204030204" pitchFamily="34" charset="0"/>
                <a:cs typeface="Calibri" panose="020F0502020204030204" pitchFamily="34" charset="0"/>
              </a:rPr>
              <a:t>immu</a:t>
            </a:r>
            <a:r>
              <a:rPr lang="en-US" altLang="en-US" sz="2000" dirty="0">
                <a:solidFill>
                  <a:schemeClr val="bg1"/>
                </a:solidFill>
                <a:latin typeface="Calibri" panose="020F0502020204030204" pitchFamily="34" charset="0"/>
                <a:cs typeface="Calibri" panose="020F0502020204030204" pitchFamily="34" charset="0"/>
              </a:rPr>
              <a:t>-table (which doctrine the theological schools have constantly avouched) this is only to be understood of the intelligible essences and </a:t>
            </a:r>
            <a:r>
              <a:rPr lang="en-US" altLang="en-US" sz="2000" i="1" dirty="0">
                <a:solidFill>
                  <a:schemeClr val="bg1"/>
                </a:solidFill>
                <a:latin typeface="Calibri" panose="020F0502020204030204" pitchFamily="34" charset="0"/>
                <a:cs typeface="Calibri" panose="020F0502020204030204" pitchFamily="34" charset="0"/>
              </a:rPr>
              <a:t>rationes</a:t>
            </a:r>
            <a:r>
              <a:rPr lang="en-US" altLang="en-US" sz="2000" dirty="0">
                <a:solidFill>
                  <a:schemeClr val="bg1"/>
                </a:solidFill>
                <a:latin typeface="Calibri" panose="020F0502020204030204" pitchFamily="34" charset="0"/>
                <a:cs typeface="Calibri" panose="020F0502020204030204" pitchFamily="34" charset="0"/>
              </a:rPr>
              <a:t> of things, as they are the objects of the mind. And that there neither is nor can be any </a:t>
            </a:r>
            <a:r>
              <a:rPr lang="en-US" altLang="en-US" sz="2000" dirty="0" err="1">
                <a:solidFill>
                  <a:schemeClr val="bg1"/>
                </a:solidFill>
                <a:latin typeface="Calibri" panose="020F0502020204030204" pitchFamily="34" charset="0"/>
                <a:cs typeface="Calibri" panose="020F0502020204030204" pitchFamily="34" charset="0"/>
              </a:rPr>
              <a:t>oth</a:t>
            </a:r>
            <a:r>
              <a:rPr lang="en-US" altLang="en-US" sz="2000" dirty="0">
                <a:solidFill>
                  <a:schemeClr val="bg1"/>
                </a:solidFill>
                <a:latin typeface="Calibri" panose="020F0502020204030204" pitchFamily="34" charset="0"/>
                <a:cs typeface="Calibri" panose="020F0502020204030204" pitchFamily="34" charset="0"/>
              </a:rPr>
              <a:t>-er meaning of it than this, that </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there is an eternal knowledge and wisdom, or an eternal mind or intellect, which comprehends within itself the steady and immutable </a:t>
            </a:r>
            <a:r>
              <a:rPr lang="en-US" altLang="en-US" sz="2000" i="1" dirty="0">
                <a:solidFill>
                  <a:schemeClr val="bg1"/>
                </a:solidFill>
                <a:highlight>
                  <a:srgbClr val="003DB8"/>
                </a:highlight>
                <a:latin typeface="Calibri" panose="020F0502020204030204" pitchFamily="34" charset="0"/>
                <a:cs typeface="Calibri" panose="020F0502020204030204" pitchFamily="34" charset="0"/>
              </a:rPr>
              <a:t>rationes</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 of all things and their verities</a:t>
            </a:r>
            <a:r>
              <a:rPr lang="en-US" altLang="en-US" sz="2000" dirty="0">
                <a:solidFill>
                  <a:schemeClr val="bg1"/>
                </a:solidFill>
                <a:latin typeface="Calibri" panose="020F0502020204030204" pitchFamily="34" charset="0"/>
                <a:cs typeface="Calibri" panose="020F0502020204030204" pitchFamily="34" charset="0"/>
              </a:rPr>
              <a:t>, from which all particular intellects are derived, and on which they do depend.”</a:t>
            </a:r>
          </a:p>
          <a:p>
            <a:pPr marL="400050" lvl="2" indent="0" algn="just" eaLnBrk="1" hangingPunct="1">
              <a:lnSpc>
                <a:spcPct val="90000"/>
              </a:lnSpc>
              <a:spcBef>
                <a:spcPts val="300"/>
              </a:spcBef>
              <a:buNone/>
            </a:pPr>
            <a:endParaRPr lang="en-US" altLang="en-US" sz="2000" dirty="0">
              <a:solidFill>
                <a:schemeClr val="bg1"/>
              </a:solidFill>
              <a:latin typeface="Calibri" panose="020F0502020204030204" pitchFamily="34" charset="0"/>
              <a:cs typeface="Calibri" panose="020F0502020204030204" pitchFamily="34" charset="0"/>
            </a:endParaRPr>
          </a:p>
          <a:p>
            <a:pPr marL="400050" lvl="2" indent="0" algn="just" eaLnBrk="1" hangingPunct="1">
              <a:lnSpc>
                <a:spcPct val="90000"/>
              </a:lnSpc>
              <a:spcBef>
                <a:spcPts val="300"/>
              </a:spcBef>
              <a:buNone/>
            </a:pPr>
            <a:r>
              <a:rPr lang="en-US" altLang="en-US" sz="2000" dirty="0">
                <a:solidFill>
                  <a:schemeClr val="bg1"/>
                </a:solidFill>
                <a:latin typeface="Calibri" panose="020F0502020204030204" pitchFamily="34" charset="0"/>
                <a:cs typeface="Calibri" panose="020F0502020204030204" pitchFamily="34" charset="0"/>
              </a:rPr>
              <a:t>“[I]t is </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not possible that there should be any such thing as morality, unless there be a God, that is, an infinite eternal mind that is the first original and source of all things, whose nature is the first rule and exemplar of morality</a:t>
            </a:r>
            <a:r>
              <a:rPr lang="en-US" altLang="en-US" sz="2000" dirty="0">
                <a:solidFill>
                  <a:schemeClr val="bg1"/>
                </a:solidFill>
                <a:latin typeface="Calibri" panose="020F0502020204030204" pitchFamily="34" charset="0"/>
                <a:cs typeface="Calibri" panose="020F0502020204030204" pitchFamily="34" charset="0"/>
              </a:rPr>
              <a:t>. For otherwise it is not conceivable whence any such thing should be derived to particular intellectual beings. Now there can be no such thing as God, if </a:t>
            </a:r>
            <a:r>
              <a:rPr lang="en-US" altLang="en-US" sz="2000" dirty="0" err="1">
                <a:solidFill>
                  <a:schemeClr val="bg1"/>
                </a:solidFill>
                <a:latin typeface="Calibri" panose="020F0502020204030204" pitchFamily="34" charset="0"/>
                <a:cs typeface="Calibri" panose="020F0502020204030204" pitchFamily="34" charset="0"/>
              </a:rPr>
              <a:t>stu-pid</a:t>
            </a:r>
            <a:r>
              <a:rPr lang="en-US" altLang="en-US" sz="2000" dirty="0">
                <a:solidFill>
                  <a:schemeClr val="bg1"/>
                </a:solidFill>
                <a:latin typeface="Calibri" panose="020F0502020204030204" pitchFamily="34" charset="0"/>
                <a:cs typeface="Calibri" panose="020F0502020204030204" pitchFamily="34" charset="0"/>
              </a:rPr>
              <a:t> and senseless matter be the first original of all things, and if all being and perfection that is found in the world, may spring up and arise out of the dark womb of unthinking matter.”</a:t>
            </a:r>
          </a:p>
        </p:txBody>
      </p:sp>
    </p:spTree>
    <p:extLst>
      <p:ext uri="{BB962C8B-B14F-4D97-AF65-F5344CB8AC3E}">
        <p14:creationId xmlns:p14="http://schemas.microsoft.com/office/powerpoint/2010/main" val="113136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700" dirty="0">
                <a:solidFill>
                  <a:schemeClr val="bg1"/>
                </a:solidFill>
                <a:latin typeface="Calibri" panose="020F0502020204030204" pitchFamily="34" charset="0"/>
                <a:cs typeface="Calibri" panose="020F0502020204030204" pitchFamily="34" charset="0"/>
              </a:rPr>
              <a:t>Leibniz on intellectualist foundations:</a:t>
            </a:r>
          </a:p>
          <a:p>
            <a:pPr marL="400050" lvl="2" indent="0" algn="just" eaLnBrk="1" hangingPunct="1">
              <a:lnSpc>
                <a:spcPct val="90000"/>
              </a:lnSpc>
              <a:spcBef>
                <a:spcPts val="300"/>
              </a:spcBef>
              <a:buNone/>
            </a:pPr>
            <a:r>
              <a:rPr lang="en-US" altLang="en-US" sz="2000" dirty="0">
                <a:solidFill>
                  <a:schemeClr val="bg1"/>
                </a:solidFill>
                <a:latin typeface="Calibri" panose="020F0502020204030204" pitchFamily="34" charset="0"/>
                <a:cs typeface="Calibri" panose="020F0502020204030204" pitchFamily="34" charset="0"/>
              </a:rPr>
              <a:t>“[I]t remains now to treat the efficient cause of this law, which our author [</a:t>
            </a:r>
            <a:r>
              <a:rPr lang="en-US" altLang="en-US" sz="2000" dirty="0" err="1">
                <a:solidFill>
                  <a:schemeClr val="bg1"/>
                </a:solidFill>
                <a:latin typeface="Calibri" panose="020F0502020204030204" pitchFamily="34" charset="0"/>
                <a:cs typeface="Calibri" panose="020F0502020204030204" pitchFamily="34" charset="0"/>
              </a:rPr>
              <a:t>Pufendorf</a:t>
            </a:r>
            <a:r>
              <a:rPr lang="en-US" altLang="en-US" sz="2000" dirty="0">
                <a:solidFill>
                  <a:schemeClr val="bg1"/>
                </a:solidFill>
                <a:latin typeface="Calibri" panose="020F0502020204030204" pitchFamily="34" charset="0"/>
                <a:cs typeface="Calibri" panose="020F0502020204030204" pitchFamily="34" charset="0"/>
              </a:rPr>
              <a:t>] does not correctly establish. He, indeed, does not find it </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in the nature of things and in the precepts of right reason which conform to it, which emanate from the divine understanding</a:t>
            </a:r>
            <a:r>
              <a:rPr lang="en-US" altLang="en-US" sz="2000" dirty="0">
                <a:solidFill>
                  <a:schemeClr val="bg1"/>
                </a:solidFill>
                <a:latin typeface="Calibri" panose="020F0502020204030204" pitchFamily="34" charset="0"/>
                <a:cs typeface="Calibri" panose="020F0502020204030204" pitchFamily="34" charset="0"/>
              </a:rPr>
              <a:t>, but (what will appear to be strange and contradictory) in the command of a superior. … [J]</a:t>
            </a:r>
            <a:r>
              <a:rPr lang="en-US" altLang="en-US" sz="2000" dirty="0" err="1">
                <a:solidFill>
                  <a:schemeClr val="bg1"/>
                </a:solidFill>
                <a:latin typeface="Calibri" panose="020F0502020204030204" pitchFamily="34" charset="0"/>
                <a:cs typeface="Calibri" panose="020F0502020204030204" pitchFamily="34" charset="0"/>
              </a:rPr>
              <a:t>ustice</a:t>
            </a:r>
            <a:r>
              <a:rPr lang="en-US" altLang="en-US" sz="2000" dirty="0">
                <a:solidFill>
                  <a:schemeClr val="bg1"/>
                </a:solidFill>
                <a:latin typeface="Calibri" panose="020F0502020204030204" pitchFamily="34" charset="0"/>
                <a:cs typeface="Calibri" panose="020F0502020204030204" pitchFamily="34" charset="0"/>
              </a:rPr>
              <a:t> follows certain rules of equality and of proportion [which are] </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no less founded in the </a:t>
            </a:r>
            <a:r>
              <a:rPr lang="en-US" altLang="en-US" sz="2000" dirty="0" err="1">
                <a:solidFill>
                  <a:schemeClr val="bg1"/>
                </a:solidFill>
                <a:highlight>
                  <a:srgbClr val="003DB8"/>
                </a:highlight>
                <a:latin typeface="Calibri" panose="020F0502020204030204" pitchFamily="34" charset="0"/>
                <a:cs typeface="Calibri" panose="020F0502020204030204" pitchFamily="34" charset="0"/>
              </a:rPr>
              <a:t>immu</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-table nature of things, and in the divine ideas, than are the principles of </a:t>
            </a:r>
            <a:r>
              <a:rPr lang="en-US" altLang="en-US" sz="2000" dirty="0" err="1">
                <a:solidFill>
                  <a:schemeClr val="bg1"/>
                </a:solidFill>
                <a:highlight>
                  <a:srgbClr val="003DB8"/>
                </a:highlight>
                <a:latin typeface="Calibri" panose="020F0502020204030204" pitchFamily="34" charset="0"/>
                <a:cs typeface="Calibri" panose="020F0502020204030204" pitchFamily="34" charset="0"/>
              </a:rPr>
              <a:t>arith-metic</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 and of geometry</a:t>
            </a:r>
            <a:r>
              <a:rPr lang="en-US" altLang="en-US" sz="2000" dirty="0">
                <a:solidFill>
                  <a:schemeClr val="bg1"/>
                </a:solidFill>
                <a:latin typeface="Calibri" panose="020F0502020204030204" pitchFamily="34" charset="0"/>
                <a:cs typeface="Calibri" panose="020F0502020204030204" pitchFamily="34" charset="0"/>
              </a:rPr>
              <a:t>.”                                                (“Opinion on </a:t>
            </a:r>
            <a:r>
              <a:rPr lang="en-US" altLang="en-US" sz="2000" dirty="0" err="1">
                <a:solidFill>
                  <a:schemeClr val="bg1"/>
                </a:solidFill>
                <a:latin typeface="Calibri" panose="020F0502020204030204" pitchFamily="34" charset="0"/>
                <a:cs typeface="Calibri" panose="020F0502020204030204" pitchFamily="34" charset="0"/>
              </a:rPr>
              <a:t>Pufendorf</a:t>
            </a:r>
            <a:r>
              <a:rPr lang="en-US" altLang="en-US" sz="2000" dirty="0">
                <a:solidFill>
                  <a:schemeClr val="bg1"/>
                </a:solidFill>
                <a:latin typeface="Calibri" panose="020F0502020204030204" pitchFamily="34" charset="0"/>
                <a:cs typeface="Calibri" panose="020F0502020204030204" pitchFamily="34" charset="0"/>
              </a:rPr>
              <a:t>” IV)</a:t>
            </a:r>
          </a:p>
          <a:p>
            <a:pPr marL="400050" lvl="2" indent="0" algn="just" eaLnBrk="1" hangingPunct="1">
              <a:lnSpc>
                <a:spcPct val="90000"/>
              </a:lnSpc>
              <a:spcBef>
                <a:spcPts val="300"/>
              </a:spcBef>
              <a:buNone/>
            </a:pPr>
            <a:endParaRPr lang="en-US" altLang="en-US" sz="2000" dirty="0">
              <a:solidFill>
                <a:schemeClr val="bg1"/>
              </a:solidFill>
              <a:latin typeface="Calibri" panose="020F0502020204030204" pitchFamily="34" charset="0"/>
              <a:cs typeface="Calibri" panose="020F0502020204030204" pitchFamily="34" charset="0"/>
            </a:endParaRPr>
          </a:p>
          <a:p>
            <a:pPr marL="400050" lvl="2" indent="0" algn="just" eaLnBrk="1" hangingPunct="1">
              <a:lnSpc>
                <a:spcPct val="90000"/>
              </a:lnSpc>
              <a:spcBef>
                <a:spcPts val="300"/>
              </a:spcBef>
              <a:buNone/>
            </a:pPr>
            <a:r>
              <a:rPr lang="en-US" altLang="en-US" sz="2000" dirty="0">
                <a:solidFill>
                  <a:schemeClr val="bg1"/>
                </a:solidFill>
                <a:latin typeface="Calibri" panose="020F0502020204030204" pitchFamily="34" charset="0"/>
                <a:cs typeface="Calibri" panose="020F0502020204030204" pitchFamily="34" charset="0"/>
              </a:rPr>
              <a:t>“[I]t seems that every will presupposes </a:t>
            </a:r>
            <a:r>
              <a:rPr lang="en-US" altLang="en-US" sz="2000" i="1" dirty="0" err="1">
                <a:solidFill>
                  <a:schemeClr val="bg1"/>
                </a:solidFill>
                <a:latin typeface="Calibri" panose="020F0502020204030204" pitchFamily="34" charset="0"/>
                <a:cs typeface="Calibri" panose="020F0502020204030204" pitchFamily="34" charset="0"/>
              </a:rPr>
              <a:t>aliquam</a:t>
            </a:r>
            <a:r>
              <a:rPr lang="en-US" altLang="en-US" sz="2000" i="1" dirty="0">
                <a:solidFill>
                  <a:schemeClr val="bg1"/>
                </a:solidFill>
                <a:latin typeface="Calibri" panose="020F0502020204030204" pitchFamily="34" charset="0"/>
                <a:cs typeface="Calibri" panose="020F0502020204030204" pitchFamily="34" charset="0"/>
              </a:rPr>
              <a:t> </a:t>
            </a:r>
            <a:r>
              <a:rPr lang="en-US" altLang="en-US" sz="2000" i="1" dirty="0" err="1">
                <a:solidFill>
                  <a:schemeClr val="bg1"/>
                </a:solidFill>
                <a:latin typeface="Calibri" panose="020F0502020204030204" pitchFamily="34" charset="0"/>
                <a:cs typeface="Calibri" panose="020F0502020204030204" pitchFamily="34" charset="0"/>
              </a:rPr>
              <a:t>rationem</a:t>
            </a:r>
            <a:r>
              <a:rPr lang="en-US" altLang="en-US" sz="2000" i="1" dirty="0">
                <a:solidFill>
                  <a:schemeClr val="bg1"/>
                </a:solidFill>
                <a:latin typeface="Calibri" panose="020F0502020204030204" pitchFamily="34" charset="0"/>
                <a:cs typeface="Calibri" panose="020F0502020204030204" pitchFamily="34" charset="0"/>
              </a:rPr>
              <a:t> </a:t>
            </a:r>
            <a:r>
              <a:rPr lang="en-US" altLang="en-US" sz="2000" i="1" dirty="0" err="1">
                <a:solidFill>
                  <a:schemeClr val="bg1"/>
                </a:solidFill>
                <a:latin typeface="Calibri" panose="020F0502020204030204" pitchFamily="34" charset="0"/>
                <a:cs typeface="Calibri" panose="020F0502020204030204" pitchFamily="34" charset="0"/>
              </a:rPr>
              <a:t>volendi</a:t>
            </a:r>
            <a:r>
              <a:rPr lang="en-US" altLang="en-US" sz="2000" dirty="0">
                <a:solidFill>
                  <a:schemeClr val="bg1"/>
                </a:solidFill>
                <a:latin typeface="Calibri" panose="020F0502020204030204" pitchFamily="34" charset="0"/>
                <a:cs typeface="Calibri" panose="020F0502020204030204" pitchFamily="34" charset="0"/>
              </a:rPr>
              <a:t> [some rea-son for willing] or that reason is naturally prior to the will. This is why I still find completely strange this expression of some philosophers, that the eternal truths of metaphysics or geometry (and consequently also the rules of good-ness, justice, and perfection) are nothing but effects of the will of God, instead it seems to me, that they are </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consequences of his understanding, which </a:t>
            </a:r>
            <a:r>
              <a:rPr lang="en-US" altLang="en-US" sz="2000" dirty="0" err="1">
                <a:solidFill>
                  <a:schemeClr val="bg1"/>
                </a:solidFill>
                <a:highlight>
                  <a:srgbClr val="003DB8"/>
                </a:highlight>
                <a:latin typeface="Calibri" panose="020F0502020204030204" pitchFamily="34" charset="0"/>
                <a:cs typeface="Calibri" panose="020F0502020204030204" pitchFamily="34" charset="0"/>
              </a:rPr>
              <a:t>cer-tainly</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 does not depend on his will any more than his essence does</a:t>
            </a:r>
            <a:r>
              <a:rPr lang="en-US" altLang="en-US" sz="2000" dirty="0">
                <a:solidFill>
                  <a:schemeClr val="bg1"/>
                </a:solidFill>
                <a:latin typeface="Calibri" panose="020F0502020204030204" pitchFamily="34" charset="0"/>
                <a:cs typeface="Calibri" panose="020F0502020204030204" pitchFamily="34" charset="0"/>
              </a:rPr>
              <a:t>.”</a:t>
            </a:r>
          </a:p>
          <a:p>
            <a:pPr marL="400050" lvl="2" indent="0" algn="just" eaLnBrk="1" hangingPunct="1">
              <a:lnSpc>
                <a:spcPct val="90000"/>
              </a:lnSpc>
              <a:spcBef>
                <a:spcPts val="300"/>
              </a:spcBef>
              <a:buNone/>
            </a:pPr>
            <a:r>
              <a:rPr lang="en-US" altLang="en-US" sz="2000" dirty="0">
                <a:solidFill>
                  <a:schemeClr val="bg1"/>
                </a:solidFill>
                <a:latin typeface="Calibri" panose="020F0502020204030204" pitchFamily="34" charset="0"/>
                <a:cs typeface="Calibri" panose="020F0502020204030204" pitchFamily="34" charset="0"/>
              </a:rPr>
              <a:t>                                                                                         </a:t>
            </a:r>
            <a:r>
              <a:rPr lang="en-US" altLang="en-US" sz="1200" dirty="0">
                <a:solidFill>
                  <a:schemeClr val="bg1"/>
                </a:solidFill>
                <a:latin typeface="Calibri" panose="020F0502020204030204" pitchFamily="34" charset="0"/>
                <a:cs typeface="Calibri" panose="020F0502020204030204" pitchFamily="34" charset="0"/>
              </a:rPr>
              <a:t> </a:t>
            </a:r>
            <a:r>
              <a:rPr lang="en-US" altLang="en-US" sz="2000" dirty="0">
                <a:solidFill>
                  <a:schemeClr val="bg1"/>
                </a:solidFill>
                <a:latin typeface="Calibri" panose="020F0502020204030204" pitchFamily="34" charset="0"/>
                <a:cs typeface="Calibri" panose="020F0502020204030204" pitchFamily="34" charset="0"/>
              </a:rPr>
              <a:t>(</a:t>
            </a:r>
            <a:r>
              <a:rPr lang="en-US" altLang="en-US" sz="2000" i="1" dirty="0">
                <a:solidFill>
                  <a:schemeClr val="bg1"/>
                </a:solidFill>
                <a:latin typeface="Calibri" panose="020F0502020204030204" pitchFamily="34" charset="0"/>
                <a:cs typeface="Calibri" panose="020F0502020204030204" pitchFamily="34" charset="0"/>
              </a:rPr>
              <a:t>Discourse on Metaphysics</a:t>
            </a:r>
            <a:r>
              <a:rPr lang="en-US" altLang="en-US" sz="2000" dirty="0">
                <a:solidFill>
                  <a:schemeClr val="bg1"/>
                </a:solidFill>
                <a:latin typeface="Calibri" panose="020F0502020204030204" pitchFamily="34" charset="0"/>
                <a:cs typeface="Calibri" panose="020F0502020204030204" pitchFamily="34" charset="0"/>
              </a:rPr>
              <a:t> 2)</a:t>
            </a:r>
          </a:p>
        </p:txBody>
      </p:sp>
    </p:spTree>
    <p:extLst>
      <p:ext uri="{BB962C8B-B14F-4D97-AF65-F5344CB8AC3E}">
        <p14:creationId xmlns:p14="http://schemas.microsoft.com/office/powerpoint/2010/main" val="12788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700" dirty="0">
                <a:solidFill>
                  <a:schemeClr val="bg1"/>
                </a:solidFill>
                <a:latin typeface="Calibri" panose="020F0502020204030204" pitchFamily="34" charset="0"/>
                <a:cs typeface="Calibri" panose="020F0502020204030204" pitchFamily="34" charset="0"/>
              </a:rPr>
              <a:t>Leibniz on math-morality analogy:</a:t>
            </a:r>
          </a:p>
          <a:p>
            <a:pPr marL="400050" lvl="2" indent="0" algn="just" eaLnBrk="1" hangingPunct="1">
              <a:lnSpc>
                <a:spcPct val="90000"/>
              </a:lnSpc>
              <a:spcBef>
                <a:spcPts val="300"/>
              </a:spcBef>
              <a:buNone/>
            </a:pPr>
            <a:r>
              <a:rPr lang="en-US" altLang="en-US" sz="2000" dirty="0">
                <a:solidFill>
                  <a:schemeClr val="bg1"/>
                </a:solidFill>
                <a:latin typeface="Calibri" panose="020F0502020204030204" pitchFamily="34" charset="0"/>
                <a:cs typeface="Calibri" panose="020F0502020204030204" pitchFamily="34" charset="0"/>
              </a:rPr>
              <a:t>“I grant readily that there is a great difference between the way in which men are just and [the way] in which God is: but this difference is only one of deg-</a:t>
            </a:r>
            <a:r>
              <a:rPr lang="en-US" altLang="en-US" sz="2000" dirty="0" err="1">
                <a:solidFill>
                  <a:schemeClr val="bg1"/>
                </a:solidFill>
                <a:latin typeface="Calibri" panose="020F0502020204030204" pitchFamily="34" charset="0"/>
                <a:cs typeface="Calibri" panose="020F0502020204030204" pitchFamily="34" charset="0"/>
              </a:rPr>
              <a:t>ree</a:t>
            </a:r>
            <a:r>
              <a:rPr lang="en-US" altLang="en-US" sz="2000" dirty="0">
                <a:solidFill>
                  <a:schemeClr val="bg1"/>
                </a:solidFill>
                <a:latin typeface="Calibri" panose="020F0502020204030204" pitchFamily="34" charset="0"/>
                <a:cs typeface="Calibri" panose="020F0502020204030204" pitchFamily="34" charset="0"/>
              </a:rPr>
              <a:t>. For God is perfectly and entirely just, and the justice of men is mixed with injustice, with faults and with sins, because of the imperfection of human </a:t>
            </a:r>
            <a:r>
              <a:rPr lang="en-US" altLang="en-US" sz="2000" dirty="0" err="1">
                <a:solidFill>
                  <a:schemeClr val="bg1"/>
                </a:solidFill>
                <a:latin typeface="Calibri" panose="020F0502020204030204" pitchFamily="34" charset="0"/>
                <a:cs typeface="Calibri" panose="020F0502020204030204" pitchFamily="34" charset="0"/>
              </a:rPr>
              <a:t>na-ture</a:t>
            </a:r>
            <a:r>
              <a:rPr lang="en-US" altLang="en-US" sz="2000" dirty="0">
                <a:solidFill>
                  <a:schemeClr val="bg1"/>
                </a:solidFill>
                <a:latin typeface="Calibri" panose="020F0502020204030204" pitchFamily="34" charset="0"/>
                <a:cs typeface="Calibri" panose="020F0502020204030204" pitchFamily="34" charset="0"/>
              </a:rPr>
              <a:t>. The perfections of God are infinite, and ours are limited. Thus if someone wishes to maintain that the justice and the goodness of God have entirely </a:t>
            </a:r>
            <a:r>
              <a:rPr lang="en-US" altLang="en-US" sz="2000" dirty="0" err="1">
                <a:solidFill>
                  <a:schemeClr val="bg1"/>
                </a:solidFill>
                <a:latin typeface="Calibri" panose="020F0502020204030204" pitchFamily="34" charset="0"/>
                <a:cs typeface="Calibri" panose="020F0502020204030204" pitchFamily="34" charset="0"/>
              </a:rPr>
              <a:t>dif-ferent</a:t>
            </a:r>
            <a:r>
              <a:rPr lang="en-US" altLang="en-US" sz="2000" dirty="0">
                <a:solidFill>
                  <a:schemeClr val="bg1"/>
                </a:solidFill>
                <a:latin typeface="Calibri" panose="020F0502020204030204" pitchFamily="34" charset="0"/>
                <a:cs typeface="Calibri" panose="020F0502020204030204" pitchFamily="34" charset="0"/>
              </a:rPr>
              <a:t> rules than those of men, he must recognize at the same time that these are two different notions, and that it is either voluntary equivocation or gross self-deception to attribute justice to both. Choosing, then, which of the two notions must be taken for that of justice, it will follow that either there is no true justice in God or that there is none in men, or perhaps that there is none in either, and that in the end one doesn't know what he is saying when speak-</a:t>
            </a:r>
            <a:r>
              <a:rPr lang="en-US" altLang="en-US" sz="2000" dirty="0" err="1">
                <a:solidFill>
                  <a:schemeClr val="bg1"/>
                </a:solidFill>
                <a:latin typeface="Calibri" panose="020F0502020204030204" pitchFamily="34" charset="0"/>
                <a:cs typeface="Calibri" panose="020F0502020204030204" pitchFamily="34" charset="0"/>
              </a:rPr>
              <a:t>ing</a:t>
            </a:r>
            <a:r>
              <a:rPr lang="en-US" altLang="en-US" sz="2000" dirty="0">
                <a:solidFill>
                  <a:schemeClr val="bg1"/>
                </a:solidFill>
                <a:latin typeface="Calibri" panose="020F0502020204030204" pitchFamily="34" charset="0"/>
                <a:cs typeface="Calibri" panose="020F0502020204030204" pitchFamily="34" charset="0"/>
              </a:rPr>
              <a:t> of justice—but this would destroy it, in fact, and leave nothing but the </a:t>
            </a:r>
            <a:r>
              <a:rPr lang="en-US" altLang="en-US" sz="2000" spc="-10" dirty="0">
                <a:solidFill>
                  <a:schemeClr val="bg1"/>
                </a:solidFill>
                <a:latin typeface="Calibri" panose="020F0502020204030204" pitchFamily="34" charset="0"/>
                <a:cs typeface="Calibri" panose="020F0502020204030204" pitchFamily="34" charset="0"/>
              </a:rPr>
              <a:t>name. As do those also who make it arbitrary and dependent on the good plea</a:t>
            </a:r>
            <a:r>
              <a:rPr lang="en-US" altLang="en-US" sz="2000" dirty="0">
                <a:solidFill>
                  <a:schemeClr val="bg1"/>
                </a:solidFill>
                <a:latin typeface="Calibri" panose="020F0502020204030204" pitchFamily="34" charset="0"/>
                <a:cs typeface="Calibri" panose="020F0502020204030204" pitchFamily="34" charset="0"/>
              </a:rPr>
              <a:t>-sure of a judge or of a powerful person, since the same action will appear to be just or unjust to different judges.</a:t>
            </a:r>
          </a:p>
          <a:p>
            <a:pPr marL="400050" lvl="2" indent="0" algn="just" eaLnBrk="1" hangingPunct="1">
              <a:lnSpc>
                <a:spcPct val="90000"/>
              </a:lnSpc>
              <a:spcBef>
                <a:spcPts val="300"/>
              </a:spcBef>
              <a:buNone/>
            </a:pPr>
            <a:r>
              <a:rPr lang="en-US" altLang="en-US" sz="2000" dirty="0">
                <a:solidFill>
                  <a:schemeClr val="bg1"/>
                </a:solidFill>
                <a:latin typeface="Calibri" panose="020F0502020204030204" pitchFamily="34" charset="0"/>
                <a:cs typeface="Calibri" panose="020F0502020204030204" pitchFamily="34" charset="0"/>
              </a:rPr>
              <a:t>    “This is also </a:t>
            </a:r>
            <a:r>
              <a:rPr lang="en-US" altLang="en-US" sz="2000" dirty="0">
                <a:solidFill>
                  <a:schemeClr val="bg1"/>
                </a:solidFill>
                <a:highlight>
                  <a:srgbClr val="003DB8"/>
                </a:highlight>
                <a:latin typeface="Calibri" panose="020F0502020204030204" pitchFamily="34" charset="0"/>
                <a:cs typeface="Calibri" panose="020F0502020204030204" pitchFamily="34" charset="0"/>
              </a:rPr>
              <a:t>somewhat as if someone wanted to maintain that our science, for example that of numbers, which is called arithmetic, does not agree with that of God or of the angels, or perhaps that all truth is arbitrary and depends on whim</a:t>
            </a:r>
            <a:r>
              <a:rPr lang="en-US" altLang="en-US" sz="2000"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5756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Intellectualist responses to voluntarism</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228600" y="685800"/>
            <a:ext cx="8686800" cy="4648200"/>
          </a:xfrm>
        </p:spPr>
        <p:txBody>
          <a:bodyPr/>
          <a:lstStyle/>
          <a:p>
            <a:pPr marL="182880" lvl="1" indent="-182880" eaLnBrk="1" hangingPunct="1">
              <a:lnSpc>
                <a:spcPct val="90000"/>
              </a:lnSpc>
              <a:spcBef>
                <a:spcPts val="300"/>
              </a:spcBef>
              <a:buFont typeface="Calibri" panose="020F0502020204030204" pitchFamily="34" charset="0"/>
              <a:buChar char="-"/>
            </a:pPr>
            <a:r>
              <a:rPr lang="en-US" altLang="en-US" sz="2700" dirty="0">
                <a:solidFill>
                  <a:schemeClr val="bg1"/>
                </a:solidFill>
                <a:latin typeface="Calibri" panose="020F0502020204030204" pitchFamily="34" charset="0"/>
                <a:cs typeface="Calibri" panose="020F0502020204030204" pitchFamily="34" charset="0"/>
              </a:rPr>
              <a:t>Clarke on math-morality analogy:</a:t>
            </a:r>
          </a:p>
          <a:p>
            <a:pPr marL="400050" lvl="2" indent="0" algn="just" eaLnBrk="1" hangingPunct="1">
              <a:lnSpc>
                <a:spcPct val="90000"/>
              </a:lnSpc>
              <a:spcBef>
                <a:spcPts val="300"/>
              </a:spcBef>
              <a:buNone/>
            </a:pPr>
            <a:r>
              <a:rPr lang="en-US"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THAT there are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Differences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of things; and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different Relations</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Respects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or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Pro-portions</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of some things towards others; is as evident and undeniable as that one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magnitude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or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number</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is greater, equal to, or smaller than another. That </a:t>
            </a:r>
            <a:r>
              <a:rPr lang="en-US" sz="20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from these </a:t>
            </a:r>
            <a:r>
              <a:rPr lang="en-US" sz="20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different Relations </a:t>
            </a:r>
            <a:r>
              <a:rPr lang="en-US" sz="20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of different things, there necessarily arises an </a:t>
            </a:r>
            <a:r>
              <a:rPr lang="en-US" sz="20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agreement </a:t>
            </a:r>
            <a:r>
              <a:rPr lang="en-US" sz="20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or </a:t>
            </a:r>
            <a:r>
              <a:rPr lang="en-US" sz="20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disagreement </a:t>
            </a:r>
            <a:r>
              <a:rPr lang="en-US" sz="20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of some things with others, or a </a:t>
            </a:r>
            <a:r>
              <a:rPr lang="en-US" sz="20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fitness </a:t>
            </a:r>
            <a:r>
              <a:rPr lang="en-US" sz="20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or </a:t>
            </a:r>
            <a:r>
              <a:rPr lang="en-US" sz="2000" i="1"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unfit-ness </a:t>
            </a:r>
            <a:r>
              <a:rPr lang="en-US" sz="2000" dirty="0">
                <a:solidFill>
                  <a:schemeClr val="bg1"/>
                </a:solidFill>
                <a:highlight>
                  <a:srgbClr val="003DB8"/>
                </a:highlight>
                <a:latin typeface="Calibri" panose="020F0502020204030204" pitchFamily="34" charset="0"/>
                <a:ea typeface="Calibri" panose="020F0502020204030204" pitchFamily="34" charset="0"/>
                <a:cs typeface="Calibri" panose="020F0502020204030204" pitchFamily="34" charset="0"/>
              </a:rPr>
              <a:t>of the application of different things or different relations one to another</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is likewise as plain as that there is any such thing as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Proportion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or </a:t>
            </a:r>
            <a:r>
              <a:rPr lang="en-US" sz="2000" i="1" dirty="0" err="1">
                <a:solidFill>
                  <a:schemeClr val="bg1"/>
                </a:solidFill>
                <a:latin typeface="Calibri" panose="020F0502020204030204" pitchFamily="34" charset="0"/>
                <a:ea typeface="Calibri" panose="020F0502020204030204" pitchFamily="34" charset="0"/>
                <a:cs typeface="Calibri" panose="020F0502020204030204" pitchFamily="34" charset="0"/>
              </a:rPr>
              <a:t>Dispropor-tion</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in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Geometry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and </a:t>
            </a:r>
            <a:r>
              <a:rPr lang="en-US" sz="2000" i="1" dirty="0" err="1">
                <a:solidFill>
                  <a:schemeClr val="bg1"/>
                </a:solidFill>
                <a:latin typeface="Calibri" panose="020F0502020204030204" pitchFamily="34" charset="0"/>
                <a:ea typeface="Calibri" panose="020F0502020204030204" pitchFamily="34" charset="0"/>
                <a:cs typeface="Calibri" panose="020F0502020204030204" pitchFamily="34" charset="0"/>
              </a:rPr>
              <a:t>Arithmetick</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or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Uniformity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or </a:t>
            </a:r>
            <a:r>
              <a:rPr lang="en-US" sz="2000" i="1" dirty="0" err="1">
                <a:solidFill>
                  <a:schemeClr val="bg1"/>
                </a:solidFill>
                <a:latin typeface="Calibri" panose="020F0502020204030204" pitchFamily="34" charset="0"/>
                <a:ea typeface="Calibri" panose="020F0502020204030204" pitchFamily="34" charset="0"/>
                <a:cs typeface="Calibri" panose="020F0502020204030204" pitchFamily="34" charset="0"/>
              </a:rPr>
              <a:t>Difformity</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in comparing together the respective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Figures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of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Bodies</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Further, that there is a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Fitness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or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Suitableness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of certain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Circumstances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to certain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Persons</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and an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Unsuitable-ness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of others; founded in the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nature of Things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and the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Qualifications of Per-sons</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antecedent to all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positive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appointment whatsoever; Also that from the different relations of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different Persons one to another</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there necessarily arises a fitness or unfitness of certain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manners of </a:t>
            </a:r>
            <a:r>
              <a:rPr lang="en-US" sz="2000" i="1" dirty="0" err="1">
                <a:solidFill>
                  <a:schemeClr val="bg1"/>
                </a:solidFill>
                <a:latin typeface="Calibri" panose="020F0502020204030204" pitchFamily="34" charset="0"/>
                <a:ea typeface="Calibri" panose="020F0502020204030204" pitchFamily="34" charset="0"/>
                <a:cs typeface="Calibri" panose="020F0502020204030204" pitchFamily="34" charset="0"/>
              </a:rPr>
              <a:t>Behaviour</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of some persons to-wards others: Is as manifest, as that the Properties which flow from the Essences of different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mathematical Figures</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have different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congruities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or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in-congruities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between themselves; or that, in </a:t>
            </a:r>
            <a:r>
              <a:rPr lang="en-US" sz="2000" i="1" dirty="0" err="1">
                <a:solidFill>
                  <a:schemeClr val="bg1"/>
                </a:solidFill>
                <a:latin typeface="Calibri" panose="020F0502020204030204" pitchFamily="34" charset="0"/>
                <a:ea typeface="Calibri" panose="020F0502020204030204" pitchFamily="34" charset="0"/>
                <a:cs typeface="Calibri" panose="020F0502020204030204" pitchFamily="34" charset="0"/>
              </a:rPr>
              <a:t>Mechanicks</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certain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Weights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or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Powers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have very different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Forces</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and different Effects one upon Another, according to their different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Distances</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or different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Positions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and </a:t>
            </a:r>
            <a:r>
              <a:rPr lang="en-US" sz="2000" i="1" dirty="0">
                <a:solidFill>
                  <a:schemeClr val="bg1"/>
                </a:solidFill>
                <a:latin typeface="Calibri" panose="020F0502020204030204" pitchFamily="34" charset="0"/>
                <a:ea typeface="Calibri" panose="020F0502020204030204" pitchFamily="34" charset="0"/>
                <a:cs typeface="Calibri" panose="020F0502020204030204" pitchFamily="34" charset="0"/>
              </a:rPr>
              <a:t>Situations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in respect of each other.”</a:t>
            </a:r>
            <a:endParaRPr lang="en-US"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494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16171</TotalTime>
  <Words>5264</Words>
  <Application>Microsoft Office PowerPoint</Application>
  <PresentationFormat>On-screen Show (4:3)</PresentationFormat>
  <Paragraphs>151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Palatino Linotype</vt:lpstr>
      <vt:lpstr>Times New Roman</vt:lpstr>
      <vt:lpstr>Default Design</vt:lpstr>
      <vt:lpstr>Euthyphro dilemma</vt:lpstr>
      <vt:lpstr>Intellectualist responses to voluntarism</vt:lpstr>
      <vt:lpstr>Intellectualist responses to voluntarism</vt:lpstr>
      <vt:lpstr>Intellectualist responses to voluntarism</vt:lpstr>
      <vt:lpstr>Intellectualist responses to voluntarism</vt:lpstr>
      <vt:lpstr>Intellectualist responses to voluntarism</vt:lpstr>
      <vt:lpstr>Intellectualist responses to voluntarism</vt:lpstr>
      <vt:lpstr>Intellectualist responses to voluntarism</vt:lpstr>
      <vt:lpstr>Intellectualist responses to voluntarism</vt:lpstr>
      <vt:lpstr>Intellectualist responses to voluntarism</vt:lpstr>
      <vt:lpstr>Intellectualist responses to voluntarism</vt:lpstr>
      <vt:lpstr>Intellectualist responses to voluntarism</vt:lpstr>
      <vt:lpstr>Intellectualist responses to voluntarism</vt:lpstr>
      <vt:lpstr>Intellectualist responses to voluntarism</vt:lpstr>
      <vt:lpstr>Intellectualist responses to voluntarism</vt:lpstr>
      <vt:lpstr>Intellectualist responses to voluntarism</vt:lpstr>
      <vt:lpstr>Intellectualist responses to voluntarism</vt:lpstr>
      <vt:lpstr>Intellectualist responses to voluntarism</vt:lpstr>
      <vt:lpstr>Intellectualist responses to voluntarism</vt:lpstr>
      <vt:lpstr>Intellectualist responses to voluntarism</vt:lpstr>
      <vt:lpstr>Butler on self-love</vt:lpstr>
      <vt:lpstr>Butler on self-love</vt:lpstr>
      <vt:lpstr>Butler on self-love</vt:lpstr>
    </vt:vector>
  </TitlesOfParts>
  <Company>University of Arizona Philosophy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fdsdffds</dc:title>
  <dc:creator>Cole Mitchell</dc:creator>
  <cp:lastModifiedBy>XYZ</cp:lastModifiedBy>
  <cp:revision>2000</cp:revision>
  <cp:lastPrinted>2023-03-10T01:06:17Z</cp:lastPrinted>
  <dcterms:created xsi:type="dcterms:W3CDTF">2006-08-23T23:46:24Z</dcterms:created>
  <dcterms:modified xsi:type="dcterms:W3CDTF">2025-04-17T14:38:18Z</dcterms:modified>
</cp:coreProperties>
</file>