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Inferencia Bayesiana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n-US" dirty="0" smtClean="0"/>
              <a:t>Track 20 animals over a year, expect that between 10 and 20 will survive (S) (i.e., binomial likelihood)</a:t>
            </a:r>
          </a:p>
          <a:p>
            <a:r>
              <a:rPr lang="en-US" dirty="0" smtClean="0"/>
              <a:t>Let probability of survival = p =</a:t>
            </a:r>
            <a:r>
              <a:rPr lang="en-US" dirty="0" err="1" smtClean="0"/>
              <a:t>ilogit</a:t>
            </a:r>
            <a:r>
              <a:rPr lang="en-US" dirty="0" smtClean="0"/>
              <a:t>(theta) </a:t>
            </a:r>
            <a:r>
              <a:rPr lang="en-US" dirty="0"/>
              <a:t>where </a:t>
            </a:r>
            <a:r>
              <a:rPr lang="en-US" dirty="0" err="1"/>
              <a:t>ilogit</a:t>
            </a:r>
            <a:r>
              <a:rPr lang="en-US" dirty="0"/>
              <a:t>=1/(1+exp(-x))</a:t>
            </a:r>
            <a:endParaRPr lang="en-US" dirty="0" smtClean="0"/>
          </a:p>
          <a:p>
            <a:r>
              <a:rPr lang="en-US" dirty="0" smtClean="0"/>
              <a:t>Assume prior: </a:t>
            </a:r>
            <a:r>
              <a:rPr lang="en-US" dirty="0" err="1" smtClean="0"/>
              <a:t>theta~N</a:t>
            </a:r>
            <a:r>
              <a:rPr lang="en-US" dirty="0" smtClean="0"/>
              <a:t>(0,100)</a:t>
            </a:r>
          </a:p>
          <a:p>
            <a:r>
              <a:rPr lang="en-US" dirty="0" smtClean="0"/>
              <a:t>Plot the implied prior on p and the prior predictive distribution for S</a:t>
            </a:r>
          </a:p>
          <a:p>
            <a:r>
              <a:rPr lang="en-US" dirty="0" smtClean="0"/>
              <a:t>Recalibrate theta to match our prior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8149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1/(.5*.5))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logit(p) &lt;- theta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likelihood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Once happy with the model, introduce the data and fit it (draw samples)</a:t>
            </a:r>
          </a:p>
          <a:p>
            <a:pPr defTabSz="914400"/>
            <a:r>
              <a:rPr lang="en-US" kern="0" dirty="0" smtClean="0"/>
              <a:t>We check for signs of non-convergence</a:t>
            </a:r>
          </a:p>
          <a:p>
            <a:pPr defTabSz="914400"/>
            <a:r>
              <a:rPr lang="en-US" kern="0" dirty="0" smtClean="0"/>
              <a:t>[Demo in R]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model and R code to accept 3 individual replicates of the experiment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dat2 &lt;- list(y=c(15, 12, 11), N=c(20,20,20), R=3)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dat3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list(y=c(15, 12, 11, 12, 4, 15, 17, 12, 16, 14),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N=rep(20, 10), R=10)</a:t>
            </a:r>
          </a:p>
          <a:p>
            <a:r>
              <a:rPr lang="en-US" dirty="0" smtClean="0"/>
              <a:t>Then repeat with data set 3. Plot priors vs posterior for theta.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Convergence 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MCMC convergence </a:t>
            </a:r>
            <a:r>
              <a:rPr lang="en-US" dirty="0" smtClean="0"/>
              <a:t>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replicate the data generating process given the posterior distribution</a:t>
            </a:r>
          </a:p>
          <a:p>
            <a:r>
              <a:rPr lang="en-US" dirty="0" smtClean="0"/>
              <a:t>Can do it in R or inside the model</a:t>
            </a:r>
          </a:p>
          <a:p>
            <a:r>
              <a:rPr lang="en-US" dirty="0" smtClean="0"/>
              <a:t>We then compare the observed data, to those that the model predicts *would be* observed</a:t>
            </a:r>
          </a:p>
          <a:p>
            <a:r>
              <a:rPr lang="en-US" dirty="0" smtClean="0"/>
              <a:t>The real data should fall within the observed, or the model is not adequately describing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if we have a posterior sample </a:t>
            </a:r>
            <a:r>
              <a:rPr lang="el-GR" dirty="0" smtClean="0"/>
              <a:t>θ</a:t>
            </a:r>
            <a:r>
              <a:rPr lang="en-US" dirty="0" smtClean="0"/>
              <a:t>* then we can simulate a new data point y* by generating it from the process</a:t>
            </a:r>
          </a:p>
          <a:p>
            <a:r>
              <a:rPr lang="en-US" dirty="0" smtClean="0"/>
              <a:t>E.g., in our case y*=</a:t>
            </a:r>
            <a:r>
              <a:rPr lang="en-US" dirty="0" err="1" smtClean="0"/>
              <a:t>rbinom</a:t>
            </a:r>
            <a:r>
              <a:rPr lang="en-US" dirty="0" smtClean="0"/>
              <a:t>(1, 20, p*). This gives one predicted data point. Repeat for all values of </a:t>
            </a:r>
            <a:r>
              <a:rPr lang="el-GR" dirty="0" smtClean="0"/>
              <a:t>θ</a:t>
            </a:r>
            <a:r>
              <a:rPr lang="en-US" dirty="0" smtClean="0"/>
              <a:t>* to form a distribution.</a:t>
            </a:r>
          </a:p>
          <a:p>
            <a:r>
              <a:rPr lang="en-US" dirty="0" smtClean="0"/>
              <a:t>Then compare this (often visually) to the observed data</a:t>
            </a:r>
            <a:r>
              <a:rPr lang="en-US" dirty="0"/>
              <a:t> </a:t>
            </a:r>
            <a:r>
              <a:rPr lang="en-US" dirty="0" smtClean="0"/>
              <a:t>and look for bad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previous JAGS model and add a posterior predictive distribution, one for each replicate for each sample</a:t>
            </a:r>
          </a:p>
          <a:p>
            <a:r>
              <a:rPr lang="en-US" dirty="0" smtClean="0"/>
              <a:t>[Hint</a:t>
            </a:r>
            <a:r>
              <a:rPr lang="en-US" dirty="0"/>
              <a:t>: </a:t>
            </a:r>
            <a:r>
              <a:rPr lang="en-US" dirty="0" err="1"/>
              <a:t>ypred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~ </a:t>
            </a:r>
            <a:r>
              <a:rPr lang="en-US" dirty="0" err="1"/>
              <a:t>dbin</a:t>
            </a:r>
            <a:r>
              <a:rPr lang="en-US" dirty="0"/>
              <a:t>(</a:t>
            </a:r>
            <a:r>
              <a:rPr lang="en-US" dirty="0" err="1"/>
              <a:t>p,N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 will actually do random number generation like </a:t>
            </a:r>
            <a:r>
              <a:rPr lang="en-US" dirty="0" err="1" smtClean="0"/>
              <a:t>rbinom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Plot the distribution of replicate vs posterior predictive and then add the real data on top</a:t>
            </a:r>
          </a:p>
          <a:p>
            <a:r>
              <a:rPr lang="en-US" dirty="0" smtClean="0"/>
              <a:t>[Hint: use jittering for visual clarity]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n-US" dirty="0" smtClean="0"/>
              <a:t>Model selection is not trivial. There are many existing tools and more being developed.</a:t>
            </a:r>
          </a:p>
          <a:p>
            <a:r>
              <a:rPr lang="en-US" dirty="0" smtClean="0"/>
              <a:t>According to 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Out of sample is the best approach if possible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K-fold cross validation good but slow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DIC is good when prediction is important and model is slow, works best when (# pars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WAIC good for hierarchical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The posterior probability of the parameters given data is: </a:t>
            </a:r>
          </a:p>
          <a:p>
            <a:r>
              <a:rPr lang="es-CL" dirty="0" smtClean="0"/>
              <a:t>P(</a:t>
            </a:r>
            <a:r>
              <a:rPr lang="el-GR" dirty="0"/>
              <a:t>θ </a:t>
            </a:r>
            <a:r>
              <a:rPr lang="es-CL" dirty="0" smtClean="0"/>
              <a:t>|y)=</a:t>
            </a:r>
            <a:r>
              <a:rPr lang="es-CL" dirty="0" err="1" smtClean="0"/>
              <a:t>cP</a:t>
            </a:r>
            <a:r>
              <a:rPr lang="es-CL" dirty="0" smtClean="0"/>
              <a:t>(</a:t>
            </a:r>
            <a:r>
              <a:rPr lang="el-GR" dirty="0"/>
              <a:t>θ</a:t>
            </a:r>
            <a:r>
              <a:rPr lang="es-CL" dirty="0" smtClean="0"/>
              <a:t>)P(y|</a:t>
            </a:r>
            <a:r>
              <a:rPr lang="el-GR" dirty="0" smtClean="0"/>
              <a:t>θ</a:t>
            </a:r>
            <a:r>
              <a:rPr lang="es-CL" dirty="0" smtClean="0"/>
              <a:t>)</a:t>
            </a:r>
          </a:p>
          <a:p>
            <a:r>
              <a:rPr lang="es-CL" dirty="0" smtClean="0"/>
              <a:t>Posterior </a:t>
            </a:r>
            <a:r>
              <a:rPr lang="es-CL" dirty="0"/>
              <a:t>= (</a:t>
            </a:r>
            <a:r>
              <a:rPr lang="es-CL" dirty="0" err="1"/>
              <a:t>constant</a:t>
            </a:r>
            <a:r>
              <a:rPr lang="es-CL" dirty="0"/>
              <a:t>)(prior)(</a:t>
            </a:r>
            <a:r>
              <a:rPr lang="es-CL" dirty="0" err="1"/>
              <a:t>likelihood</a:t>
            </a:r>
            <a:r>
              <a:rPr lang="es-CL" dirty="0"/>
              <a:t>) </a:t>
            </a:r>
            <a:endParaRPr lang="es-CL" dirty="0" smtClean="0"/>
          </a:p>
          <a:p>
            <a:r>
              <a:rPr lang="en-US" dirty="0" smtClean="0"/>
              <a:t>To do inference (mean, median, quantiles) we must integrate </a:t>
            </a:r>
          </a:p>
          <a:p>
            <a:r>
              <a:rPr lang="en-US" dirty="0" smtClean="0"/>
              <a:t>Integration is done with MCMC which draws correlated samples</a:t>
            </a:r>
          </a:p>
          <a:p>
            <a:r>
              <a:rPr lang="en-US" dirty="0" smtClean="0"/>
              <a:t>Must check for signs of non-convergence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Bayesian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 et al (2014) recommend three basic steps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a joint probability distribution for all observable and unobservable quantities, consistent with underlying expertise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 on the observed data and fit the model to get a posterior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fit of the model. Are conclusions reasonable, sensitive to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Specify the data-generating process</a:t>
            </a:r>
          </a:p>
          <a:p>
            <a:pPr lvl="1"/>
            <a:r>
              <a:rPr lang="en-US" dirty="0" smtClean="0"/>
              <a:t>What is the structure of the model?</a:t>
            </a:r>
          </a:p>
          <a:p>
            <a:pPr lvl="1"/>
            <a:r>
              <a:rPr lang="en-US" dirty="0" smtClean="0"/>
              <a:t>What kind of data can arise from it?</a:t>
            </a:r>
          </a:p>
          <a:p>
            <a:pPr lvl="1"/>
            <a:r>
              <a:rPr lang="en-US" dirty="0" smtClean="0"/>
              <a:t>These determine the likelihood</a:t>
            </a:r>
          </a:p>
          <a:p>
            <a:r>
              <a:rPr lang="en-US" dirty="0" smtClean="0"/>
              <a:t>E.g., somatic growth always increases and  can never be negative</a:t>
            </a:r>
          </a:p>
          <a:p>
            <a:r>
              <a:rPr lang="en-US" dirty="0"/>
              <a:t>I</a:t>
            </a:r>
            <a:r>
              <a:rPr lang="en-US" dirty="0" smtClean="0"/>
              <a:t>mperfect measurements can be lower than truth but never negative  </a:t>
            </a:r>
          </a:p>
          <a:p>
            <a:r>
              <a:rPr lang="en-US" dirty="0" smtClean="0"/>
              <a:t>So we chose a VB growth curve with log-normal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Identify the unknown parameters of this process and specify priors</a:t>
            </a:r>
          </a:p>
          <a:p>
            <a:r>
              <a:rPr lang="en-US" dirty="0" smtClean="0"/>
              <a:t>This is the controversial “subjective” step</a:t>
            </a:r>
          </a:p>
          <a:p>
            <a:r>
              <a:rPr lang="en-US" dirty="0" smtClean="0"/>
              <a:t>Sometimes we have information from previous studies, while sometimes explicit expert opinion.</a:t>
            </a:r>
          </a:p>
          <a:p>
            <a:r>
              <a:rPr lang="en-US" dirty="0" smtClean="0"/>
              <a:t>Other times it is not as clear what to use.</a:t>
            </a:r>
          </a:p>
          <a:p>
            <a:r>
              <a:rPr lang="en-US" dirty="0" smtClean="0"/>
              <a:t>What do we “know” about a system **before** we have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setting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n-US" dirty="0" smtClean="0"/>
              <a:t>Terms “vague”, “weakly informative” etc. are not defined</a:t>
            </a:r>
          </a:p>
          <a:p>
            <a:r>
              <a:rPr lang="en-US" dirty="0" smtClean="0"/>
              <a:t>It is often best when parameters are roughly on unit scale</a:t>
            </a:r>
          </a:p>
          <a:p>
            <a:pPr lvl="1"/>
            <a:r>
              <a:rPr lang="en-US" dirty="0" smtClean="0"/>
              <a:t>E.g., standardize predictors, divide by scale</a:t>
            </a:r>
          </a:p>
          <a:p>
            <a:pPr lvl="1"/>
            <a:r>
              <a:rPr lang="en-US" dirty="0" smtClean="0"/>
              <a:t>If true priors are easier to interpret</a:t>
            </a:r>
          </a:p>
          <a:p>
            <a:r>
              <a:rPr lang="en-US" dirty="0" smtClean="0"/>
              <a:t>Avoid hard constraints unless there’s a physical reason, e.g., </a:t>
            </a:r>
            <a:r>
              <a:rPr lang="el-GR" dirty="0" smtClean="0"/>
              <a:t>θ</a:t>
            </a:r>
            <a:r>
              <a:rPr lang="en-US" dirty="0" smtClean="0"/>
              <a:t>&gt;0 or 0&lt;p&lt;1.</a:t>
            </a:r>
          </a:p>
          <a:p>
            <a:r>
              <a:rPr lang="en-US" dirty="0" smtClean="0"/>
              <a:t>E.g., if you think </a:t>
            </a:r>
            <a:r>
              <a:rPr lang="en-US" dirty="0"/>
              <a:t>0</a:t>
            </a:r>
            <a:r>
              <a:rPr lang="en-US" dirty="0" smtClean="0"/>
              <a:t>&lt;</a:t>
            </a:r>
            <a:r>
              <a:rPr lang="el-GR" dirty="0"/>
              <a:t> θ </a:t>
            </a:r>
            <a:r>
              <a:rPr lang="en-US" dirty="0" smtClean="0"/>
              <a:t>&lt;1, use N(.5,.5) instead of U(0,1)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It is also recommended to plot the prior vs the marginal posterior after the fact.</a:t>
            </a:r>
          </a:p>
          <a:p>
            <a:r>
              <a:rPr lang="en-US" dirty="0" smtClean="0"/>
              <a:t>Exploring different priors like this can help gauge the sensitivity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Almost always we know something. 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“we can be fairly sure that we won’t observe any particularly healthy </a:t>
            </a:r>
            <a:r>
              <a:rPr lang="en-US" dirty="0" smtClean="0"/>
              <a:t>[birds] cruising </a:t>
            </a:r>
            <a:r>
              <a:rPr lang="en-US" dirty="0"/>
              <a:t>near the speed of </a:t>
            </a:r>
            <a:r>
              <a:rPr lang="en-US" dirty="0" smtClean="0"/>
              <a:t>light”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identify a meaningful statistic (e.g., speed) and ensure that:</a:t>
            </a:r>
          </a:p>
          <a:p>
            <a:pPr lvl="1"/>
            <a:r>
              <a:rPr lang="en-US" dirty="0" smtClean="0"/>
              <a:t>Few values are beyond the threshold (extreme is unreasonable but not impossible)  </a:t>
            </a:r>
          </a:p>
          <a:p>
            <a:pPr lvl="1"/>
            <a:r>
              <a:rPr lang="en-US" dirty="0" smtClean="0"/>
              <a:t>But not excessive values beyond them</a:t>
            </a:r>
          </a:p>
          <a:p>
            <a:pPr lvl="1"/>
            <a:r>
              <a:rPr lang="en-US" dirty="0" smtClean="0"/>
              <a:t>This is *before* the data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n-US" dirty="0" smtClean="0"/>
              <a:t>Run model with priors and model structure</a:t>
            </a:r>
          </a:p>
          <a:p>
            <a:r>
              <a:rPr lang="en-US" dirty="0" smtClean="0"/>
              <a:t>But *no data*</a:t>
            </a:r>
          </a:p>
          <a:p>
            <a:r>
              <a:rPr lang="en-US" dirty="0" smtClean="0"/>
              <a:t>Plot histogram of meaningful statistic</a:t>
            </a:r>
          </a:p>
          <a:p>
            <a:r>
              <a:rPr lang="en-US" dirty="0" smtClean="0"/>
              <a:t>Is it realistic? </a:t>
            </a:r>
          </a:p>
          <a:p>
            <a:r>
              <a:rPr lang="en-US" dirty="0" smtClean="0"/>
              <a:t>If not, priors do not reflect your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1167</TotalTime>
  <Words>1032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Inferencia Bayesiana </vt:lpstr>
      <vt:lpstr>Recap</vt:lpstr>
      <vt:lpstr>Building Bayesian models</vt:lpstr>
      <vt:lpstr>Setting up the model: data generation</vt:lpstr>
      <vt:lpstr>Setting up the model: the prior</vt:lpstr>
      <vt:lpstr>Advice for setting priors</vt:lpstr>
      <vt:lpstr>Setting up the model: the prior</vt:lpstr>
      <vt:lpstr>The prior predictive distribution</vt:lpstr>
      <vt:lpstr>The prior predictive distribution</vt:lpstr>
      <vt:lpstr>Exercise</vt:lpstr>
      <vt:lpstr>Running the model</vt:lpstr>
      <vt:lpstr>Exercise</vt:lpstr>
      <vt:lpstr>Checking the model</vt:lpstr>
      <vt:lpstr>Posterior predictive distribution</vt:lpstr>
      <vt:lpstr>Posterior predictive distribution</vt:lpstr>
      <vt:lpstr>Posterior predictive distribution</vt:lpstr>
      <vt:lpstr>Exercise</vt:lpstr>
      <vt:lpstr>Bayesian model selection</vt:lpstr>
      <vt:lpstr>Bayesian model selection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134</cp:revision>
  <dcterms:created xsi:type="dcterms:W3CDTF">2015-01-11T16:48:24Z</dcterms:created>
  <dcterms:modified xsi:type="dcterms:W3CDTF">2019-01-11T19:59:11Z</dcterms:modified>
</cp:coreProperties>
</file>