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23" r:id="rId2"/>
    <p:sldId id="275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7" r:id="rId14"/>
    <p:sldId id="363" r:id="rId15"/>
    <p:sldId id="378" r:id="rId16"/>
    <p:sldId id="379" r:id="rId17"/>
    <p:sldId id="374" r:id="rId18"/>
    <p:sldId id="380" r:id="rId19"/>
    <p:sldId id="3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1/11/2019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Modelos jerárquicos Bayesianos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 – Distribution for data </a:t>
            </a:r>
            <a:r>
              <a:rPr lang="en-US" sz="2400" i="1" dirty="0">
                <a:latin typeface="Times New Roman"/>
                <a:cs typeface="Times New Roman"/>
              </a:rPr>
              <a:t>C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, .. C</a:t>
            </a:r>
            <a:r>
              <a:rPr lang="en-US" sz="2400" i="1" baseline="-25000" dirty="0">
                <a:latin typeface="Times New Roman"/>
                <a:cs typeface="Times New Roman"/>
              </a:rPr>
              <a:t>4</a:t>
            </a:r>
          </a:p>
          <a:p>
            <a:r>
              <a:rPr lang="en-US" sz="2400" dirty="0"/>
              <a:t>Step 2 – Function for expected value</a:t>
            </a:r>
          </a:p>
          <a:p>
            <a:r>
              <a:rPr lang="en-US" sz="2400" dirty="0"/>
              <a:t>Step 3 - Distribution for random effects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xmlns="" id="{2565FC6C-6B36-4C01-A255-7DF18E1E6E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85015" y="1140401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15" y="1140401"/>
                        <a:ext cx="2571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:a16="http://schemas.microsoft.com/office/drawing/2014/main" xmlns="" id="{E790ECA5-7748-4528-B29B-EF5EC3CB78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63890" y="2091392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890" y="2091392"/>
                        <a:ext cx="2190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xmlns="" id="{30C6355C-8B3F-4D9F-A2B2-6CDBF630DE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83236" y="1544661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236" y="1544661"/>
                        <a:ext cx="1174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0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likelihoods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Introduce “latent” variables into the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sz="2400" dirty="0"/>
                  <a:t>y is data, where </a:t>
                </a:r>
                <a:r>
                  <a:rPr lang="el-GR" sz="2400" dirty="0"/>
                  <a:t>ε</a:t>
                </a:r>
                <a:r>
                  <a:rPr lang="en-US" sz="2400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is a “prior” or “hyper-distribution” for latent variables</a:t>
                </a:r>
              </a:p>
              <a:p>
                <a:r>
                  <a:rPr lang="en-US" sz="2800" dirty="0"/>
                  <a:t>In our example:</a:t>
                </a:r>
                <a:endParaRPr lang="en-US" sz="28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/>
                  <a:t>This does not change our core formula:</a:t>
                </a:r>
                <a:endParaRPr lang="en-US" sz="28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y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 rotWithShape="0"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98968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Simulating hierarchical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D8650-9937-4496-88DC-DEE5D46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/>
          </a:bodyPr>
          <a:lstStyle/>
          <a:p>
            <a:r>
              <a:rPr lang="en-US" dirty="0" smtClean="0"/>
              <a:t>Assume we have 15 exchangeable sites</a:t>
            </a:r>
            <a:r>
              <a:rPr lang="en-US" dirty="0" smtClean="0"/>
              <a:t>, whose mean density is log-normal, i.e.,  </a:t>
            </a:r>
            <a:r>
              <a:rPr lang="en-US" dirty="0" err="1" smtClean="0"/>
              <a:t>loglambda~N</a:t>
            </a:r>
            <a:r>
              <a:rPr lang="en-US" dirty="0" smtClean="0"/>
              <a:t>(</a:t>
            </a:r>
            <a:r>
              <a:rPr lang="en-US" dirty="0" err="1" smtClean="0"/>
              <a:t>mu,tau</a:t>
            </a:r>
            <a:r>
              <a:rPr lang="en-US" dirty="0" smtClean="0"/>
              <a:t>)=N(3,.5)</a:t>
            </a:r>
          </a:p>
          <a:p>
            <a:r>
              <a:rPr lang="en-US" dirty="0" smtClean="0"/>
              <a:t>Assume a Poisson sampling process, such that </a:t>
            </a:r>
            <a:r>
              <a:rPr lang="en-US" dirty="0" err="1" smtClean="0"/>
              <a:t>y~Poisson</a:t>
            </a:r>
            <a:r>
              <a:rPr lang="en-US" dirty="0" smtClean="0"/>
              <a:t>(lambda) for each site.</a:t>
            </a:r>
          </a:p>
          <a:p>
            <a:r>
              <a:rPr lang="en-US" dirty="0" smtClean="0"/>
              <a:t>Simulate this data with 12 replicates at each site</a:t>
            </a:r>
          </a:p>
          <a:p>
            <a:r>
              <a:rPr lang="en-US" dirty="0" smtClean="0"/>
              <a:t>Make a boxplot of the data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9" y="564164"/>
            <a:ext cx="8258940" cy="5509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Simulating hierarchical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n-US" dirty="0" smtClean="0"/>
              <a:t>Behavior of the </a:t>
            </a:r>
            <a:r>
              <a:rPr lang="en-US" dirty="0" err="1" smtClean="0"/>
              <a:t>hyperdistribution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17424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ignore the likelihood and prior for now.</a:t>
            </a:r>
          </a:p>
          <a:p>
            <a:r>
              <a:rPr lang="en-US" dirty="0" smtClean="0"/>
              <a:t>What happens if random effects equal the mean</a:t>
            </a:r>
          </a:p>
          <a:p>
            <a:r>
              <a:rPr lang="en-US" dirty="0" smtClean="0"/>
              <a:t>And the </a:t>
            </a:r>
            <a:r>
              <a:rPr lang="en-US" dirty="0" err="1" smtClean="0"/>
              <a:t>hypervariance</a:t>
            </a:r>
            <a:r>
              <a:rPr lang="en-US" dirty="0" smtClean="0"/>
              <a:t> goes to zero?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2EA734-2216-48C7-ABA2-98D393AF8649}"/>
              </a:ext>
            </a:extLst>
          </p:cNvPr>
          <p:cNvSpPr txBox="1"/>
          <p:nvPr/>
        </p:nvSpPr>
        <p:spPr>
          <a:xfrm>
            <a:off x="378618" y="2969103"/>
            <a:ext cx="7408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 &lt;- function(lambda, mu, tau)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  sum(dnorm(lambda, mu, tau), log=TRUE)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lambda &lt;- rep(3,10)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hyper(lambda, mu=3, tau=1)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146.8516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4.928621e+173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tau=.0001)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</a:p>
        </p:txBody>
      </p:sp>
    </p:spTree>
    <p:extLst>
      <p:ext uri="{BB962C8B-B14F-4D97-AF65-F5344CB8AC3E}">
        <p14:creationId xmlns:p14="http://schemas.microsoft.com/office/powerpoint/2010/main" val="276768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n-US" dirty="0" smtClean="0"/>
              <a:t>Behavior of the </a:t>
            </a:r>
            <a:r>
              <a:rPr lang="en-US" dirty="0" err="1" smtClean="0"/>
              <a:t>hyperdistribution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C171585-69CA-42A9-A8A3-9387AE473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hyperdistribution</a:t>
                </a:r>
                <a:r>
                  <a:rPr lang="en-US" dirty="0" smtClean="0"/>
                  <a:t> has *infinite* density in this case. </a:t>
                </a:r>
              </a:p>
              <a:p>
                <a:r>
                  <a:rPr lang="en-US" sz="3200" dirty="0"/>
                  <a:t>We can always have a </a:t>
                </a:r>
                <a:r>
                  <a:rPr lang="en-US" sz="3200" dirty="0" smtClean="0"/>
                  <a:t>higher likelihood  </a:t>
                </a:r>
                <a:r>
                  <a:rPr lang="en-US" sz="3200" dirty="0"/>
                  <a:t>as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joint </a:t>
                </a:r>
                <a:r>
                  <a:rPr lang="en-US" dirty="0"/>
                  <a:t>likelihoods in hierarchical models </a:t>
                </a:r>
                <a:r>
                  <a:rPr lang="en-US" b="1" dirty="0" smtClean="0"/>
                  <a:t>do </a:t>
                </a:r>
                <a:r>
                  <a:rPr lang="en-US" b="1" dirty="0"/>
                  <a:t>not have a valid </a:t>
                </a:r>
                <a:r>
                  <a:rPr lang="en-US" b="1" dirty="0" smtClean="0"/>
                  <a:t>mode</a:t>
                </a:r>
                <a:endParaRPr lang="en-US" dirty="0"/>
              </a:p>
              <a:p>
                <a:r>
                  <a:rPr lang="en-US" dirty="0" smtClean="0"/>
                  <a:t>For maximum likelihood this a big problem (there is no maximum likelihood!)</a:t>
                </a:r>
              </a:p>
              <a:p>
                <a:r>
                  <a:rPr lang="en-US" dirty="0" smtClean="0"/>
                  <a:t>Frequentist methods must </a:t>
                </a:r>
                <a:r>
                  <a:rPr lang="en-US" b="1" dirty="0" smtClean="0"/>
                  <a:t>integrate</a:t>
                </a:r>
                <a:r>
                  <a:rPr lang="en-US" dirty="0" smtClean="0"/>
                  <a:t> over the random effects to get the marginal likelihood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C171585-69CA-42A9-A8A3-9387AE473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  <a:blipFill rotWithShape="0">
                <a:blip r:embed="rId2"/>
                <a:stretch>
                  <a:fillRect l="-618" t="-2255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n-US" dirty="0" smtClean="0"/>
              <a:t>Behavior of the </a:t>
            </a:r>
            <a:r>
              <a:rPr lang="en-US" dirty="0" err="1" smtClean="0"/>
              <a:t>hyperdistribution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45937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makes inference on frequentist hierarchical models very difficult </a:t>
            </a:r>
          </a:p>
          <a:p>
            <a:r>
              <a:rPr lang="en-US" dirty="0" smtClean="0"/>
              <a:t>(Until, of course, TMB)</a:t>
            </a:r>
          </a:p>
          <a:p>
            <a:r>
              <a:rPr lang="en-US" b="1" dirty="0" smtClean="0"/>
              <a:t>How does this affect Bayesia</a:t>
            </a:r>
            <a:r>
              <a:rPr lang="en-US" b="1" dirty="0" smtClean="0"/>
              <a:t>n inference?</a:t>
            </a:r>
          </a:p>
          <a:p>
            <a:pPr lvl="1"/>
            <a:r>
              <a:rPr lang="en-US" dirty="0" smtClean="0"/>
              <a:t>The density is infinitely high, but the volume is equally small</a:t>
            </a:r>
          </a:p>
          <a:p>
            <a:pPr lvl="1"/>
            <a:r>
              <a:rPr lang="en-US" dirty="0" smtClean="0"/>
              <a:t>So this part of the posterior is not important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MCMC never samples there because its mass is very low</a:t>
            </a:r>
          </a:p>
          <a:p>
            <a:r>
              <a:rPr lang="en-US" dirty="0" smtClean="0"/>
              <a:t>So it is not a problem. </a:t>
            </a:r>
            <a:r>
              <a:rPr lang="en-US" dirty="0" smtClean="0"/>
              <a:t>This is why Bayesian methods are so common for hierarchical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42" y="6331974"/>
            <a:ext cx="767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Section 1.4 of Betancourt 2017 </a:t>
            </a:r>
            <a:r>
              <a:rPr lang="en-US" u="sng" dirty="0" err="1"/>
              <a:t>arXiv</a:t>
            </a:r>
            <a:r>
              <a:rPr lang="en-US" u="sng" dirty="0"/>
              <a:t> preprint arXiv:1701.02434.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1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n-US" dirty="0"/>
              <a:t>Important concepts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models require integration to do inference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very difficult in maximum likelihood</a:t>
            </a:r>
          </a:p>
          <a:p>
            <a:r>
              <a:rPr lang="en-US" dirty="0" smtClean="0"/>
              <a:t>But very natural in Bayesian methods</a:t>
            </a:r>
          </a:p>
          <a:p>
            <a:r>
              <a:rPr lang="en-US" dirty="0" smtClean="0"/>
              <a:t>We are already integrating!</a:t>
            </a:r>
          </a:p>
          <a:p>
            <a:r>
              <a:rPr lang="en-US" dirty="0" smtClean="0"/>
              <a:t>HM are powerful tools but different to do inference.</a:t>
            </a:r>
          </a:p>
          <a:p>
            <a:r>
              <a:rPr lang="en-US" dirty="0" smtClean="0"/>
              <a:t>Until flexible Bayesian tools like BUGS/JAGS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fit the model</a:t>
            </a:r>
          </a:p>
          <a:p>
            <a:r>
              <a:rPr lang="en-US" dirty="0" smtClean="0"/>
              <a:t>First, create a prior predictive distribution in R.</a:t>
            </a:r>
          </a:p>
          <a:p>
            <a:r>
              <a:rPr lang="en-US" dirty="0" smtClean="0"/>
              <a:t>*Before* seeing the data we suspect that a site with 250 would be extreme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tau~N</a:t>
            </a:r>
            <a:r>
              <a:rPr lang="en-US" dirty="0" smtClean="0"/>
              <a:t>(0, sigma) for a prior (specify sigma). This is generally recommended.</a:t>
            </a:r>
          </a:p>
          <a:p>
            <a:r>
              <a:rPr lang="en-US" dirty="0" smtClean="0"/>
              <a:t>Simulate data from a single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Full details and math of the LA in</a:t>
            </a:r>
          </a:p>
          <a:p>
            <a:r>
              <a:rPr lang="en-US" dirty="0" err="1"/>
              <a:t>Skaug</a:t>
            </a:r>
            <a:r>
              <a:rPr lang="en-US" dirty="0"/>
              <a:t>, H. J., &amp; Fournier, D. A. (2006). Automatic approximation of the marginal likelihood in non-Gaussian hierarchical models. </a:t>
            </a:r>
            <a:r>
              <a:rPr lang="en-US" i="1" dirty="0"/>
              <a:t>Computational Statistics &amp; Data Analysis, 51(2), 699-709. </a:t>
            </a:r>
            <a:r>
              <a:rPr lang="en-US" i="1" dirty="0" err="1"/>
              <a:t>doi</a:t>
            </a:r>
            <a:r>
              <a:rPr lang="en-US" i="1" dirty="0"/>
              <a:t>: 10.1016/j.csda.2006.03.005</a:t>
            </a:r>
          </a:p>
          <a:p>
            <a:r>
              <a:rPr lang="en-US" dirty="0"/>
              <a:t>Kristensen, K., Nielsen, A., Berg, C. W., </a:t>
            </a:r>
            <a:r>
              <a:rPr lang="en-US" dirty="0" err="1"/>
              <a:t>Skaug</a:t>
            </a:r>
            <a:r>
              <a:rPr lang="en-US" dirty="0"/>
              <a:t>, H., &amp; Bell, B. M. (2016). TMB: Automatic differentiation and Laplace approximation. [automatic differentiation; AD; random effects; latent variables; C++ templates; R]. </a:t>
            </a:r>
            <a:r>
              <a:rPr lang="en-US" i="1" dirty="0"/>
              <a:t>Journal of Statistical Software, 70(5), 21. </a:t>
            </a:r>
            <a:r>
              <a:rPr lang="en-US" i="1" dirty="0" err="1"/>
              <a:t>doi</a:t>
            </a:r>
            <a:r>
              <a:rPr lang="en-US" i="1" dirty="0"/>
              <a:t>: 10.18637/jss.v070.i05</a:t>
            </a:r>
          </a:p>
          <a:p>
            <a:pPr marL="0" indent="0">
              <a:buNone/>
            </a:pPr>
            <a:r>
              <a:rPr lang="en-US" dirty="0"/>
              <a:t>See this paper for working with </a:t>
            </a:r>
            <a:r>
              <a:rPr lang="en-US" dirty="0" err="1"/>
              <a:t>Emprical</a:t>
            </a:r>
            <a:r>
              <a:rPr lang="en-US" dirty="0"/>
              <a:t> Bayes estimates:</a:t>
            </a:r>
          </a:p>
          <a:p>
            <a:r>
              <a:rPr lang="en-US" dirty="0"/>
              <a:t>Thorson, J. T., &amp; Kristensen, K. (2016). Implementing a generic method for bias correction in statistical models using random effects, with spatial and population dynamics examples. </a:t>
            </a:r>
            <a:r>
              <a:rPr lang="en-US" i="1" dirty="0"/>
              <a:t>Fisheries Research, 175, 66-74. </a:t>
            </a:r>
            <a:r>
              <a:rPr lang="en-US" i="1" dirty="0" err="1"/>
              <a:t>doi</a:t>
            </a:r>
            <a:r>
              <a:rPr lang="en-US" i="1" dirty="0"/>
              <a:t>: 10.1016/j.fishres.2015.11.016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Yesterday we practiced the steps for building a Bayesian model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priors, model structure, and likelihood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 model </a:t>
            </a:r>
            <a:r>
              <a:rPr lang="en-US" dirty="0" smtClean="0"/>
              <a:t>to data to get posterior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the fit of the model. </a:t>
            </a:r>
            <a:endParaRPr lang="en-US" dirty="0" smtClean="0"/>
          </a:p>
          <a:p>
            <a:pPr marL="457200" indent="-457200"/>
            <a:r>
              <a:rPr lang="en-US" dirty="0" smtClean="0"/>
              <a:t>We used prior and posterior predictive checks for assessing fit, and DIC for selection among models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jerarchicos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models are a </a:t>
            </a:r>
            <a:r>
              <a:rPr lang="en-US" i="1" dirty="0" smtClean="0"/>
              <a:t>type</a:t>
            </a:r>
            <a:r>
              <a:rPr lang="en-US" dirty="0" smtClean="0"/>
              <a:t> or </a:t>
            </a:r>
            <a:r>
              <a:rPr lang="en-US" i="1" dirty="0" smtClean="0"/>
              <a:t>class</a:t>
            </a:r>
            <a:r>
              <a:rPr lang="en-US" dirty="0" smtClean="0"/>
              <a:t> of model</a:t>
            </a:r>
          </a:p>
          <a:p>
            <a:r>
              <a:rPr lang="en-US" dirty="0" smtClean="0"/>
              <a:t>Some of the parameters are assumed to be related (correlated)</a:t>
            </a:r>
          </a:p>
          <a:p>
            <a:r>
              <a:rPr lang="en-US" dirty="0" smtClean="0"/>
              <a:t>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hierarchical models (HM)?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 smtClean="0"/>
              <a:t>Hierarchical models are those with random effects</a:t>
            </a:r>
            <a:endParaRPr lang="en-US" sz="3200" dirty="0"/>
          </a:p>
          <a:p>
            <a:r>
              <a:rPr lang="en-US" dirty="0"/>
              <a:t>So what are random effects?</a:t>
            </a:r>
          </a:p>
          <a:p>
            <a:pPr lvl="1"/>
            <a:r>
              <a:rPr lang="en-US" dirty="0"/>
              <a:t>An additional source of variation </a:t>
            </a:r>
          </a:p>
          <a:p>
            <a:pPr lvl="1"/>
            <a:r>
              <a:rPr lang="en-US" dirty="0"/>
              <a:t>Typically structured by time, space, site, region, individual, etc.</a:t>
            </a:r>
          </a:p>
          <a:p>
            <a:pPr lvl="1"/>
            <a:r>
              <a:rPr lang="en-US" dirty="0"/>
              <a:t>Typically assumed to be normally distributed, but we estimate (hyper)mean and (hyper)variance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237799-92F0-42C9-BC32-2F27BA7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important in the Bayesian literature (</a:t>
            </a:r>
            <a:r>
              <a:rPr lang="en-US" dirty="0" err="1"/>
              <a:t>Gelman</a:t>
            </a:r>
            <a:r>
              <a:rPr lang="en-US" dirty="0"/>
              <a:t> et al. 2004)</a:t>
            </a:r>
          </a:p>
          <a:p>
            <a:r>
              <a:rPr lang="en-US" dirty="0"/>
              <a:t>Exchangeability suggests:</a:t>
            </a:r>
          </a:p>
          <a:p>
            <a:pPr lvl="1"/>
            <a:r>
              <a:rPr lang="en-US" dirty="0"/>
              <a:t>random effects come from a common grouping</a:t>
            </a:r>
          </a:p>
          <a:p>
            <a:pPr lvl="1"/>
            <a:r>
              <a:rPr lang="en-US" dirty="0"/>
              <a:t>no expected differences in the stochastic process generating the effects </a:t>
            </a:r>
          </a:p>
          <a:p>
            <a:pPr lvl="1"/>
            <a:r>
              <a:rPr lang="en-US" dirty="0"/>
              <a:t>For example 2 wild populations and 1 captive population would NOT be exchangeable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95775C-246C-4240-8D02-0C741C1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related to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191249"/>
          <a:ext cx="8382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9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 that is “exchangeable”</a:t>
                      </a:r>
                      <a:r>
                        <a:rPr lang="en-US" sz="2400" baseline="0" dirty="0"/>
                        <a:t> with one or more other coefficients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Distribution for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information is available to distinguish</a:t>
                      </a:r>
                      <a:r>
                        <a:rPr lang="en-US" sz="2400" baseline="0" dirty="0"/>
                        <a:t> between residual variability in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  <a:r>
                        <a:rPr lang="en-US" sz="2400" baseline="0" dirty="0"/>
                        <a:t> that is not exchangeable with others, and which hence is estimated without a </a:t>
                      </a:r>
                      <a:r>
                        <a:rPr lang="en-US" sz="2400" baseline="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r>
                        <a:rPr lang="en-US" sz="2400" baseline="0" dirty="0"/>
                        <a:t> with both fixed and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7FFAEA-622E-4CA2-8209-069A88A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closely match natural processes</a:t>
            </a:r>
          </a:p>
          <a:p>
            <a:r>
              <a:rPr lang="en-US" dirty="0"/>
              <a:t>Improved scope of inference – apply randomness to a new, unstudied population</a:t>
            </a:r>
          </a:p>
          <a:p>
            <a:r>
              <a:rPr lang="en-US" dirty="0"/>
              <a:t>Borrowing strength – effects not estimated independently but grouped so share information among group</a:t>
            </a:r>
          </a:p>
          <a:p>
            <a:r>
              <a:rPr lang="en-US" dirty="0"/>
              <a:t>Combining information – meta-analysis of repeated studies by grouping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D96E27-55EF-42C1-972F-427308C2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1095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1363</TotalTime>
  <Words>1082</Words>
  <Application>Microsoft Office PowerPoint</Application>
  <PresentationFormat>On-screen Show (4:3)</PresentationFormat>
  <Paragraphs>154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Modelos jerárquicos Bayesianos</vt:lpstr>
      <vt:lpstr>Recap</vt:lpstr>
      <vt:lpstr>Modelos jerarchicos </vt:lpstr>
      <vt:lpstr>Hierarchical model: overview</vt:lpstr>
      <vt:lpstr>What are hierarchical models (HM)?</vt:lpstr>
      <vt:lpstr>Exchangeability</vt:lpstr>
      <vt:lpstr>Vocabulary related to random effects</vt:lpstr>
      <vt:lpstr>Motivating example</vt:lpstr>
      <vt:lpstr>Reasons for HM</vt:lpstr>
      <vt:lpstr>Constructing model</vt:lpstr>
      <vt:lpstr>Hierarchical likelihoods</vt:lpstr>
      <vt:lpstr>Exercise: Simulating hierarchical data</vt:lpstr>
      <vt:lpstr>Exercise: Simulating hierarchical data</vt:lpstr>
      <vt:lpstr>Behavior of the hyperdistribution</vt:lpstr>
      <vt:lpstr>Behavior of the hyperdistribution</vt:lpstr>
      <vt:lpstr>Behavior of the hyperdistribution</vt:lpstr>
      <vt:lpstr>Important concepts 1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156</cp:revision>
  <dcterms:created xsi:type="dcterms:W3CDTF">2015-01-11T16:48:24Z</dcterms:created>
  <dcterms:modified xsi:type="dcterms:W3CDTF">2019-01-12T06:14:23Z</dcterms:modified>
</cp:coreProperties>
</file>