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23" r:id="rId2"/>
    <p:sldId id="275" r:id="rId3"/>
    <p:sldId id="335" r:id="rId4"/>
    <p:sldId id="336" r:id="rId5"/>
    <p:sldId id="342" r:id="rId6"/>
    <p:sldId id="341" r:id="rId7"/>
    <p:sldId id="340" r:id="rId8"/>
    <p:sldId id="338" r:id="rId9"/>
    <p:sldId id="334" r:id="rId10"/>
    <p:sldId id="343" r:id="rId11"/>
    <p:sldId id="354" r:id="rId12"/>
    <p:sldId id="344" r:id="rId13"/>
    <p:sldId id="345" r:id="rId14"/>
    <p:sldId id="347" r:id="rId15"/>
    <p:sldId id="348" r:id="rId16"/>
    <p:sldId id="349" r:id="rId17"/>
    <p:sldId id="350" r:id="rId18"/>
    <p:sldId id="35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96" autoAdjust="0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1/15/2019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Construyendo modelos Bayesianos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8"/>
            <a:ext cx="8229600" cy="5176768"/>
          </a:xfrm>
        </p:spPr>
        <p:txBody>
          <a:bodyPr/>
          <a:lstStyle/>
          <a:p>
            <a:r>
              <a:rPr lang="es-419" noProof="0" dirty="0" smtClean="0"/>
              <a:t>Se marca 20 animales, y esperas que entre 10 y 20 vayan a sobrevivir </a:t>
            </a:r>
            <a:r>
              <a:rPr lang="es-419" noProof="0" dirty="0" smtClean="0"/>
              <a:t>(S) </a:t>
            </a:r>
            <a:r>
              <a:rPr lang="es-419" noProof="0" dirty="0" smtClean="0"/>
              <a:t>(i.e., binomial verosimilitud)</a:t>
            </a:r>
          </a:p>
          <a:p>
            <a:r>
              <a:rPr lang="es-419" noProof="0" dirty="0" smtClean="0"/>
              <a:t>La probabilidad de sobrevivencia =p</a:t>
            </a:r>
            <a:r>
              <a:rPr lang="es-419" noProof="0" dirty="0" smtClean="0"/>
              <a:t>=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(theta</a:t>
            </a:r>
            <a:r>
              <a:rPr lang="es-419" noProof="0" dirty="0" smtClean="0"/>
              <a:t>) </a:t>
            </a:r>
            <a:r>
              <a:rPr lang="es-419" noProof="0" dirty="0" smtClean="0"/>
              <a:t>donde 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=1</a:t>
            </a:r>
            <a:r>
              <a:rPr lang="es-419" noProof="0" dirty="0" smtClean="0"/>
              <a:t>/(1+exp</a:t>
            </a:r>
            <a:r>
              <a:rPr lang="es-419" noProof="0" dirty="0" smtClean="0"/>
              <a:t>(-theta))</a:t>
            </a:r>
            <a:endParaRPr lang="es-419" noProof="0" dirty="0" smtClean="0"/>
          </a:p>
          <a:p>
            <a:r>
              <a:rPr lang="es-419" noProof="0" dirty="0" smtClean="0"/>
              <a:t>Suponga que la prior es: </a:t>
            </a:r>
            <a:r>
              <a:rPr lang="es-419" noProof="0" dirty="0" err="1" smtClean="0"/>
              <a:t>theta~N</a:t>
            </a:r>
            <a:r>
              <a:rPr lang="es-419" noProof="0" dirty="0" smtClean="0"/>
              <a:t>(0,100)</a:t>
            </a:r>
          </a:p>
          <a:p>
            <a:r>
              <a:rPr lang="es-419" noProof="0" dirty="0" smtClean="0"/>
              <a:t>En R: </a:t>
            </a:r>
            <a:r>
              <a:rPr lang="es-419" noProof="0" dirty="0" err="1" smtClean="0"/>
              <a:t>Plotea</a:t>
            </a:r>
            <a:r>
              <a:rPr lang="es-419" noProof="0" dirty="0" smtClean="0"/>
              <a:t> la prior implicada de p, y la 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 </a:t>
            </a:r>
            <a:r>
              <a:rPr lang="es-419" noProof="0" dirty="0" smtClean="0"/>
              <a:t>de</a:t>
            </a:r>
            <a:r>
              <a:rPr lang="es-419" noProof="0" dirty="0" smtClean="0"/>
              <a:t> S</a:t>
            </a:r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8"/>
            <a:ext cx="8229600" cy="5176768"/>
          </a:xfrm>
        </p:spPr>
        <p:txBody>
          <a:bodyPr/>
          <a:lstStyle/>
          <a:p>
            <a:r>
              <a:rPr lang="es-419" noProof="0" dirty="0" smtClean="0"/>
              <a:t>Se marca 20 animales, y esperas que entre 10 y 20 vayan a sobrevivir </a:t>
            </a:r>
            <a:r>
              <a:rPr lang="es-419" noProof="0" dirty="0" smtClean="0"/>
              <a:t>(=S) </a:t>
            </a:r>
          </a:p>
          <a:p>
            <a:r>
              <a:rPr lang="es-419" dirty="0" smtClean="0"/>
              <a:t>Es una </a:t>
            </a:r>
            <a:r>
              <a:rPr lang="es-419" noProof="0" dirty="0" smtClean="0"/>
              <a:t>binomial verosimilitud</a:t>
            </a:r>
            <a:endParaRPr lang="es-419" noProof="0" dirty="0" smtClean="0"/>
          </a:p>
          <a:p>
            <a:r>
              <a:rPr lang="es-419" noProof="0" dirty="0" smtClean="0"/>
              <a:t>La probabilidad de sobrevivencia =p</a:t>
            </a:r>
            <a:r>
              <a:rPr lang="es-419" noProof="0" dirty="0" smtClean="0"/>
              <a:t>=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(theta</a:t>
            </a:r>
            <a:r>
              <a:rPr lang="es-419" noProof="0" dirty="0" smtClean="0"/>
              <a:t>) </a:t>
            </a:r>
            <a:r>
              <a:rPr lang="es-419" noProof="0" dirty="0" smtClean="0"/>
              <a:t>donde 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=1</a:t>
            </a:r>
            <a:r>
              <a:rPr lang="es-419" noProof="0" dirty="0" smtClean="0"/>
              <a:t>/(1+exp</a:t>
            </a:r>
            <a:r>
              <a:rPr lang="es-419" noProof="0" dirty="0" smtClean="0"/>
              <a:t>(-theta))</a:t>
            </a:r>
            <a:endParaRPr lang="es-419" noProof="0" dirty="0" smtClean="0"/>
          </a:p>
          <a:p>
            <a:r>
              <a:rPr lang="es-419" noProof="0" dirty="0" smtClean="0"/>
              <a:t>Suponga que la prior es: </a:t>
            </a:r>
            <a:r>
              <a:rPr lang="es-419" noProof="0" dirty="0" err="1" smtClean="0"/>
              <a:t>theta~N</a:t>
            </a:r>
            <a:r>
              <a:rPr lang="es-419" noProof="0" dirty="0" smtClean="0"/>
              <a:t>(0,100)</a:t>
            </a:r>
          </a:p>
          <a:p>
            <a:r>
              <a:rPr lang="es-419" noProof="0" dirty="0" smtClean="0"/>
              <a:t>En R: </a:t>
            </a:r>
            <a:r>
              <a:rPr lang="es-419" noProof="0" dirty="0" err="1" smtClean="0"/>
              <a:t>Plotea</a:t>
            </a:r>
            <a:r>
              <a:rPr lang="es-419" noProof="0" dirty="0" smtClean="0"/>
              <a:t> la prior implicada de p, y la 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 </a:t>
            </a:r>
            <a:r>
              <a:rPr lang="es-419" noProof="0" dirty="0" smtClean="0"/>
              <a:t>de</a:t>
            </a:r>
            <a:r>
              <a:rPr lang="es-419" noProof="0" dirty="0" smtClean="0"/>
              <a:t> S</a:t>
            </a:r>
          </a:p>
          <a:p>
            <a:r>
              <a:rPr lang="es-419" dirty="0" smtClean="0"/>
              <a:t>Por lo menos N(1, 0.5) es una mejor prior</a:t>
            </a:r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1478"/>
            <a:ext cx="8229600" cy="2474842"/>
          </a:xfrm>
        </p:spPr>
        <p:txBody>
          <a:bodyPr/>
          <a:lstStyle/>
          <a:p>
            <a:pPr marL="0" indent="0">
              <a:buNone/>
            </a:pP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Prior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theta~dnorm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(mu, 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/(sigma*sigma))</a:t>
            </a:r>
            <a:endParaRPr lang="es-419" sz="2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logit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 &lt;- theta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endParaRPr lang="es-419" sz="2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 ~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dbin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N)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5294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419" kern="0" noProof="1" smtClean="0"/>
              <a:t>Entonces introduce los datos al modelo y adjusta con JAGS</a:t>
            </a:r>
          </a:p>
          <a:p>
            <a:pPr defTabSz="914400"/>
            <a:r>
              <a:rPr lang="es-419" kern="0" noProof="1" smtClean="0"/>
              <a:t>Chequea </a:t>
            </a:r>
            <a:r>
              <a:rPr lang="es-419" kern="0" noProof="1" smtClean="0"/>
              <a:t>por senals de no hay convergencia [</a:t>
            </a:r>
            <a:r>
              <a:rPr lang="es-419" kern="0" noProof="1" smtClean="0"/>
              <a:t>Demo in R]</a:t>
            </a:r>
            <a:endParaRPr lang="es-419" sz="2000" kern="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Ejercicio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890"/>
            <a:ext cx="8229600" cy="5128035"/>
          </a:xfrm>
        </p:spPr>
        <p:txBody>
          <a:bodyPr/>
          <a:lstStyle/>
          <a:p>
            <a:r>
              <a:rPr lang="es-419" noProof="0" dirty="0" smtClean="0"/>
              <a:t>Actualiza el modelo JAGS (logistic2.jags) y código de R para usar datos de tres sitios independientes</a:t>
            </a:r>
            <a:endParaRPr lang="es-419" noProof="0" dirty="0" smtClean="0"/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dat2 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(y=c(15, 12, 11, 12, 4, 15, 17, 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 2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16, 14),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N=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 10), 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R=10, mu=1, sigma=0.5)</a:t>
            </a:r>
            <a:endParaRPr lang="es-419" sz="2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noProof="0" dirty="0" smtClean="0"/>
              <a:t>[Pista: hay que usar </a:t>
            </a:r>
            <a:r>
              <a:rPr lang="es-419" i="1" noProof="0" dirty="0" err="1" smtClean="0"/>
              <a:t>for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loop</a:t>
            </a:r>
            <a:r>
              <a:rPr lang="es-419" dirty="0" smtClean="0"/>
              <a:t>]</a:t>
            </a:r>
          </a:p>
          <a:p>
            <a:r>
              <a:rPr lang="es-419" dirty="0" smtClean="0"/>
              <a:t>Hace una comparación de la prior (PDF) vs posterior (histograma)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Recuerda que MCMC es un método para generar muestras de la posterior</a:t>
            </a:r>
          </a:p>
          <a:p>
            <a:r>
              <a:rPr lang="es-419" noProof="0" dirty="0" smtClean="0"/>
              <a:t>Pero MCMC convergencia no significa que el ajuste del modelo es bueno. </a:t>
            </a:r>
            <a:endParaRPr lang="es-419" noProof="0" dirty="0" smtClean="0"/>
          </a:p>
          <a:p>
            <a:r>
              <a:rPr lang="es-419" noProof="0" dirty="0" smtClean="0"/>
              <a:t>Entonces, como se puede saber si es bueno? Que la estructura del modelo es suficiente compleja? </a:t>
            </a:r>
            <a:endParaRPr lang="es-419" noProof="0" dirty="0" smtClean="0"/>
          </a:p>
          <a:p>
            <a:r>
              <a:rPr lang="es-419" noProof="0" dirty="0" smtClean="0"/>
              <a:t>Una manera es a 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.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La idea es replicar el proceso </a:t>
            </a:r>
            <a:r>
              <a:rPr lang="es-419" dirty="0" smtClean="0"/>
              <a:t>que genera los datos, dado la posterior</a:t>
            </a:r>
            <a:endParaRPr lang="es-419" noProof="0" dirty="0" smtClean="0"/>
          </a:p>
          <a:p>
            <a:r>
              <a:rPr lang="es-419" noProof="0" dirty="0" smtClean="0"/>
              <a:t>Se puede hacerlo en R o JAGS</a:t>
            </a:r>
            <a:endParaRPr lang="es-419" noProof="0" dirty="0" smtClean="0"/>
          </a:p>
          <a:p>
            <a:r>
              <a:rPr lang="es-419" noProof="0" dirty="0" smtClean="0"/>
              <a:t>Después, </a:t>
            </a:r>
            <a:r>
              <a:rPr lang="es-419" dirty="0" smtClean="0"/>
              <a:t>compara los datos observados (reales) con los que </a:t>
            </a:r>
            <a:r>
              <a:rPr lang="es-419" b="1" dirty="0" smtClean="0"/>
              <a:t>habría sido observado</a:t>
            </a:r>
            <a:r>
              <a:rPr lang="es-419" dirty="0" smtClean="0"/>
              <a:t> (</a:t>
            </a:r>
            <a:r>
              <a:rPr lang="es-419" i="1" dirty="0" err="1" smtClean="0"/>
              <a:t>the</a:t>
            </a:r>
            <a:r>
              <a:rPr lang="es-419" i="1" dirty="0" smtClean="0"/>
              <a:t> posterior </a:t>
            </a:r>
            <a:r>
              <a:rPr lang="es-419" i="1" dirty="0" err="1" smtClean="0"/>
              <a:t>predicted</a:t>
            </a:r>
            <a:r>
              <a:rPr lang="es-419" i="1" dirty="0" smtClean="0"/>
              <a:t> data</a:t>
            </a:r>
            <a:r>
              <a:rPr lang="es-419" dirty="0" smtClean="0"/>
              <a:t>)</a:t>
            </a:r>
            <a:endParaRPr lang="es-419" noProof="0" dirty="0" smtClean="0"/>
          </a:p>
          <a:p>
            <a:r>
              <a:rPr lang="es-419" dirty="0" smtClean="0"/>
              <a:t>Los reales deben parecer como los precedidos, y si no el modelo no es suficiente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Es decir que si tenemos una muestra </a:t>
            </a:r>
            <a:r>
              <a:rPr lang="es-419" i="1" noProof="0" dirty="0" smtClean="0"/>
              <a:t>θ*</a:t>
            </a:r>
            <a:r>
              <a:rPr lang="es-419" noProof="0" dirty="0" smtClean="0"/>
              <a:t> </a:t>
            </a:r>
            <a:r>
              <a:rPr lang="es-419" noProof="0" dirty="0" smtClean="0"/>
              <a:t>después podemos simular otro dato </a:t>
            </a:r>
            <a:r>
              <a:rPr lang="es-419" i="1" noProof="0" dirty="0" smtClean="0"/>
              <a:t>y*</a:t>
            </a:r>
            <a:endParaRPr lang="es-419" noProof="0" dirty="0" smtClean="0"/>
          </a:p>
          <a:p>
            <a:r>
              <a:rPr lang="es-419" noProof="0" dirty="0" err="1" smtClean="0"/>
              <a:t>E.g</a:t>
            </a:r>
            <a:r>
              <a:rPr lang="es-419" noProof="0" dirty="0" smtClean="0"/>
              <a:t>., </a:t>
            </a:r>
            <a:r>
              <a:rPr lang="es-419" noProof="0" dirty="0" smtClean="0"/>
              <a:t>en nuestro caso y</a:t>
            </a:r>
            <a:r>
              <a:rPr lang="es-419" noProof="0" dirty="0" smtClean="0"/>
              <a:t>*=</a:t>
            </a:r>
            <a:r>
              <a:rPr lang="es-419" noProof="0" dirty="0" err="1" smtClean="0"/>
              <a:t>rbinom</a:t>
            </a:r>
            <a:r>
              <a:rPr lang="es-419" noProof="0" dirty="0" smtClean="0"/>
              <a:t>(1, 20, p*). </a:t>
            </a:r>
            <a:r>
              <a:rPr lang="es-419" noProof="0" dirty="0" smtClean="0"/>
              <a:t>Se produce un dato. </a:t>
            </a:r>
          </a:p>
          <a:p>
            <a:r>
              <a:rPr lang="es-419" dirty="0" smtClean="0"/>
              <a:t>Repite por todos las muestras de </a:t>
            </a:r>
            <a:r>
              <a:rPr lang="es-419" i="1" noProof="0" dirty="0" smtClean="0"/>
              <a:t>θ</a:t>
            </a:r>
            <a:r>
              <a:rPr lang="es-419" i="1" noProof="0" dirty="0" smtClean="0"/>
              <a:t>*</a:t>
            </a:r>
            <a:r>
              <a:rPr lang="es-419" noProof="0" dirty="0" smtClean="0"/>
              <a:t> </a:t>
            </a:r>
            <a:r>
              <a:rPr lang="es-419" noProof="0" dirty="0" smtClean="0"/>
              <a:t>para formar una distribución (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dirty="0"/>
              <a:t>)</a:t>
            </a:r>
            <a:endParaRPr lang="es-419" noProof="0" dirty="0" smtClean="0"/>
          </a:p>
          <a:p>
            <a:r>
              <a:rPr lang="es-419" noProof="0" dirty="0" smtClean="0"/>
              <a:t>Finalmente, compara eso (a veces visualmente) a los datos observados para encontrar patrones malos</a:t>
            </a:r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Exercise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Take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previous</a:t>
            </a:r>
            <a:r>
              <a:rPr lang="es-419" noProof="0" dirty="0" smtClean="0"/>
              <a:t> JAGS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add</a:t>
            </a:r>
            <a:r>
              <a:rPr lang="es-419" noProof="0" dirty="0" smtClean="0"/>
              <a:t> a 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one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replicate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sample</a:t>
            </a:r>
            <a:endParaRPr lang="es-419" noProof="0" dirty="0" smtClean="0"/>
          </a:p>
          <a:p>
            <a:r>
              <a:rPr lang="es-419" noProof="0" dirty="0" smtClean="0"/>
              <a:t>[</a:t>
            </a:r>
            <a:r>
              <a:rPr lang="es-419" noProof="0" dirty="0" err="1" smtClean="0"/>
              <a:t>Hint</a:t>
            </a:r>
            <a:r>
              <a:rPr lang="es-419" noProof="0" dirty="0" smtClean="0"/>
              <a:t>: </a:t>
            </a:r>
            <a:r>
              <a:rPr lang="es-419" noProof="0" dirty="0" err="1" smtClean="0"/>
              <a:t>ypred</a:t>
            </a:r>
            <a:r>
              <a:rPr lang="es-419" noProof="0" dirty="0" smtClean="0"/>
              <a:t>[i] ~ </a:t>
            </a:r>
            <a:r>
              <a:rPr lang="es-419" noProof="0" dirty="0" err="1" smtClean="0"/>
              <a:t>dbin</a:t>
            </a:r>
            <a:r>
              <a:rPr lang="es-419" noProof="0" dirty="0" smtClean="0"/>
              <a:t>(</a:t>
            </a:r>
            <a:r>
              <a:rPr lang="es-419" noProof="0" dirty="0" err="1" smtClean="0"/>
              <a:t>p,N</a:t>
            </a:r>
            <a:r>
              <a:rPr lang="es-419" noProof="0" dirty="0" smtClean="0"/>
              <a:t>[i]) </a:t>
            </a:r>
            <a:r>
              <a:rPr lang="es-419" noProof="0" dirty="0" err="1" smtClean="0"/>
              <a:t>will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actually</a:t>
            </a:r>
            <a:r>
              <a:rPr lang="es-419" noProof="0" dirty="0" smtClean="0"/>
              <a:t> do </a:t>
            </a:r>
            <a:r>
              <a:rPr lang="es-419" noProof="0" dirty="0" err="1" smtClean="0"/>
              <a:t>random</a:t>
            </a:r>
            <a:r>
              <a:rPr lang="es-419" noProof="0" dirty="0" smtClean="0"/>
              <a:t> </a:t>
            </a:r>
            <a:r>
              <a:rPr lang="es-419" noProof="0" dirty="0" err="1" smtClean="0"/>
              <a:t>number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generation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like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rbinom</a:t>
            </a:r>
            <a:r>
              <a:rPr lang="es-419" noProof="0" dirty="0" smtClean="0"/>
              <a:t>]</a:t>
            </a:r>
          </a:p>
          <a:p>
            <a:r>
              <a:rPr lang="es-419" noProof="0" dirty="0" err="1" smtClean="0"/>
              <a:t>Plot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site</a:t>
            </a:r>
            <a:r>
              <a:rPr lang="es-419" noProof="0" dirty="0" smtClean="0"/>
              <a:t> vs </a:t>
            </a:r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then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add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real data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top</a:t>
            </a:r>
          </a:p>
          <a:p>
            <a:r>
              <a:rPr lang="es-419" noProof="0" dirty="0" smtClean="0"/>
              <a:t>[</a:t>
            </a:r>
            <a:r>
              <a:rPr lang="es-419" noProof="0" dirty="0" err="1" smtClean="0"/>
              <a:t>Hint</a:t>
            </a:r>
            <a:r>
              <a:rPr lang="es-419" noProof="0" dirty="0" smtClean="0"/>
              <a:t>: use </a:t>
            </a:r>
            <a:r>
              <a:rPr lang="es-419" noProof="0" dirty="0" err="1" smtClean="0"/>
              <a:t>jittering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visual </a:t>
            </a:r>
            <a:r>
              <a:rPr lang="es-419" noProof="0" dirty="0" err="1" smtClean="0"/>
              <a:t>clarity</a:t>
            </a:r>
            <a:r>
              <a:rPr lang="es-419" noProof="0" dirty="0" smtClean="0"/>
              <a:t>]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Hooten</a:t>
            </a:r>
            <a:r>
              <a:rPr lang="en-US" dirty="0"/>
              <a:t>, M. B. and N. T. Hobbs (2015). "A guide to Bayesian model selection for ecologists." </a:t>
            </a:r>
            <a:r>
              <a:rPr lang="en-US" u="sng" dirty="0"/>
              <a:t>Ecological Monographs </a:t>
            </a:r>
            <a:r>
              <a:rPr lang="en-US" b="1" u="sng" dirty="0"/>
              <a:t>85(1): 3-28</a:t>
            </a:r>
            <a:r>
              <a:rPr lang="en-US" b="1" u="sng" dirty="0" smtClean="0"/>
              <a:t>.</a:t>
            </a:r>
          </a:p>
          <a:p>
            <a:r>
              <a:rPr lang="en-US" dirty="0" err="1"/>
              <a:t>Gelman</a:t>
            </a:r>
            <a:r>
              <a:rPr lang="en-US" dirty="0"/>
              <a:t>, A., J. B. Carlin, et al. (2014). </a:t>
            </a:r>
            <a:r>
              <a:rPr lang="en-US" u="sng" dirty="0"/>
              <a:t>Bayesian data analysis, Taylor &amp; Francis.</a:t>
            </a:r>
          </a:p>
          <a:p>
            <a:endParaRPr lang="en-US" b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noProof="0" dirty="0" smtClean="0"/>
              <a:t>La posterior es: </a:t>
            </a:r>
          </a:p>
          <a:p>
            <a:r>
              <a:rPr lang="es-419" noProof="0" dirty="0" smtClean="0"/>
              <a:t>P(θ |y)=</a:t>
            </a:r>
            <a:r>
              <a:rPr lang="es-419" noProof="0" dirty="0" err="1" smtClean="0"/>
              <a:t>cP</a:t>
            </a:r>
            <a:r>
              <a:rPr lang="es-419" noProof="0" dirty="0" smtClean="0"/>
              <a:t>(θ)P(</a:t>
            </a:r>
            <a:r>
              <a:rPr lang="es-419" noProof="0" dirty="0" err="1" smtClean="0"/>
              <a:t>y|θ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Posterior = (</a:t>
            </a:r>
            <a:r>
              <a:rPr lang="es-419" noProof="0" dirty="0" err="1" smtClean="0"/>
              <a:t>constant</a:t>
            </a:r>
            <a:r>
              <a:rPr lang="es-419" noProof="0" dirty="0" smtClean="0"/>
              <a:t>)(prior)(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) </a:t>
            </a:r>
          </a:p>
          <a:p>
            <a:r>
              <a:rPr lang="es-419" noProof="0" dirty="0" smtClean="0"/>
              <a:t>Se usa MCMC para hacer integración, con muestras correlacionadas </a:t>
            </a:r>
          </a:p>
          <a:p>
            <a:r>
              <a:rPr lang="es-419" noProof="0" dirty="0" smtClean="0"/>
              <a:t>Usa las </a:t>
            </a:r>
            <a:r>
              <a:rPr lang="es-419" noProof="0" dirty="0" smtClean="0"/>
              <a:t>muestras </a:t>
            </a:r>
            <a:r>
              <a:rPr lang="es-419" noProof="0" dirty="0" smtClean="0"/>
              <a:t>para aproximar las probabilidades </a:t>
            </a:r>
          </a:p>
          <a:p>
            <a:r>
              <a:rPr lang="es-419" noProof="0" dirty="0" smtClean="0"/>
              <a:t>Hay que chequear para señales de no </a:t>
            </a:r>
            <a:r>
              <a:rPr lang="es-419" noProof="0" dirty="0" smtClean="0"/>
              <a:t>hay convergencia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Construyendo modelos Bayesianos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610"/>
            <a:ext cx="8229600" cy="5087316"/>
          </a:xfrm>
        </p:spPr>
        <p:txBody>
          <a:bodyPr/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 et al (2014) recomiende tres pasos básicos: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Hacer un modelo colectivo 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Condicionar el modelo a los datos observados y estimar la probabilidad </a:t>
            </a:r>
            <a:r>
              <a:rPr lang="es-419" sz="2800" i="1" noProof="0" dirty="0"/>
              <a:t>a posteriori</a:t>
            </a:r>
            <a:r>
              <a:rPr lang="es-419" sz="2800" noProof="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Evaluar el ajuste, realizar si necesario, y después hacer inferencia (calcular probabilidades).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Defina el proceso del los datos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Especifica el proceso de los datos</a:t>
            </a:r>
          </a:p>
          <a:p>
            <a:pPr lvl="1"/>
            <a:r>
              <a:rPr lang="es-419" noProof="0" dirty="0" smtClean="0"/>
              <a:t>Cual es la estructura del modelo?</a:t>
            </a:r>
          </a:p>
          <a:p>
            <a:pPr lvl="1"/>
            <a:r>
              <a:rPr lang="es-419" noProof="0" dirty="0" smtClean="0"/>
              <a:t>Que tipo de dato puede ser observado?</a:t>
            </a:r>
          </a:p>
          <a:p>
            <a:pPr lvl="1"/>
            <a:r>
              <a:rPr lang="es-419" noProof="0" dirty="0" smtClean="0"/>
              <a:t>Esos definen la verosimilitud </a:t>
            </a:r>
          </a:p>
          <a:p>
            <a:r>
              <a:rPr lang="es-419" noProof="0" dirty="0" err="1" smtClean="0"/>
              <a:t>E.g</a:t>
            </a:r>
            <a:r>
              <a:rPr lang="es-419" noProof="0" dirty="0" smtClean="0"/>
              <a:t>., crecimiento no puede ser negativo y las longitudes no pueden ser negativas</a:t>
            </a:r>
          </a:p>
          <a:p>
            <a:r>
              <a:rPr lang="es-419" noProof="0" dirty="0" smtClean="0"/>
              <a:t>Observaciones imperfectas puede ser bajas de la verdad pero nunca negativa. </a:t>
            </a:r>
          </a:p>
          <a:p>
            <a:r>
              <a:rPr lang="es-419" noProof="0" dirty="0" smtClean="0"/>
              <a:t>Se elige una curva VB con una verosimilitud log-normal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Elige la prior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Identifica los parámetros desconocidos del proceso y </a:t>
            </a:r>
            <a:r>
              <a:rPr lang="es-419" noProof="0" dirty="0" smtClean="0"/>
              <a:t>especifica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endParaRPr lang="es-419" noProof="0" dirty="0" smtClean="0"/>
          </a:p>
          <a:p>
            <a:r>
              <a:rPr lang="es-419" noProof="0" dirty="0" smtClean="0"/>
              <a:t>A veces hay información de estudios previos, o conocimiento del un experto</a:t>
            </a:r>
          </a:p>
          <a:p>
            <a:r>
              <a:rPr lang="es-419" noProof="0" dirty="0" smtClean="0"/>
              <a:t>A veces no es caro lo que debes usar</a:t>
            </a:r>
          </a:p>
          <a:p>
            <a:r>
              <a:rPr lang="es-419" noProof="0" dirty="0" smtClean="0"/>
              <a:t>La pregunta es: Que sabes del sistema antes de observar los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Consejo para elegir </a:t>
            </a:r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878"/>
            <a:ext cx="8229600" cy="4968047"/>
          </a:xfrm>
        </p:spPr>
        <p:txBody>
          <a:bodyPr/>
          <a:lstStyle/>
          <a:p>
            <a:r>
              <a:rPr lang="es-419" sz="2800" noProof="0" dirty="0" smtClean="0"/>
              <a:t>Palabras “</a:t>
            </a:r>
            <a:r>
              <a:rPr lang="es-419" sz="2800" i="1" noProof="0" dirty="0" smtClean="0"/>
              <a:t>vague</a:t>
            </a:r>
            <a:r>
              <a:rPr lang="es-419" sz="2800" noProof="0" dirty="0" smtClean="0"/>
              <a:t>”, “</a:t>
            </a:r>
            <a:r>
              <a:rPr lang="es-419" sz="2800" i="1" noProof="0" dirty="0" err="1" smtClean="0"/>
              <a:t>weakly</a:t>
            </a:r>
            <a:r>
              <a:rPr lang="es-419" sz="2800" i="1" noProof="0" dirty="0" smtClean="0"/>
              <a:t> </a:t>
            </a:r>
            <a:r>
              <a:rPr lang="es-419" sz="2800" i="1" noProof="0" dirty="0" err="1" smtClean="0"/>
              <a:t>informative</a:t>
            </a:r>
            <a:r>
              <a:rPr lang="es-419" sz="2800" noProof="0" dirty="0" smtClean="0"/>
              <a:t>” </a:t>
            </a:r>
            <a:r>
              <a:rPr lang="es-419" sz="2800" noProof="0" dirty="0" smtClean="0"/>
              <a:t>etc. no son definidos</a:t>
            </a:r>
            <a:endParaRPr lang="es-419" sz="2800" noProof="0" dirty="0" smtClean="0"/>
          </a:p>
          <a:p>
            <a:r>
              <a:rPr lang="es-419" sz="2800" noProof="0" dirty="0" smtClean="0"/>
              <a:t>A menudo es mejor cuando la escala de los parámetros es cerca de uno (</a:t>
            </a:r>
            <a:r>
              <a:rPr lang="es-419" sz="2800" i="1" noProof="0" dirty="0" err="1" smtClean="0"/>
              <a:t>unit</a:t>
            </a:r>
            <a:r>
              <a:rPr lang="es-419" sz="2800" i="1" noProof="0" dirty="0" smtClean="0"/>
              <a:t> </a:t>
            </a:r>
            <a:r>
              <a:rPr lang="es-419" sz="2800" i="1" noProof="0" dirty="0" err="1" smtClean="0"/>
              <a:t>scale</a:t>
            </a:r>
            <a:r>
              <a:rPr lang="es-419" sz="2800" noProof="0" dirty="0" smtClean="0"/>
              <a:t>)</a:t>
            </a:r>
            <a:endParaRPr lang="es-419" sz="2800" noProof="0" dirty="0" smtClean="0"/>
          </a:p>
          <a:p>
            <a:pPr lvl="1"/>
            <a:r>
              <a:rPr lang="es-419" sz="2400" noProof="0" dirty="0" err="1" smtClean="0"/>
              <a:t>E.g</a:t>
            </a:r>
            <a:r>
              <a:rPr lang="es-419" sz="2400" noProof="0" dirty="0" smtClean="0"/>
              <a:t>., </a:t>
            </a:r>
            <a:r>
              <a:rPr lang="es-419" sz="2400" noProof="0" dirty="0" err="1" smtClean="0"/>
              <a:t>estandardiza</a:t>
            </a:r>
            <a:r>
              <a:rPr lang="es-419" sz="2400" noProof="0" dirty="0" smtClean="0"/>
              <a:t> los predictores</a:t>
            </a:r>
            <a:r>
              <a:rPr lang="es-419" sz="2400" noProof="0" dirty="0" smtClean="0"/>
              <a:t>, </a:t>
            </a:r>
            <a:r>
              <a:rPr lang="es-419" sz="2400" noProof="0" dirty="0" smtClean="0"/>
              <a:t>divide por la escala</a:t>
            </a:r>
            <a:endParaRPr lang="es-419" sz="2400" noProof="0" dirty="0" smtClean="0"/>
          </a:p>
          <a:p>
            <a:pPr lvl="1"/>
            <a:r>
              <a:rPr lang="es-419" sz="2400" noProof="0" dirty="0" smtClean="0"/>
              <a:t>Así que las </a:t>
            </a:r>
            <a:r>
              <a:rPr lang="es-419" sz="2400" noProof="0" dirty="0" err="1" smtClean="0"/>
              <a:t>priors</a:t>
            </a:r>
            <a:r>
              <a:rPr lang="es-419" sz="2400" noProof="0" dirty="0" smtClean="0"/>
              <a:t> son mas fácil de entender </a:t>
            </a:r>
          </a:p>
          <a:p>
            <a:r>
              <a:rPr lang="es-419" sz="2800" noProof="0" dirty="0" smtClean="0"/>
              <a:t>Evita restricciones duras, a menos que hay una razón </a:t>
            </a:r>
            <a:r>
              <a:rPr lang="es-419" sz="2800" noProof="0" dirty="0" smtClean="0"/>
              <a:t>física,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e.g</a:t>
            </a:r>
            <a:r>
              <a:rPr lang="es-419" sz="2800" noProof="0" dirty="0" smtClean="0"/>
              <a:t>., θ&gt;0 </a:t>
            </a:r>
            <a:r>
              <a:rPr lang="es-419" sz="2800" noProof="0" dirty="0" err="1" smtClean="0"/>
              <a:t>or</a:t>
            </a:r>
            <a:r>
              <a:rPr lang="es-419" sz="2800" noProof="0" dirty="0" smtClean="0"/>
              <a:t> 0&lt;p&lt;1.</a:t>
            </a:r>
          </a:p>
          <a:p>
            <a:r>
              <a:rPr lang="es-419" sz="2800" noProof="0" dirty="0" err="1" smtClean="0"/>
              <a:t>E.g</a:t>
            </a:r>
            <a:r>
              <a:rPr lang="es-419" sz="2800" noProof="0" dirty="0" smtClean="0"/>
              <a:t>., </a:t>
            </a:r>
            <a:r>
              <a:rPr lang="es-419" sz="2800" noProof="0" dirty="0" smtClean="0"/>
              <a:t>si piensas 0</a:t>
            </a:r>
            <a:r>
              <a:rPr lang="es-419" sz="2800" noProof="0" dirty="0" smtClean="0"/>
              <a:t>&lt; θ &lt;1, </a:t>
            </a:r>
            <a:r>
              <a:rPr lang="es-419" sz="2800" noProof="0" dirty="0" smtClean="0"/>
              <a:t>usa </a:t>
            </a:r>
            <a:r>
              <a:rPr lang="es-419" sz="2800" noProof="0" dirty="0" smtClean="0"/>
              <a:t>N(.5,.5) </a:t>
            </a:r>
            <a:r>
              <a:rPr lang="es-419" sz="2800" noProof="0" dirty="0" smtClean="0"/>
              <a:t>en lugar de U(0,1</a:t>
            </a:r>
            <a:r>
              <a:rPr lang="es-419" sz="2800" noProof="0" dirty="0" smtClean="0"/>
              <a:t>)</a:t>
            </a:r>
            <a:endParaRPr lang="es-419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739" y="6430617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https://github.com/stan-dev/stan/wiki/Prior-Choice-Recommendations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5628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Exploración de la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Se recomienda </a:t>
            </a:r>
            <a:r>
              <a:rPr lang="es-419" noProof="0" dirty="0" err="1" smtClean="0"/>
              <a:t>plotear</a:t>
            </a:r>
            <a:r>
              <a:rPr lang="es-419" noProof="0" dirty="0" smtClean="0"/>
              <a:t> la prior vs la posterior después de ajustarlo</a:t>
            </a:r>
          </a:p>
          <a:p>
            <a:r>
              <a:rPr lang="es-419" noProof="0" dirty="0" smtClean="0"/>
              <a:t>Explorar varias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asi</a:t>
            </a:r>
            <a:r>
              <a:rPr lang="es-419" noProof="0" dirty="0" smtClean="0"/>
              <a:t> puede </a:t>
            </a:r>
            <a:r>
              <a:rPr lang="es-419" noProof="0" dirty="0" err="1" smtClean="0"/>
              <a:t>Exploring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different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like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this</a:t>
            </a:r>
            <a:r>
              <a:rPr lang="es-419" noProof="0" dirty="0" smtClean="0"/>
              <a:t> can </a:t>
            </a:r>
            <a:r>
              <a:rPr lang="es-419" noProof="0" dirty="0" err="1" smtClean="0"/>
              <a:t>help</a:t>
            </a:r>
            <a:r>
              <a:rPr lang="es-419" noProof="0" dirty="0" smtClean="0"/>
              <a:t> gauge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sensitivity</a:t>
            </a:r>
            <a:r>
              <a:rPr lang="es-419" noProof="0" dirty="0" smtClean="0"/>
              <a:t> </a:t>
            </a:r>
          </a:p>
          <a:p>
            <a:endParaRPr lang="es-419" noProof="0" dirty="0" smtClean="0"/>
          </a:p>
          <a:p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The</a:t>
            </a:r>
            <a:r>
              <a:rPr lang="es-419" noProof="0" dirty="0" smtClean="0"/>
              <a:t> prior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Casi siempre se sabe algo, 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</a:t>
            </a:r>
            <a:br>
              <a:rPr lang="es-419" noProof="0" dirty="0" smtClean="0"/>
            </a:br>
            <a:r>
              <a:rPr lang="es-419" noProof="0" dirty="0" smtClean="0"/>
              <a:t>“</a:t>
            </a:r>
            <a:r>
              <a:rPr lang="es-419" noProof="0" dirty="0" err="1" smtClean="0"/>
              <a:t>we</a:t>
            </a:r>
            <a:r>
              <a:rPr lang="es-419" noProof="0" dirty="0" smtClean="0"/>
              <a:t> can be </a:t>
            </a:r>
            <a:r>
              <a:rPr lang="es-419" noProof="0" dirty="0" err="1" smtClean="0"/>
              <a:t>fairly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sure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that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won’t</a:t>
            </a:r>
            <a:r>
              <a:rPr lang="es-419" noProof="0" dirty="0" smtClean="0"/>
              <a:t> observe </a:t>
            </a:r>
            <a:r>
              <a:rPr lang="es-419" noProof="0" dirty="0" err="1" smtClean="0"/>
              <a:t>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particularly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healthy</a:t>
            </a:r>
            <a:r>
              <a:rPr lang="es-419" noProof="0" dirty="0" smtClean="0"/>
              <a:t> [</a:t>
            </a:r>
            <a:r>
              <a:rPr lang="es-419" noProof="0" dirty="0" err="1" smtClean="0"/>
              <a:t>birds</a:t>
            </a:r>
            <a:r>
              <a:rPr lang="es-419" noProof="0" dirty="0" smtClean="0"/>
              <a:t>] </a:t>
            </a:r>
            <a:r>
              <a:rPr lang="es-419" noProof="0" dirty="0" err="1" smtClean="0"/>
              <a:t>cruising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near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speed</a:t>
            </a:r>
            <a:r>
              <a:rPr lang="es-419" noProof="0" dirty="0" smtClean="0"/>
              <a:t> of light”</a:t>
            </a:r>
            <a:r>
              <a:rPr lang="es-419" baseline="30000" noProof="0" dirty="0" smtClean="0"/>
              <a:t>1</a:t>
            </a:r>
          </a:p>
          <a:p>
            <a:r>
              <a:rPr lang="es-419" noProof="0" dirty="0" smtClean="0"/>
              <a:t>Identifica una estadística importante 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velocidad) con un umbral y verificar que:</a:t>
            </a:r>
          </a:p>
          <a:p>
            <a:pPr lvl="1"/>
            <a:r>
              <a:rPr lang="es-419" noProof="0" dirty="0" smtClean="0"/>
              <a:t>Pocos valores son mas </a:t>
            </a:r>
            <a:r>
              <a:rPr lang="es-419" noProof="0" dirty="0" err="1" smtClean="0"/>
              <a:t>alla</a:t>
            </a:r>
            <a:r>
              <a:rPr lang="es-419" noProof="0" dirty="0" smtClean="0"/>
              <a:t> del umbral (</a:t>
            </a:r>
            <a:r>
              <a:rPr lang="es-419" i="1" noProof="0" dirty="0" smtClean="0"/>
              <a:t>extreme </a:t>
            </a:r>
            <a:r>
              <a:rPr lang="es-419" i="1" noProof="0" dirty="0" err="1" smtClean="0"/>
              <a:t>is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unreasonable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but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not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impossible</a:t>
            </a:r>
            <a:r>
              <a:rPr lang="es-419" noProof="0" dirty="0" smtClean="0"/>
              <a:t>)  </a:t>
            </a:r>
          </a:p>
          <a:p>
            <a:pPr lvl="1"/>
            <a:r>
              <a:rPr lang="es-419" noProof="0" dirty="0" smtClean="0"/>
              <a:t>Pero no muchos </a:t>
            </a:r>
          </a:p>
          <a:p>
            <a:pPr lvl="1"/>
            <a:r>
              <a:rPr lang="es-419" noProof="0" dirty="0" smtClean="0"/>
              <a:t>Es antes de saber los datos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83685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The</a:t>
            </a:r>
            <a:r>
              <a:rPr lang="es-419" noProof="0" dirty="0" smtClean="0"/>
              <a:t> prior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2122" cy="4530725"/>
          </a:xfrm>
        </p:spPr>
        <p:txBody>
          <a:bodyPr/>
          <a:lstStyle/>
          <a:p>
            <a:r>
              <a:rPr lang="es-419" noProof="0" dirty="0" smtClean="0"/>
              <a:t>Corre el modelo con solo las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endParaRPr lang="es-419" noProof="0" dirty="0" smtClean="0"/>
          </a:p>
          <a:p>
            <a:r>
              <a:rPr lang="es-419" noProof="0" dirty="0" smtClean="0"/>
              <a:t>En R o JAGS</a:t>
            </a:r>
            <a:endParaRPr lang="es-419" noProof="0" dirty="0" smtClean="0"/>
          </a:p>
          <a:p>
            <a:r>
              <a:rPr lang="es-419" noProof="0" dirty="0" err="1" smtClean="0"/>
              <a:t>Plotea</a:t>
            </a:r>
            <a:r>
              <a:rPr lang="es-419" noProof="0" dirty="0" smtClean="0"/>
              <a:t> un histograma de la estadística </a:t>
            </a:r>
          </a:p>
          <a:p>
            <a:r>
              <a:rPr lang="es-419" noProof="0" dirty="0" smtClean="0"/>
              <a:t>Es realista? </a:t>
            </a:r>
          </a:p>
          <a:p>
            <a:r>
              <a:rPr lang="es-419" noProof="0" dirty="0" smtClean="0"/>
              <a:t>Si no, las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no reflejan </a:t>
            </a:r>
            <a:r>
              <a:rPr lang="es-419" noProof="0" dirty="0" smtClean="0"/>
              <a:t>tu </a:t>
            </a:r>
            <a:r>
              <a:rPr lang="es-419" noProof="0" dirty="0" smtClean="0"/>
              <a:t>conocimiento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75" b="11768"/>
          <a:stretch/>
        </p:blipFill>
        <p:spPr>
          <a:xfrm>
            <a:off x="5193403" y="2150411"/>
            <a:ext cx="3950597" cy="2202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6919" y="4310521"/>
            <a:ext cx="17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Statisic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9027" y="1699591"/>
            <a:ext cx="137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013175" y="1884257"/>
            <a:ext cx="285852" cy="491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673009" y="1884257"/>
            <a:ext cx="222440" cy="454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3175" y="5126983"/>
            <a:ext cx="20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Extremes unlikely but possible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5724940" y="4211129"/>
            <a:ext cx="288235" cy="123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8104172" y="4310521"/>
            <a:ext cx="642264" cy="113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2238986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1346</TotalTime>
  <Words>968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Construyendo modelos Bayesianos</vt:lpstr>
      <vt:lpstr>Recap</vt:lpstr>
      <vt:lpstr>Construyendo modelos Bayesianos</vt:lpstr>
      <vt:lpstr>Defina el proceso del los datos</vt:lpstr>
      <vt:lpstr>Elige la prior </vt:lpstr>
      <vt:lpstr>Consejo para elegir priors</vt:lpstr>
      <vt:lpstr>Exploración de la priors </vt:lpstr>
      <vt:lpstr>The prior predictive distribution</vt:lpstr>
      <vt:lpstr>The prior predictive distribution</vt:lpstr>
      <vt:lpstr>Ejemplo</vt:lpstr>
      <vt:lpstr>Ejemplo</vt:lpstr>
      <vt:lpstr>Ejemplo</vt:lpstr>
      <vt:lpstr>Ejercicio </vt:lpstr>
      <vt:lpstr>Posterior predictive distribution</vt:lpstr>
      <vt:lpstr>Posterior predictive distribution</vt:lpstr>
      <vt:lpstr>Posterior predictive distribution</vt:lpstr>
      <vt:lpstr>Exercise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159</cp:revision>
  <dcterms:created xsi:type="dcterms:W3CDTF">2015-01-11T16:48:24Z</dcterms:created>
  <dcterms:modified xsi:type="dcterms:W3CDTF">2019-01-16T03:02:32Z</dcterms:modified>
</cp:coreProperties>
</file>