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82" r:id="rId2"/>
    <p:sldId id="283" r:id="rId3"/>
    <p:sldId id="284" r:id="rId4"/>
    <p:sldId id="285" r:id="rId5"/>
    <p:sldId id="286" r:id="rId6"/>
    <p:sldId id="287" r:id="rId7"/>
    <p:sldId id="290" r:id="rId8"/>
    <p:sldId id="288" r:id="rId9"/>
    <p:sldId id="289" r:id="rId10"/>
    <p:sldId id="294" r:id="rId11"/>
    <p:sldId id="292" r:id="rId12"/>
    <p:sldId id="29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095" autoAdjust="0"/>
  </p:normalViewPr>
  <p:slideViewPr>
    <p:cSldViewPr snapToGrid="0" snapToObjects="1"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9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7424B-A23C-43FF-8673-376C6E767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7ED68-86E3-4401-8F08-C0811F8F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7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23EE8D-9CE0-4F42-A40F-E28604EA7175}" type="datetime1">
              <a:rPr lang="en-US" smtClean="0"/>
              <a:t>1/13/2019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2C5EE-1F52-440A-B21D-CF34717184B1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A7AC3-3927-460F-BC0A-B8263F635273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4B72F-0B71-4FD2-BD20-28F3E78BBA16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B1B4E-0EC6-4546-B26A-C4455998E44E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8C74C-0B69-4161-99E9-DF9818443EAA}" type="datetime1">
              <a:rPr lang="en-US" smtClean="0"/>
              <a:t>1/13/2019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FBF3A0-C444-4F34-BF5B-169E9D461035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6B420-BADE-4187-9E75-E64276466004}" type="datetime1">
              <a:rPr lang="en-US" smtClean="0"/>
              <a:t>1/13/2019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0C915-A483-44DD-9703-2D268BDAA475}" type="datetime1">
              <a:rPr lang="en-US" smtClean="0"/>
              <a:t>1/13/2019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DAFB5-4EEC-49BD-AB33-559CD6F558E3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E2056D-DC17-4607-87F9-EA4937BD48E2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E3DAD-9254-43DE-A1F3-F1D56B1E5B5F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88D45-78A7-46A0-99B7-2046E351D366}" type="datetime1">
              <a:rPr lang="en-US" smtClean="0"/>
              <a:t>1/13/2019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6AC84-6778-466F-95F9-3EEE8E306ABF}" type="datetime1">
              <a:rPr lang="en-US" smtClean="0"/>
              <a:t>1/13/2019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EDAFE-CBEF-41E8-868F-E40C867A5636}" type="datetime1">
              <a:rPr lang="en-US" smtClean="0"/>
              <a:t>1/13/2019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87E4D-F358-4436-A283-114607D95274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ABA82-8A7B-4924-987B-0B7221667B17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A7853F80-D63E-429F-B326-B00475E1D8E8}" type="datetime1">
              <a:rPr lang="en-US" smtClean="0"/>
              <a:t>1/13/2019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dirty="0" smtClean="0"/>
              <a:t>Introducción del curso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2019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6771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Objetivos y resumen del curso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Vamos a usar </a:t>
            </a:r>
            <a:r>
              <a:rPr lang="es-419" dirty="0" err="1" smtClean="0"/>
              <a:t>Rstudio</a:t>
            </a:r>
            <a:r>
              <a:rPr lang="es-419" dirty="0" smtClean="0"/>
              <a:t>, JAGS, y Stan. Todos son disponible para Windows/Mac/Linux. </a:t>
            </a:r>
          </a:p>
          <a:p>
            <a:r>
              <a:rPr lang="es-419" dirty="0" smtClean="0"/>
              <a:t>Supongo que tienen experiencia con R</a:t>
            </a:r>
            <a:endParaRPr lang="es-419" dirty="0" smtClean="0"/>
          </a:p>
          <a:p>
            <a:r>
              <a:rPr lang="es-419" dirty="0" smtClean="0"/>
              <a:t>En las mañanas vamos a discutir las tareas y desarrollar la teoría de las ideas </a:t>
            </a:r>
          </a:p>
          <a:p>
            <a:r>
              <a:rPr lang="es-419" dirty="0" smtClean="0"/>
              <a:t>Incluyendo ejercicios cortos </a:t>
            </a:r>
            <a:r>
              <a:rPr lang="es-419" dirty="0"/>
              <a:t>aplicados </a:t>
            </a:r>
            <a:endParaRPr lang="es-419" dirty="0" smtClean="0"/>
          </a:p>
          <a:p>
            <a:r>
              <a:rPr lang="es-419" dirty="0" smtClean="0"/>
              <a:t>Por las tardes haremos un ‘laboratorio’ donde practicaran habilidades aplicados </a:t>
            </a:r>
            <a:endParaRPr lang="es-419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Tareas 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Cada día tendrán una tarea corte que la tendrán que entregar antes de la mañana siguiente</a:t>
            </a:r>
          </a:p>
          <a:p>
            <a:r>
              <a:rPr lang="es-419" dirty="0" smtClean="0"/>
              <a:t>Voy a mostrar y explicar las soluciones durante la clase superior, y vamos a discutirlas juntos.</a:t>
            </a:r>
          </a:p>
          <a:p>
            <a:r>
              <a:rPr lang="es-419" dirty="0" smtClean="0"/>
              <a:t>No deben durar mas que una hora. Si son demasiado difíciles para ti, cuéntame.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Preguntas?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Pensamientos, otras </a:t>
            </a:r>
            <a:r>
              <a:rPr lang="es-419" dirty="0" smtClean="0"/>
              <a:t>dudas?</a:t>
            </a:r>
            <a:endParaRPr lang="es-419" dirty="0" smtClean="0"/>
          </a:p>
          <a:p>
            <a:endParaRPr lang="es-419" dirty="0" smtClean="0"/>
          </a:p>
          <a:p>
            <a:r>
              <a:rPr lang="es-419" dirty="0" smtClean="0"/>
              <a:t>Están listos comenzar?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Mi formación</a:t>
            </a:r>
            <a:endParaRPr lang="es-419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419" sz="2400" u="sng" noProof="0" dirty="0" smtClean="0"/>
              <a:t>Formación Académica</a:t>
            </a:r>
          </a:p>
          <a:p>
            <a:pPr>
              <a:buNone/>
            </a:pPr>
            <a:r>
              <a:rPr lang="es-419" sz="2400" noProof="0" dirty="0" err="1" smtClean="0"/>
              <a:t>University</a:t>
            </a:r>
            <a:r>
              <a:rPr lang="es-419" sz="2400" noProof="0" dirty="0" smtClean="0"/>
              <a:t> of Washington, Seattle, WA</a:t>
            </a:r>
          </a:p>
          <a:p>
            <a:pPr>
              <a:buNone/>
            </a:pPr>
            <a:r>
              <a:rPr lang="es-419" sz="2400" noProof="0" dirty="0" smtClean="0"/>
              <a:t>M.S. &amp; PhD en ecología </a:t>
            </a:r>
            <a:r>
              <a:rPr lang="es-419" sz="2400" dirty="0" smtClean="0"/>
              <a:t>cuantitativa y manejo de recursos naturales (</a:t>
            </a:r>
            <a:r>
              <a:rPr lang="es-419" sz="2400" i="1" dirty="0" err="1" smtClean="0"/>
              <a:t>Quantitative</a:t>
            </a:r>
            <a:r>
              <a:rPr lang="es-419" sz="2400" i="1" dirty="0" smtClean="0"/>
              <a:t> </a:t>
            </a:r>
            <a:r>
              <a:rPr lang="es-419" sz="2400" i="1" dirty="0" err="1" smtClean="0"/>
              <a:t>Ecology</a:t>
            </a:r>
            <a:r>
              <a:rPr lang="es-419" sz="2400" i="1" dirty="0" smtClean="0"/>
              <a:t> and </a:t>
            </a:r>
            <a:r>
              <a:rPr lang="es-419" sz="2400" i="1" dirty="0" err="1" smtClean="0"/>
              <a:t>Resource</a:t>
            </a:r>
            <a:r>
              <a:rPr lang="es-419" sz="2400" i="1" dirty="0" smtClean="0"/>
              <a:t> Management</a:t>
            </a:r>
            <a:r>
              <a:rPr lang="es-419" sz="2400" dirty="0" smtClean="0"/>
              <a:t>) </a:t>
            </a:r>
            <a:endParaRPr lang="es-419" sz="2400" noProof="0" dirty="0" smtClean="0"/>
          </a:p>
          <a:p>
            <a:pPr>
              <a:buNone/>
            </a:pPr>
            <a:endParaRPr lang="es-419" sz="2400" noProof="0" dirty="0" smtClean="0"/>
          </a:p>
          <a:p>
            <a:pPr>
              <a:buNone/>
            </a:pPr>
            <a:r>
              <a:rPr lang="es-419" sz="2400" u="sng" noProof="0" dirty="0" smtClean="0"/>
              <a:t>Actividades Laborales</a:t>
            </a:r>
          </a:p>
          <a:p>
            <a:pPr>
              <a:buNone/>
            </a:pPr>
            <a:r>
              <a:rPr lang="es-419" sz="2400" noProof="0" dirty="0" err="1" smtClean="0"/>
              <a:t>Postdoc</a:t>
            </a:r>
            <a:r>
              <a:rPr lang="es-419" sz="2400" noProof="0" dirty="0" smtClean="0"/>
              <a:t> en Seattle con </a:t>
            </a:r>
            <a:r>
              <a:rPr lang="es-419" sz="2400" noProof="0" dirty="0" err="1" smtClean="0"/>
              <a:t>Andre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Punt</a:t>
            </a:r>
            <a:r>
              <a:rPr lang="es-419" sz="2400" noProof="0" dirty="0" smtClean="0"/>
              <a:t>/</a:t>
            </a:r>
            <a:r>
              <a:rPr lang="es-419" sz="2400" noProof="0" dirty="0" err="1" smtClean="0"/>
              <a:t>Jim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Thorson</a:t>
            </a:r>
            <a:r>
              <a:rPr lang="es-419" sz="2400" noProof="0" dirty="0" smtClean="0"/>
              <a:t> usando modelos </a:t>
            </a:r>
            <a:r>
              <a:rPr lang="es-419" sz="2400" noProof="0" dirty="0" err="1" smtClean="0"/>
              <a:t>spatiotemporales</a:t>
            </a:r>
            <a:endParaRPr lang="es-419" sz="2400" noProof="0" dirty="0" smtClean="0"/>
          </a:p>
          <a:p>
            <a:pPr>
              <a:buNone/>
            </a:pPr>
            <a:endParaRPr lang="es-419" sz="2400" noProof="0" dirty="0" smtClean="0"/>
          </a:p>
          <a:p>
            <a:pPr>
              <a:buNone/>
            </a:pPr>
            <a:r>
              <a:rPr lang="es-419" sz="2400" u="sng" noProof="0" dirty="0" smtClean="0"/>
              <a:t>Conexión con Chile</a:t>
            </a:r>
          </a:p>
          <a:p>
            <a:pPr>
              <a:buNone/>
            </a:pPr>
            <a:r>
              <a:rPr lang="es-419" sz="2400" dirty="0" err="1" smtClean="0"/>
              <a:t>Postdoc</a:t>
            </a:r>
            <a:r>
              <a:rPr lang="es-419" sz="2400" dirty="0" smtClean="0"/>
              <a:t> con Prof. Billy Ernst (</a:t>
            </a:r>
            <a:r>
              <a:rPr lang="es-419" sz="2400" dirty="0" err="1" smtClean="0"/>
              <a:t>UdeC</a:t>
            </a:r>
            <a:r>
              <a:rPr lang="es-419" sz="2400" dirty="0" smtClean="0"/>
              <a:t>; 2018) </a:t>
            </a:r>
          </a:p>
        </p:txBody>
      </p:sp>
    </p:spTree>
    <p:extLst>
      <p:ext uri="{BB962C8B-B14F-4D97-AF65-F5344CB8AC3E}">
        <p14:creationId xmlns:p14="http://schemas.microsoft.com/office/powerpoint/2010/main" val="177090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90AC74-AA10-44E5-9AE2-55CBF2BF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Maestría: un análisis bayesiano de las ballenas azules </a:t>
            </a:r>
            <a:endParaRPr lang="es-419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1C46DCB-CB1E-4B0A-9700-81BD751E3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6" t="29024"/>
          <a:stretch/>
        </p:blipFill>
        <p:spPr>
          <a:xfrm>
            <a:off x="457200" y="1843612"/>
            <a:ext cx="7120824" cy="24496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3887027-52CB-4375-A600-4F711E49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706298"/>
            <a:ext cx="3910012" cy="257574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6EAE8C30-3901-4FCB-AA7A-EC3D93DB7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8049" y="4293226"/>
            <a:ext cx="4572000" cy="19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5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F2B640-BE73-42A6-924C-2E2187BD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Doctorado: modelos bayesianos por stock </a:t>
            </a:r>
            <a:r>
              <a:rPr lang="es-419" noProof="0" dirty="0" err="1" smtClean="0"/>
              <a:t>assessment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D0FE82-5ACC-4BD4-AFCB-11570EF4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Mejoré capacidades bayesianas en ADMB con el algoritmo ‘no-U-</a:t>
            </a:r>
            <a:r>
              <a:rPr lang="es-419" noProof="0" dirty="0" err="1" smtClean="0"/>
              <a:t>turn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sampler</a:t>
            </a:r>
            <a:r>
              <a:rPr lang="es-419" noProof="0" dirty="0" smtClean="0"/>
              <a:t>’</a:t>
            </a:r>
            <a:endParaRPr lang="es-419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89B31E6-9782-484F-B455-184B81BA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9400"/>
            <a:ext cx="7162800" cy="33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0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noProof="0" dirty="0" err="1" smtClean="0"/>
              <a:t>Postdoc</a:t>
            </a:r>
            <a:r>
              <a:rPr lang="es-419" noProof="0" dirty="0" smtClean="0"/>
              <a:t>: Un análisis bayesiano de ballenas jorobadas del Estrecho de Magallanes</a:t>
            </a:r>
            <a:endParaRPr lang="es-419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05" y="4536083"/>
            <a:ext cx="2771163" cy="1438873"/>
          </a:xfrm>
          <a:prstGeom prst="rect">
            <a:avLst/>
          </a:prstGeom>
        </p:spPr>
      </p:pic>
      <p:pic>
        <p:nvPicPr>
          <p:cNvPr id="24" name="Picture 23" descr="Avistamiento-ballenas_Luis-Bertea-1024x56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00200"/>
            <a:ext cx="4800600" cy="2662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70" y="1600200"/>
            <a:ext cx="2995491" cy="449165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312715" y="160858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Crédito</a:t>
            </a:r>
            <a:r>
              <a:rPr lang="en-US" dirty="0"/>
              <a:t>: Luis </a:t>
            </a:r>
            <a:r>
              <a:rPr lang="en-US" dirty="0" err="1"/>
              <a:t>Bertea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4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Y ahora es su turno…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419" noProof="0" dirty="0" smtClean="0"/>
              <a:t>¿Nombre, departamento?</a:t>
            </a:r>
          </a:p>
          <a:p>
            <a:pPr marL="514350" indent="-514350">
              <a:buFont typeface="+mj-lt"/>
              <a:buAutoNum type="arabicPeriod"/>
            </a:pPr>
            <a:r>
              <a:rPr lang="es-419" noProof="0" dirty="0" smtClean="0"/>
              <a:t>¿Qué es el tema de tu tesis?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 smtClean="0"/>
              <a:t>¿Qué es </a:t>
            </a:r>
            <a:r>
              <a:rPr lang="es-419" noProof="0" dirty="0" smtClean="0"/>
              <a:t>tu experiencia con modelos bayesianos?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 smtClean="0"/>
              <a:t>¿Cual software has usado? </a:t>
            </a:r>
            <a:endParaRPr lang="es-419" noProof="0" dirty="0" smtClean="0"/>
          </a:p>
          <a:p>
            <a:pPr marL="514350" indent="-514350">
              <a:buFont typeface="+mj-lt"/>
              <a:buAutoNum type="arabicPeriod"/>
            </a:pPr>
            <a:r>
              <a:rPr lang="es-419" noProof="0" dirty="0" err="1" smtClean="0"/>
              <a:t>How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your</a:t>
            </a:r>
            <a:r>
              <a:rPr lang="es-419" noProof="0" dirty="0" smtClean="0"/>
              <a:t> English? </a:t>
            </a:r>
            <a:r>
              <a:rPr lang="es-419" dirty="0" smtClean="0"/>
              <a:t>Reading, </a:t>
            </a:r>
            <a:r>
              <a:rPr lang="es-419" dirty="0" err="1" smtClean="0"/>
              <a:t>writing</a:t>
            </a:r>
            <a:r>
              <a:rPr lang="es-419" dirty="0" smtClean="0"/>
              <a:t>, </a:t>
            </a:r>
            <a:r>
              <a:rPr lang="es-419" dirty="0" err="1" smtClean="0"/>
              <a:t>listening</a:t>
            </a:r>
            <a:r>
              <a:rPr lang="es-419" dirty="0" smtClean="0"/>
              <a:t>, </a:t>
            </a:r>
            <a:r>
              <a:rPr lang="es-419" dirty="0" err="1" smtClean="0"/>
              <a:t>speaking</a:t>
            </a:r>
            <a:r>
              <a:rPr lang="es-419" dirty="0" smtClean="0"/>
              <a:t>…</a:t>
            </a: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38314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Los idiomas del curso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822"/>
            <a:ext cx="8229600" cy="4530725"/>
          </a:xfrm>
        </p:spPr>
        <p:txBody>
          <a:bodyPr/>
          <a:lstStyle/>
          <a:p>
            <a:r>
              <a:rPr lang="es-419" dirty="0" smtClean="0"/>
              <a:t>Vamos a utilizar una mezcla entre inglés y español porque no hablo español con fluidez </a:t>
            </a:r>
          </a:p>
          <a:p>
            <a:r>
              <a:rPr lang="es-419" dirty="0" smtClean="0"/>
              <a:t>Me pueden preguntar en español pero por favor lentamente! </a:t>
            </a:r>
          </a:p>
          <a:p>
            <a:r>
              <a:rPr lang="es-419" dirty="0" smtClean="0"/>
              <a:t>Pero si quieres practicar ingles, inténtalo! </a:t>
            </a:r>
          </a:p>
          <a:p>
            <a:r>
              <a:rPr lang="es-419" dirty="0" smtClean="0"/>
              <a:t>Si hablo demasiado rápido o no entiendes algo en ingles, dime!</a:t>
            </a:r>
          </a:p>
          <a:p>
            <a:r>
              <a:rPr lang="es-419" dirty="0" smtClean="0"/>
              <a:t>Hay algunas personas que hablan ingles bien y podrán ayudar con las traducciones. </a:t>
            </a:r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5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B4D507-C9FA-49F2-A4C2-A66BA63A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Objetivos y resumen del curso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1EA7B9-01B7-4DEE-B9B5-44F8406EC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89" y="1063256"/>
            <a:ext cx="8229600" cy="5050891"/>
          </a:xfrm>
        </p:spPr>
        <p:txBody>
          <a:bodyPr/>
          <a:lstStyle/>
          <a:p>
            <a:r>
              <a:rPr lang="es-419" dirty="0" smtClean="0"/>
              <a:t>Aprender los básicos de inferencia bayesiana</a:t>
            </a:r>
          </a:p>
          <a:p>
            <a:r>
              <a:rPr lang="es-419" dirty="0" smtClean="0"/>
              <a:t>Que es MCMC y por que lo usamos? </a:t>
            </a:r>
          </a:p>
          <a:p>
            <a:r>
              <a:rPr lang="es-419" dirty="0" smtClean="0"/>
              <a:t>Desarrollar modelos aplicados bayesianos en JAGS y Stan</a:t>
            </a:r>
          </a:p>
          <a:p>
            <a:r>
              <a:rPr lang="es-419" dirty="0" smtClean="0"/>
              <a:t>Leer y discutir publicaciones y sus metodólogos</a:t>
            </a:r>
          </a:p>
          <a:p>
            <a:r>
              <a:rPr lang="es-419" dirty="0" smtClean="0"/>
              <a:t>Practicar idiomas; </a:t>
            </a:r>
          </a:p>
          <a:p>
            <a:pPr lvl="1"/>
            <a:r>
              <a:rPr lang="es-419" dirty="0" smtClean="0"/>
              <a:t>Les animo hablar/preguntar/escribir en inglés (siempre que sea posible)</a:t>
            </a:r>
          </a:p>
          <a:p>
            <a:pPr lvl="1"/>
            <a:r>
              <a:rPr lang="es-419" dirty="0" smtClean="0"/>
              <a:t>Me gustaría mejorar mi español </a:t>
            </a:r>
            <a:endParaRPr lang="es-419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72ADAC1-E81C-496A-88FD-83B794DF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Objetivos y resumen del curso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b="1" dirty="0" smtClean="0"/>
              <a:t>Lunes</a:t>
            </a:r>
            <a:r>
              <a:rPr lang="es-419" dirty="0" smtClean="0"/>
              <a:t>– </a:t>
            </a:r>
            <a:r>
              <a:rPr lang="es-419" dirty="0" err="1" smtClean="0"/>
              <a:t>Revision</a:t>
            </a:r>
            <a:r>
              <a:rPr lang="es-419" dirty="0" smtClean="0"/>
              <a:t> la teoría de la probabilidad y integración numérica </a:t>
            </a:r>
          </a:p>
          <a:p>
            <a:r>
              <a:rPr lang="es-419" b="1" dirty="0" smtClean="0"/>
              <a:t>Martes</a:t>
            </a:r>
            <a:r>
              <a:rPr lang="es-419" dirty="0" smtClean="0"/>
              <a:t>– Inferencia Bayesiana y </a:t>
            </a:r>
            <a:r>
              <a:rPr lang="es-419" i="1" dirty="0" err="1" smtClean="0"/>
              <a:t>Markov</a:t>
            </a:r>
            <a:r>
              <a:rPr lang="es-419" i="1" dirty="0" smtClean="0"/>
              <a:t> </a:t>
            </a:r>
            <a:r>
              <a:rPr lang="es-419" i="1" dirty="0" err="1" smtClean="0"/>
              <a:t>chain</a:t>
            </a:r>
            <a:r>
              <a:rPr lang="es-419" i="1" dirty="0" smtClean="0"/>
              <a:t> Monte Carlo (MCMC)</a:t>
            </a:r>
            <a:endParaRPr lang="es-419" dirty="0" smtClean="0"/>
          </a:p>
          <a:p>
            <a:r>
              <a:rPr lang="es-419" b="1" dirty="0" err="1" smtClean="0"/>
              <a:t>Miercoles</a:t>
            </a:r>
            <a:r>
              <a:rPr lang="es-419" dirty="0"/>
              <a:t> </a:t>
            </a:r>
            <a:r>
              <a:rPr lang="es-419" dirty="0" smtClean="0"/>
              <a:t>– </a:t>
            </a:r>
            <a:r>
              <a:rPr lang="es-419" dirty="0" err="1" smtClean="0"/>
              <a:t>Bayesian</a:t>
            </a:r>
            <a:r>
              <a:rPr lang="es-419" dirty="0" smtClean="0"/>
              <a:t> </a:t>
            </a:r>
            <a:r>
              <a:rPr lang="es-419" dirty="0" err="1" smtClean="0"/>
              <a:t>workflow</a:t>
            </a:r>
            <a:endParaRPr lang="es-419" dirty="0" smtClean="0"/>
          </a:p>
          <a:p>
            <a:r>
              <a:rPr lang="es-419" b="1" dirty="0" smtClean="0"/>
              <a:t>Jueves</a:t>
            </a:r>
            <a:r>
              <a:rPr lang="es-419" dirty="0" smtClean="0"/>
              <a:t> – Modelos jerárquicos Bayesianos</a:t>
            </a:r>
          </a:p>
          <a:p>
            <a:r>
              <a:rPr lang="es-419" b="1" dirty="0" smtClean="0"/>
              <a:t>Viernes</a:t>
            </a:r>
            <a:r>
              <a:rPr lang="es-419" dirty="0" smtClean="0"/>
              <a:t> – El software Stan con </a:t>
            </a:r>
            <a:r>
              <a:rPr lang="es-419" i="1" dirty="0" err="1" smtClean="0"/>
              <a:t>Hamiltonian</a:t>
            </a:r>
            <a:r>
              <a:rPr lang="es-419" i="1" dirty="0" smtClean="0"/>
              <a:t> Monte Carlo</a:t>
            </a:r>
            <a:r>
              <a:rPr lang="es-419" dirty="0" smtClean="0"/>
              <a:t> y una </a:t>
            </a:r>
            <a:r>
              <a:rPr lang="es-419" i="1" dirty="0" smtClean="0"/>
              <a:t> </a:t>
            </a:r>
            <a:r>
              <a:rPr lang="es-419" dirty="0" smtClean="0"/>
              <a:t>revisión del curso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464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Calibri</vt:lpstr>
      <vt:lpstr>Garamond</vt:lpstr>
      <vt:lpstr>Wingdings</vt:lpstr>
      <vt:lpstr>BlueEdge</vt:lpstr>
      <vt:lpstr>Introducción del curso</vt:lpstr>
      <vt:lpstr>Mi formación</vt:lpstr>
      <vt:lpstr>Maestría: un análisis bayesiano de las ballenas azules </vt:lpstr>
      <vt:lpstr>Doctorado: modelos bayesianos por stock assessment</vt:lpstr>
      <vt:lpstr>Postdoc: Un análisis bayesiano de ballenas jorobadas del Estrecho de Magallanes</vt:lpstr>
      <vt:lpstr>Y ahora es su turno…</vt:lpstr>
      <vt:lpstr>Los idiomas del curso</vt:lpstr>
      <vt:lpstr>Objetivos y resumen del curso</vt:lpstr>
      <vt:lpstr>Objetivos y resumen del curso</vt:lpstr>
      <vt:lpstr>Objetivos y resumen del curso</vt:lpstr>
      <vt:lpstr>Tareas </vt:lpstr>
      <vt:lpstr>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54</cp:revision>
  <dcterms:created xsi:type="dcterms:W3CDTF">2015-01-11T16:48:24Z</dcterms:created>
  <dcterms:modified xsi:type="dcterms:W3CDTF">2019-01-13T18:33:35Z</dcterms:modified>
</cp:coreProperties>
</file>