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4"/>
  </p:notesMasterIdLst>
  <p:sldIdLst>
    <p:sldId id="269" r:id="rId3"/>
    <p:sldId id="276" r:id="rId4"/>
    <p:sldId id="266" r:id="rId5"/>
    <p:sldId id="270" r:id="rId6"/>
    <p:sldId id="274" r:id="rId7"/>
    <p:sldId id="275" r:id="rId8"/>
    <p:sldId id="272" r:id="rId9"/>
    <p:sldId id="273" r:id="rId10"/>
    <p:sldId id="259" r:id="rId11"/>
    <p:sldId id="26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1/13/2019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cmc-jags/files/Manuals/4.x/jags_user_manual.pdf/download" TargetMode="External"/><Relationship Id="rId2" Type="http://schemas.openxmlformats.org/officeDocument/2006/relationships/hyperlink" Target="https://sourceforge.net/projects/mcmc-jags/files/JAGS/4.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los metodólogos de integración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4067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1.2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Assume</a:t>
            </a:r>
            <a:r>
              <a:rPr lang="es-419" dirty="0" smtClean="0"/>
              <a:t> X~N(0,1). Use </a:t>
            </a:r>
            <a:r>
              <a:rPr lang="es-419" dirty="0" err="1" smtClean="0"/>
              <a:t>rnorm</a:t>
            </a:r>
            <a:r>
              <a:rPr lang="es-419" dirty="0" smtClean="0"/>
              <a:t> (</a:t>
            </a:r>
            <a:r>
              <a:rPr lang="es-419" dirty="0" err="1" smtClean="0"/>
              <a:t>numerical</a:t>
            </a:r>
            <a:r>
              <a:rPr lang="es-419" dirty="0" smtClean="0"/>
              <a:t>) to </a:t>
            </a:r>
            <a:r>
              <a:rPr lang="es-419" dirty="0" err="1" smtClean="0"/>
              <a:t>estimate</a:t>
            </a:r>
            <a:r>
              <a:rPr lang="es-419" dirty="0" smtClean="0"/>
              <a:t> P(X&lt; -5). </a:t>
            </a:r>
            <a:r>
              <a:rPr lang="es-419" dirty="0" err="1" smtClean="0"/>
              <a:t>Repeat</a:t>
            </a:r>
            <a:r>
              <a:rPr lang="es-419" dirty="0" smtClean="0"/>
              <a:t> </a:t>
            </a:r>
            <a:r>
              <a:rPr lang="es-419" dirty="0" err="1" smtClean="0"/>
              <a:t>but</a:t>
            </a:r>
            <a:r>
              <a:rPr lang="es-419" dirty="0" smtClean="0"/>
              <a:t> use </a:t>
            </a:r>
            <a:r>
              <a:rPr lang="es-419" dirty="0" err="1" smtClean="0"/>
              <a:t>pnorm</a:t>
            </a:r>
            <a:r>
              <a:rPr lang="es-419" dirty="0" smtClean="0"/>
              <a:t> (</a:t>
            </a:r>
            <a:r>
              <a:rPr lang="es-419" dirty="0" err="1" smtClean="0"/>
              <a:t>analytical</a:t>
            </a:r>
            <a:r>
              <a:rPr lang="es-419" dirty="0" smtClean="0"/>
              <a:t>). </a:t>
            </a:r>
            <a:r>
              <a:rPr lang="es-419" dirty="0" err="1" smtClean="0"/>
              <a:t>Why</a:t>
            </a:r>
            <a:r>
              <a:rPr lang="es-419" dirty="0" smtClean="0"/>
              <a:t> </a:t>
            </a:r>
            <a:r>
              <a:rPr lang="es-419" dirty="0" err="1" smtClean="0"/>
              <a:t>different</a:t>
            </a:r>
            <a:r>
              <a:rPr lang="es-419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Generate</a:t>
            </a:r>
            <a:r>
              <a:rPr lang="es-419" dirty="0" smtClean="0"/>
              <a:t> 500 </a:t>
            </a:r>
            <a:r>
              <a:rPr lang="es-419" dirty="0" err="1" smtClean="0"/>
              <a:t>samples</a:t>
            </a:r>
            <a:r>
              <a:rPr lang="es-419" dirty="0" smtClean="0"/>
              <a:t> and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cumulative</a:t>
            </a:r>
            <a:r>
              <a:rPr lang="es-419" dirty="0" smtClean="0"/>
              <a:t> mean of </a:t>
            </a:r>
            <a:r>
              <a:rPr lang="es-419" dirty="0" err="1" smtClean="0"/>
              <a:t>samples</a:t>
            </a:r>
            <a:r>
              <a:rPr lang="es-419" dirty="0" smtClean="0"/>
              <a:t> vs </a:t>
            </a:r>
            <a:r>
              <a:rPr lang="es-419" dirty="0" err="1" smtClean="0"/>
              <a:t>replicate</a:t>
            </a:r>
            <a:r>
              <a:rPr lang="es-419" dirty="0" smtClean="0"/>
              <a:t>. </a:t>
            </a:r>
            <a:r>
              <a:rPr lang="es-419" dirty="0" err="1" smtClean="0"/>
              <a:t>How</a:t>
            </a:r>
            <a:r>
              <a:rPr lang="es-419" dirty="0" smtClean="0"/>
              <a:t> </a:t>
            </a:r>
            <a:r>
              <a:rPr lang="es-419" dirty="0" err="1" smtClean="0"/>
              <a:t>many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are “</a:t>
            </a:r>
            <a:r>
              <a:rPr lang="es-419" dirty="0" err="1" smtClean="0"/>
              <a:t>good</a:t>
            </a:r>
            <a:r>
              <a:rPr lang="es-419" dirty="0" smtClean="0"/>
              <a:t> </a:t>
            </a:r>
            <a:r>
              <a:rPr lang="es-419" dirty="0" err="1" smtClean="0"/>
              <a:t>enough</a:t>
            </a:r>
            <a:r>
              <a:rPr lang="es-419" dirty="0" smtClean="0"/>
              <a:t>” to </a:t>
            </a:r>
            <a:r>
              <a:rPr lang="es-419" dirty="0" err="1" smtClean="0"/>
              <a:t>approximate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mean?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Using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#2, </a:t>
            </a:r>
            <a:r>
              <a:rPr lang="es-419" dirty="0" err="1" smtClean="0"/>
              <a:t>approximate</a:t>
            </a:r>
            <a:r>
              <a:rPr lang="es-419" dirty="0" smtClean="0"/>
              <a:t> mean of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function</a:t>
            </a:r>
            <a:r>
              <a:rPr lang="es-419" dirty="0" smtClean="0"/>
              <a:t> h(x)=x^2. </a:t>
            </a:r>
            <a:r>
              <a:rPr lang="es-419" dirty="0" err="1" smtClean="0"/>
              <a:t>Is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equal</a:t>
            </a:r>
            <a:r>
              <a:rPr lang="es-419" dirty="0" smtClean="0"/>
              <a:t> to mean(x)^2?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[Extra: </a:t>
            </a:r>
            <a:r>
              <a:rPr lang="es-419" dirty="0" err="1" smtClean="0"/>
              <a:t>find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pdf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Y=h(x) and </a:t>
            </a:r>
            <a:r>
              <a:rPr lang="es-419" dirty="0" err="1" smtClean="0"/>
              <a:t>add</a:t>
            </a:r>
            <a:r>
              <a:rPr lang="es-419" dirty="0" smtClean="0"/>
              <a:t> to </a:t>
            </a:r>
            <a:r>
              <a:rPr lang="es-419" dirty="0" err="1" smtClean="0"/>
              <a:t>histogram</a:t>
            </a:r>
            <a:r>
              <a:rPr lang="es-419" dirty="0" smtClean="0"/>
              <a:t>]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JAGS 4.3.0: </a:t>
            </a:r>
            <a:r>
              <a:rPr lang="en-US" dirty="0">
                <a:hlinkClick r:id="rId2"/>
              </a:rPr>
              <a:t>https://sourceforge.net/projects/mcmc-jags/files/JAGS/4.x/</a:t>
            </a:r>
            <a:endParaRPr lang="en-US" dirty="0"/>
          </a:p>
          <a:p>
            <a:r>
              <a:rPr lang="en-US" dirty="0"/>
              <a:t>Download user manual: </a:t>
            </a:r>
          </a:p>
          <a:p>
            <a:r>
              <a:rPr lang="en-US" dirty="0">
                <a:hlinkClick r:id="rId3"/>
              </a:rPr>
              <a:t>https://sourceforge.net/projects/mcmc-jags/files/Manuals/4.x/jags_user_manual.pdf/download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R packages R2jags, </a:t>
            </a:r>
            <a:r>
              <a:rPr lang="en-US" dirty="0" smtClean="0"/>
              <a:t>coda</a:t>
            </a:r>
          </a:p>
          <a:p>
            <a:r>
              <a:rPr lang="en-US" dirty="0" smtClean="0"/>
              <a:t>Start R and ensure library(R2jags) 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Por que integración?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Recuerda que para calcular probabilidades tenemos que integrar una distribución continua </a:t>
            </a:r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Que es la altura de la curva en este caso?</a:t>
            </a:r>
          </a:p>
          <a:p>
            <a:r>
              <a:rPr lang="es-419" dirty="0" smtClean="0"/>
              <a:t>Que es P(X=a)=?</a:t>
            </a:r>
          </a:p>
          <a:p>
            <a:r>
              <a:rPr lang="es-419" b="1" dirty="0" smtClean="0"/>
              <a:t>La área bajo de la curva es la probabilidad</a:t>
            </a:r>
            <a:endParaRPr lang="es-419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15545"/>
              </p:ext>
            </p:extLst>
          </p:nvPr>
        </p:nvGraphicFramePr>
        <p:xfrm>
          <a:off x="1846594" y="3068527"/>
          <a:ext cx="4502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587240" imgH="330120" progId="Equation.DSMT4">
                  <p:embed/>
                </p:oleObj>
              </mc:Choice>
              <mc:Fallback>
                <p:oleObj name="Equation" r:id="rId3" imgW="1587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594" y="3068527"/>
                        <a:ext cx="45021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9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419" dirty="0" smtClean="0"/>
                  <a:t>Suponga que hay una </a:t>
                </a:r>
                <a:r>
                  <a:rPr lang="es-419" dirty="0" err="1" smtClean="0"/>
                  <a:t>v.a.</a:t>
                </a:r>
                <a:r>
                  <a:rPr lang="es-419" dirty="0" smtClean="0"/>
                  <a:t> uniforme: X~U(0,5)</a:t>
                </a:r>
              </a:p>
              <a:p>
                <a:r>
                  <a:rPr lang="es-419" b="0" noProof="0" dirty="0" smtClean="0"/>
                  <a:t>Entonces </a:t>
                </a:r>
                <a:r>
                  <a:rPr lang="es-419" dirty="0" smtClean="0"/>
                  <a:t>la </a:t>
                </a:r>
                <a:r>
                  <a:rPr lang="es-419" b="0" noProof="0" dirty="0" err="1" smtClean="0"/>
                  <a:t>pdf</a:t>
                </a:r>
                <a:r>
                  <a:rPr lang="es-419" b="0" noProof="0" dirty="0" smtClean="0"/>
                  <a:t> f(x)=1/5 </a:t>
                </a:r>
                <a:r>
                  <a:rPr lang="es-419" dirty="0" smtClean="0"/>
                  <a:t>por</a:t>
                </a:r>
                <a:r>
                  <a:rPr lang="es-419" b="0" noProof="0" dirty="0" smtClean="0"/>
                  <a:t> </a:t>
                </a:r>
                <a:r>
                  <a:rPr lang="es-419" b="0" i="1" noProof="0" dirty="0" smtClean="0"/>
                  <a:t>x</a:t>
                </a:r>
                <a:r>
                  <a:rPr lang="es-419" b="0" noProof="0" dirty="0" smtClean="0"/>
                  <a:t> en (0,5) y 0 de lo contrario</a:t>
                </a:r>
              </a:p>
              <a:p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1/5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s-419" noProof="0" dirty="0"/>
                  <a:t>	</a:t>
                </a:r>
              </a:p>
              <a:p>
                <a:r>
                  <a:rPr lang="es-419" noProof="0" dirty="0" smtClean="0"/>
                  <a:t>Si a=0, b=5; P=1</a:t>
                </a:r>
              </a:p>
              <a:p>
                <a:r>
                  <a:rPr lang="es-419" dirty="0" smtClean="0"/>
                  <a:t>Si a=2.5, b=5; P=0.5</a:t>
                </a:r>
              </a:p>
              <a:p>
                <a:r>
                  <a:rPr lang="es-419" dirty="0" smtClean="0"/>
                  <a:t>Este método e</a:t>
                </a:r>
                <a:r>
                  <a:rPr lang="es-419" noProof="0" dirty="0" smtClean="0"/>
                  <a:t>s exacto y </a:t>
                </a:r>
                <a:r>
                  <a:rPr lang="es-419" dirty="0" smtClean="0"/>
                  <a:t>rápido</a:t>
                </a:r>
              </a:p>
              <a:p>
                <a:r>
                  <a:rPr lang="es-419" dirty="0" smtClean="0"/>
                  <a:t>…pero </a:t>
                </a:r>
                <a:r>
                  <a:rPr lang="es-419" dirty="0"/>
                  <a:t>e</a:t>
                </a:r>
                <a:r>
                  <a:rPr lang="es-419" dirty="0" smtClean="0"/>
                  <a:t>s </a:t>
                </a:r>
                <a:r>
                  <a:rPr lang="es-419" dirty="0"/>
                  <a:t>arduo para </a:t>
                </a:r>
                <a:r>
                  <a:rPr lang="es-419" dirty="0" smtClean="0"/>
                  <a:t>modelos </a:t>
                </a:r>
                <a:r>
                  <a:rPr lang="es-419" dirty="0"/>
                  <a:t>reales (complejos)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2580" r="-1037" b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5045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419" b="0" noProof="0" dirty="0" smtClean="0"/>
                  <a:t>La mediana </a:t>
                </a:r>
                <a:r>
                  <a:rPr lang="es-419" b="0" i="1" noProof="0" dirty="0" smtClean="0"/>
                  <a:t>m</a:t>
                </a:r>
                <a:r>
                  <a:rPr lang="es-419" b="0" noProof="0" dirty="0" smtClean="0"/>
                  <a:t>, y otros cuartiles: </a:t>
                </a:r>
                <a:br>
                  <a:rPr lang="es-419" b="0" noProof="0" dirty="0" smtClean="0"/>
                </a:br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=1/2</m:t>
                        </m:r>
                      </m:e>
                    </m:nary>
                  </m:oMath>
                </a14:m>
                <a:endParaRPr lang="en-US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dirty="0" smtClean="0"/>
                  <a:t>La media:</a:t>
                </a:r>
                <a:br>
                  <a:rPr lang="es-419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s-419" dirty="0" smtClean="0"/>
              </a:p>
              <a:p>
                <a:r>
                  <a:rPr lang="es-419" dirty="0" smtClean="0"/>
                  <a:t>P.ej</a:t>
                </a:r>
                <a:r>
                  <a:rPr lang="es-419" dirty="0"/>
                  <a:t>., 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entonces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419" dirty="0" smtClean="0"/>
                  <a:t>es (complejos)</a:t>
                </a:r>
                <a:endParaRPr lang="es-419" noProof="0" dirty="0" smtClean="0"/>
              </a:p>
              <a:p>
                <a:pPr marL="0" indent="0">
                  <a:buNone/>
                </a:pP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324144" y="4940787"/>
            <a:ext cx="849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qnorm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(.5,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</a:p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qnorm(p=c(0.025, .975),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6505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465419" cy="1139825"/>
          </a:xfrm>
        </p:spPr>
        <p:txBody>
          <a:bodyPr/>
          <a:lstStyle/>
          <a:p>
            <a:r>
              <a:rPr lang="es-419" dirty="0" smtClean="0"/>
              <a:t>Método 2: Integración por Monte Carlo</a:t>
            </a:r>
            <a:endParaRPr lang="es-419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419" sz="2800" dirty="0" smtClean="0"/>
              <a:t>Idea = generar muestras aleatorias y calcular porcentajes para aproximar probabilidades</a:t>
            </a:r>
          </a:p>
          <a:p>
            <a:r>
              <a:rPr lang="es-419" dirty="0" err="1" smtClean="0"/>
              <a:t>Strong</a:t>
            </a:r>
            <a:r>
              <a:rPr lang="es-419" dirty="0" smtClean="0"/>
              <a:t> </a:t>
            </a:r>
            <a:r>
              <a:rPr lang="es-419" dirty="0" err="1" smtClean="0"/>
              <a:t>Law</a:t>
            </a:r>
            <a:r>
              <a:rPr lang="es-419" dirty="0" smtClean="0"/>
              <a:t> of </a:t>
            </a:r>
            <a:r>
              <a:rPr lang="es-419" dirty="0" err="1" smtClean="0"/>
              <a:t>Large</a:t>
            </a:r>
            <a:r>
              <a:rPr lang="es-419" dirty="0" smtClean="0"/>
              <a:t> </a:t>
            </a:r>
            <a:r>
              <a:rPr lang="es-419" dirty="0" err="1" smtClean="0"/>
              <a:t>Numbers</a:t>
            </a:r>
            <a:endParaRPr lang="es-419" dirty="0" smtClean="0"/>
          </a:p>
          <a:p>
            <a:pPr marL="0" indent="0">
              <a:buNone/>
            </a:pPr>
            <a:r>
              <a:rPr lang="es-419" sz="2000" dirty="0" err="1" smtClean="0"/>
              <a:t>Given</a:t>
            </a:r>
            <a:r>
              <a:rPr lang="es-419" sz="2000" dirty="0" smtClean="0"/>
              <a:t> a </a:t>
            </a:r>
            <a:r>
              <a:rPr lang="es-419" sz="2000" dirty="0" err="1" smtClean="0"/>
              <a:t>function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h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 and a </a:t>
            </a:r>
            <a:r>
              <a:rPr lang="es-419" sz="2000" dirty="0" err="1" smtClean="0"/>
              <a:t>distribution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f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, </a:t>
            </a:r>
            <a:r>
              <a:rPr lang="es-419" sz="2000" dirty="0" err="1" smtClean="0"/>
              <a:t>want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r>
              <a:rPr lang="es-419" sz="2000" dirty="0" err="1" smtClean="0"/>
              <a:t>find</a:t>
            </a:r>
            <a:r>
              <a:rPr lang="es-419" sz="2000" dirty="0" smtClean="0"/>
              <a:t> </a:t>
            </a:r>
            <a:r>
              <a:rPr lang="es-419" sz="2000" dirty="0" err="1" smtClean="0"/>
              <a:t>expected</a:t>
            </a:r>
            <a:r>
              <a:rPr lang="es-419" sz="2000" dirty="0" smtClean="0"/>
              <a:t> </a:t>
            </a:r>
            <a:r>
              <a:rPr lang="es-419" sz="2000" dirty="0" err="1" smtClean="0"/>
              <a:t>value</a:t>
            </a: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which</a:t>
            </a:r>
            <a:r>
              <a:rPr lang="es-419" sz="2000" dirty="0" smtClean="0"/>
              <a:t> converges </a:t>
            </a:r>
            <a:r>
              <a:rPr lang="es-419" sz="2000" dirty="0" err="1" smtClean="0"/>
              <a:t>surely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for</a:t>
            </a:r>
            <a:r>
              <a:rPr lang="es-419" sz="2000" dirty="0" smtClean="0"/>
              <a:t> </a:t>
            </a:r>
            <a:r>
              <a:rPr lang="es-419" sz="2000" dirty="0" err="1" smtClean="0"/>
              <a:t>large</a:t>
            </a:r>
            <a:r>
              <a:rPr lang="es-419" sz="2000" dirty="0" smtClean="0"/>
              <a:t> n.  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4" name="Picture 3" descr="Ul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40404"/>
            <a:ext cx="2159000" cy="281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2895600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Stanislaw </a:t>
            </a:r>
            <a:r>
              <a:rPr lang="en-US" dirty="0" err="1"/>
              <a:t>Ulam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3240404"/>
            <a:ext cx="4603750" cy="111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25" y="4496435"/>
            <a:ext cx="3492500" cy="130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57" y="6285297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54366" y="4658627"/>
            <a:ext cx="433137" cy="29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3006" y="4273617"/>
            <a:ext cx="16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 </a:t>
            </a:r>
            <a:r>
              <a:rPr lang="en-US" dirty="0" err="1" smtClean="0"/>
              <a:t>muestra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Las implicaciones de Monte Carlo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Eso significa que se puede usar Monte Carlo muestras para aproximar varias integrales:</a:t>
            </a:r>
          </a:p>
          <a:p>
            <a:pPr lvl="1"/>
            <a:r>
              <a:rPr lang="es-419" dirty="0"/>
              <a:t>Varianza y </a:t>
            </a:r>
            <a:r>
              <a:rPr lang="es-419" dirty="0" smtClean="0"/>
              <a:t>desviación típica </a:t>
            </a:r>
          </a:p>
          <a:p>
            <a:pPr lvl="1"/>
            <a:r>
              <a:rPr lang="es-419" dirty="0" smtClean="0"/>
              <a:t>Cuartiles, incluyendo la mediana </a:t>
            </a:r>
          </a:p>
          <a:p>
            <a:pPr lvl="1"/>
            <a:r>
              <a:rPr lang="es-419" dirty="0" smtClean="0"/>
              <a:t>Funciones de X, como la media </a:t>
            </a:r>
          </a:p>
          <a:p>
            <a:r>
              <a:rPr lang="es-419" dirty="0" smtClean="0"/>
              <a:t>En lugar de usar integrales exactas, se usa estas aproximaciones para hacer inferencia. </a:t>
            </a:r>
          </a:p>
          <a:p>
            <a:r>
              <a:rPr lang="es-419" dirty="0" smtClean="0"/>
              <a:t>Una forma de integrar: integración numérica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07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4987899"/>
          </a:xfrm>
        </p:spPr>
        <p:txBody>
          <a:bodyPr>
            <a:normAutofit/>
          </a:bodyPr>
          <a:lstStyle/>
          <a:p>
            <a:r>
              <a:rPr lang="es-419" sz="2800" noProof="0" dirty="0" smtClean="0"/>
              <a:t>Idea </a:t>
            </a:r>
            <a:r>
              <a:rPr lang="es-419" sz="2800" dirty="0" smtClean="0"/>
              <a:t>= generar muestras aleatorias y calcular porcentajes para aproximar probabilidades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1B7B9D-0E50-4A57-AB72-124B67511980}"/>
              </a:ext>
            </a:extLst>
          </p:cNvPr>
          <p:cNvSpPr txBox="1"/>
          <p:nvPr/>
        </p:nvSpPr>
        <p:spPr>
          <a:xfrm>
            <a:off x="457200" y="2123436"/>
            <a:ext cx="849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mean=mu1,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=tau1)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=c(0.025, 0.975))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-1.14731923 -0.08842335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DC4D84-CFC0-4018-96F1-48944859E404}"/>
              </a:ext>
            </a:extLst>
          </p:cNvPr>
          <p:cNvSpPr txBox="1"/>
          <p:nvPr/>
        </p:nvSpPr>
        <p:spPr>
          <a:xfrm>
            <a:off x="324144" y="4561265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rnorm(1e6, mean=mu1, sd=tau1)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0.940683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probs=c(0.025, 0.975))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-1.5768345  0.1790194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4705054" y="2716453"/>
            <a:ext cx="36111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Porcentaje </a:t>
            </a:r>
            <a:r>
              <a:rPr lang="es-CL" dirty="0"/>
              <a:t>de </a:t>
            </a:r>
            <a:r>
              <a:rPr lang="es-CL" dirty="0" smtClean="0"/>
              <a:t>x&lt;0 (por que?)</a:t>
            </a:r>
            <a:endParaRPr lang="es-C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6250" y="2792187"/>
            <a:ext cx="418804" cy="10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7398E67B-227A-4E28-9A9B-07011C0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601075" cy="1139825"/>
          </a:xfrm>
        </p:spPr>
        <p:txBody>
          <a:bodyPr/>
          <a:lstStyle/>
          <a:p>
            <a:r>
              <a:rPr lang="es-419" noProof="0" dirty="0" smtClean="0"/>
              <a:t>Método 2: I</a:t>
            </a:r>
            <a:r>
              <a:rPr lang="es-419" dirty="0" err="1" smtClean="0"/>
              <a:t>ntegración</a:t>
            </a:r>
            <a:r>
              <a:rPr lang="es-419" dirty="0" smtClean="0"/>
              <a:t> por Monte Carlo</a:t>
            </a:r>
            <a:endParaRPr lang="es-419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68671-DBD1-4256-8B71-9AF9C9398CC2}"/>
              </a:ext>
            </a:extLst>
          </p:cNvPr>
          <p:cNvSpPr txBox="1"/>
          <p:nvPr/>
        </p:nvSpPr>
        <p:spPr>
          <a:xfrm>
            <a:off x="3481607" y="4084954"/>
            <a:ext cx="53382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La cantidad de las muestras controla la precisión </a:t>
            </a:r>
            <a:endParaRPr lang="es-C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81D5654-BA2D-4CC7-A94F-9EE66B5E0D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06407" y="4269620"/>
            <a:ext cx="375200" cy="31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Para poder implementarlo necesitamos conocer la forma exacta de la </a:t>
            </a:r>
            <a:r>
              <a:rPr lang="es-419" dirty="0" smtClean="0"/>
              <a:t>distribución a posteriori como en el ejemplo anterior con </a:t>
            </a:r>
            <a:r>
              <a:rPr lang="es-41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s-41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 smtClean="0"/>
              <a:t>En este método cuanto más muestras generamos mejor será la aproximación </a:t>
            </a:r>
          </a:p>
          <a:p>
            <a:r>
              <a:rPr lang="es-419" b="1" u="sng" dirty="0" smtClean="0"/>
              <a:t>Sin embargo, esta situación es muy raro</a:t>
            </a:r>
            <a:endParaRPr lang="es-419" dirty="0" smtClean="0"/>
          </a:p>
          <a:p>
            <a:r>
              <a:rPr lang="es-419" noProof="0" dirty="0" smtClean="0"/>
              <a:t>Que haríamos cuando no podamos usar los métodos anteriores?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9885AEA-3B96-4C9A-B0B4-C6A263C2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2: Monte Carlo </a:t>
            </a:r>
            <a:r>
              <a:rPr lang="es-419" dirty="0" smtClean="0"/>
              <a:t>integración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82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1.1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Let</a:t>
            </a:r>
            <a:r>
              <a:rPr lang="es-419" dirty="0" smtClean="0"/>
              <a:t> X~U(-</a:t>
            </a:r>
            <a:r>
              <a:rPr lang="el-GR" dirty="0" smtClean="0"/>
              <a:t>π</a:t>
            </a:r>
            <a:r>
              <a:rPr lang="es-419" dirty="0" smtClean="0"/>
              <a:t>, 1). </a:t>
            </a: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analytically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P(a&lt;X&lt;b).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Now</a:t>
            </a:r>
            <a:r>
              <a:rPr lang="es-419" dirty="0" smtClean="0"/>
              <a:t> </a:t>
            </a:r>
            <a:r>
              <a:rPr lang="es-419" dirty="0" err="1" smtClean="0"/>
              <a:t>let</a:t>
            </a:r>
            <a:r>
              <a:rPr lang="es-419" dirty="0" smtClean="0"/>
              <a:t> X be a </a:t>
            </a:r>
            <a:r>
              <a:rPr lang="es-419" dirty="0" err="1" smtClean="0"/>
              <a:t>triangle</a:t>
            </a:r>
            <a:r>
              <a:rPr lang="es-419" dirty="0" smtClean="0"/>
              <a:t>:</a:t>
            </a:r>
            <a:br>
              <a:rPr lang="es-419" dirty="0" smtClean="0"/>
            </a:b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Draw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or</a:t>
            </a:r>
            <a:r>
              <a:rPr lang="es-419" dirty="0" smtClean="0"/>
              <a:t> use R to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0 to 1. </a:t>
            </a:r>
            <a:r>
              <a:rPr lang="es-419" dirty="0" err="1" smtClean="0"/>
              <a:t>What</a:t>
            </a:r>
            <a:r>
              <a:rPr lang="es-419" dirty="0" smtClean="0"/>
              <a:t> </a:t>
            </a:r>
            <a:r>
              <a:rPr lang="es-419" dirty="0" err="1" smtClean="0"/>
              <a:t>does</a:t>
            </a:r>
            <a:r>
              <a:rPr lang="es-419" dirty="0" smtClean="0"/>
              <a:t> </a:t>
            </a:r>
            <a:r>
              <a:rPr lang="es-419" i="1" dirty="0" smtClean="0"/>
              <a:t>c </a:t>
            </a:r>
            <a:r>
              <a:rPr lang="es-419" dirty="0" err="1" smtClean="0"/>
              <a:t>need</a:t>
            </a:r>
            <a:r>
              <a:rPr lang="es-419" dirty="0" smtClean="0"/>
              <a:t> to be so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is</a:t>
            </a:r>
            <a:r>
              <a:rPr lang="es-419" dirty="0" smtClean="0"/>
              <a:t> a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distribution</a:t>
            </a:r>
            <a:r>
              <a:rPr lang="es-419" dirty="0" smtClean="0"/>
              <a:t>? </a:t>
            </a:r>
            <a:r>
              <a:rPr lang="es-419" dirty="0" err="1" smtClean="0"/>
              <a:t>Calculate</a:t>
            </a:r>
            <a:r>
              <a:rPr lang="es-419" dirty="0" smtClean="0"/>
              <a:t> P(.35&lt;X&lt; .98)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63538"/>
              </p:ext>
            </p:extLst>
          </p:nvPr>
        </p:nvGraphicFramePr>
        <p:xfrm>
          <a:off x="2597617" y="2685448"/>
          <a:ext cx="3451861" cy="14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617" y="2685448"/>
                        <a:ext cx="3451861" cy="14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541</TotalTime>
  <Words>524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Una revisión de los metodólogos de integración  </vt:lpstr>
      <vt:lpstr>Por que integración? </vt:lpstr>
      <vt:lpstr>Método 1: Integración analítica </vt:lpstr>
      <vt:lpstr>Método 1: Integración analítica </vt:lpstr>
      <vt:lpstr>Método 2: Integración por Monte Carlo</vt:lpstr>
      <vt:lpstr>Las implicaciones de Monte Carlo</vt:lpstr>
      <vt:lpstr>Método 2: Integración por Monte Carlo</vt:lpstr>
      <vt:lpstr>Método 2: Monte Carlo integración </vt:lpstr>
      <vt:lpstr>Homework 1.1 </vt:lpstr>
      <vt:lpstr>Homework 1.2 </vt:lpstr>
      <vt:lpstr>Homework 1.3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Monnahan</cp:lastModifiedBy>
  <cp:revision>60</cp:revision>
  <dcterms:created xsi:type="dcterms:W3CDTF">2017-12-04T19:09:31Z</dcterms:created>
  <dcterms:modified xsi:type="dcterms:W3CDTF">2019-01-13T22:53:00Z</dcterms:modified>
</cp:coreProperties>
</file>