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11" r:id="rId2"/>
    <p:sldId id="308" r:id="rId3"/>
    <p:sldId id="294" r:id="rId4"/>
    <p:sldId id="305" r:id="rId5"/>
    <p:sldId id="289" r:id="rId6"/>
    <p:sldId id="292" r:id="rId7"/>
    <p:sldId id="307" r:id="rId8"/>
    <p:sldId id="309" r:id="rId9"/>
    <p:sldId id="264" r:id="rId10"/>
    <p:sldId id="310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068" autoAdjust="0"/>
  </p:normalViewPr>
  <p:slideViewPr>
    <p:cSldViewPr snapToGrid="0" snapToObjects="1">
      <p:cViewPr varScale="1">
        <p:scale>
          <a:sx n="65" d="100"/>
          <a:sy n="65" d="100"/>
        </p:scale>
        <p:origin x="11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1/13/2019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1/13/2019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1/13/2019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1/13/2019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1/13/2019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1/13/2019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1/13/2019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Una revisión de la teoría de probabilidades 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50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s-419" b="1" dirty="0" err="1" smtClean="0"/>
              <a:t>Exercise</a:t>
            </a:r>
            <a:endParaRPr lang="es-419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0016"/>
            <a:ext cx="7886700" cy="1459832"/>
          </a:xfrm>
        </p:spPr>
        <p:txBody>
          <a:bodyPr/>
          <a:lstStyle/>
          <a:p>
            <a:r>
              <a:rPr lang="es-419" dirty="0" smtClean="0"/>
              <a:t>Crea una función en R que usa </a:t>
            </a:r>
            <a:r>
              <a:rPr lang="es-419" dirty="0" err="1" smtClean="0"/>
              <a:t>rnorm</a:t>
            </a:r>
            <a:r>
              <a:rPr lang="es-419" dirty="0" smtClean="0"/>
              <a:t> y </a:t>
            </a:r>
            <a:r>
              <a:rPr lang="es-419" dirty="0" err="1" smtClean="0"/>
              <a:t>dnorm</a:t>
            </a:r>
            <a:r>
              <a:rPr lang="es-419" dirty="0" smtClean="0"/>
              <a:t> para producir una figur</a:t>
            </a:r>
            <a:r>
              <a:rPr lang="es-419" dirty="0" smtClean="0"/>
              <a:t>a </a:t>
            </a:r>
            <a:r>
              <a:rPr lang="es-419" dirty="0" err="1" smtClean="0"/>
              <a:t>asi</a:t>
            </a:r>
            <a:r>
              <a:rPr lang="es-419" dirty="0" smtClean="0"/>
              <a:t> por</a:t>
            </a:r>
            <a:r>
              <a:rPr lang="es-419" dirty="0" smtClean="0"/>
              <a:t> </a:t>
            </a:r>
            <a:r>
              <a:rPr lang="es-419" i="1" dirty="0" smtClean="0"/>
              <a:t>n</a:t>
            </a:r>
            <a:r>
              <a:rPr lang="es-419" dirty="0" smtClean="0"/>
              <a:t> muestras </a:t>
            </a:r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endParaRPr lang="es-419" dirty="0" smtClean="0"/>
          </a:p>
          <a:p>
            <a:r>
              <a:rPr lang="es-419" dirty="0" smtClean="0"/>
              <a:t>Usa mar() para crear una 3x1 </a:t>
            </a:r>
            <a:r>
              <a:rPr lang="es-419" i="1" dirty="0" err="1" smtClean="0"/>
              <a:t>multipanel</a:t>
            </a:r>
            <a:r>
              <a:rPr lang="es-419" i="1" dirty="0" smtClean="0"/>
              <a:t> </a:t>
            </a:r>
            <a:r>
              <a:rPr lang="es-419" i="1" dirty="0" err="1" smtClean="0"/>
              <a:t>plot</a:t>
            </a:r>
            <a:r>
              <a:rPr lang="es-419" dirty="0" smtClean="0"/>
              <a:t> con </a:t>
            </a:r>
            <a:r>
              <a:rPr lang="es-419" i="1" dirty="0" smtClean="0"/>
              <a:t>n=10, 100, 10000</a:t>
            </a:r>
            <a:endParaRPr lang="es-419" dirty="0" smtClean="0"/>
          </a:p>
          <a:p>
            <a:endParaRPr lang="es-419" dirty="0" smtClean="0"/>
          </a:p>
          <a:p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0488" y="2122109"/>
            <a:ext cx="504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[Hint: look up argument </a:t>
            </a:r>
            <a:r>
              <a:rPr lang="en-US" dirty="0" err="1"/>
              <a:t>prob</a:t>
            </a:r>
            <a:r>
              <a:rPr lang="en-US" dirty="0"/>
              <a:t>=TRUE in </a:t>
            </a:r>
            <a:r>
              <a:rPr lang="en-US" dirty="0" err="1"/>
              <a:t>hist</a:t>
            </a:r>
            <a:r>
              <a:rPr lang="en-US" dirty="0"/>
              <a:t>()]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8" y="2563034"/>
            <a:ext cx="5329122" cy="266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Preguntas?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Vamos a usar estas funciones mucho</a:t>
            </a:r>
          </a:p>
          <a:p>
            <a:r>
              <a:rPr lang="es-419" dirty="0" smtClean="0"/>
              <a:t>La estrategia usar muestras para aproximar una distribución continua es central en este curso. </a:t>
            </a:r>
            <a:endParaRPr lang="es-419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Estadísticas frecuentes (clásicas)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s-419" noProof="0" dirty="0" smtClean="0"/>
              <a:t>Mas común paradigma de inferencia, con larga historia </a:t>
            </a:r>
          </a:p>
          <a:p>
            <a:r>
              <a:rPr lang="es-419" dirty="0" smtClean="0"/>
              <a:t>Normalmente usas el método máxima verosimilitud</a:t>
            </a:r>
            <a:endParaRPr lang="es-419" noProof="0" dirty="0" smtClean="0"/>
          </a:p>
          <a:p>
            <a:r>
              <a:rPr lang="es-419" noProof="0" dirty="0" smtClean="0"/>
              <a:t>Piensa: linear </a:t>
            </a:r>
            <a:r>
              <a:rPr lang="es-419" noProof="0" dirty="0" err="1" smtClean="0"/>
              <a:t>models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generalized</a:t>
            </a:r>
            <a:r>
              <a:rPr lang="es-419" noProof="0" dirty="0" smtClean="0"/>
              <a:t> linear </a:t>
            </a:r>
            <a:r>
              <a:rPr lang="es-419" noProof="0" dirty="0" err="1" smtClean="0"/>
              <a:t>models</a:t>
            </a:r>
            <a:r>
              <a:rPr lang="es-419" noProof="0" dirty="0" smtClean="0"/>
              <a:t>, AIC, p-</a:t>
            </a:r>
            <a:r>
              <a:rPr lang="es-419" noProof="0" dirty="0" err="1" smtClean="0"/>
              <a:t>values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confidence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intervals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hypothesis</a:t>
            </a:r>
            <a:r>
              <a:rPr lang="es-419" noProof="0" dirty="0" smtClean="0"/>
              <a:t> </a:t>
            </a:r>
            <a:r>
              <a:rPr lang="es-419" noProof="0" dirty="0" err="1" smtClean="0"/>
              <a:t>testing</a:t>
            </a:r>
            <a:r>
              <a:rPr lang="es-419" noProof="0" dirty="0" smtClean="0"/>
              <a:t>, </a:t>
            </a:r>
            <a:r>
              <a:rPr lang="es-419" noProof="0" dirty="0" err="1" smtClean="0"/>
              <a:t>significance</a:t>
            </a:r>
            <a:r>
              <a:rPr lang="es-419" noProof="0" dirty="0" smtClean="0"/>
              <a:t>, etc.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Inferencia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926"/>
            <a:ext cx="8229600" cy="4826000"/>
          </a:xfrm>
        </p:spPr>
        <p:txBody>
          <a:bodyPr/>
          <a:lstStyle/>
          <a:p>
            <a:r>
              <a:rPr lang="es-419" i="1" noProof="0" dirty="0" smtClean="0"/>
              <a:t>“…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process</a:t>
            </a:r>
            <a:r>
              <a:rPr lang="es-419" i="1" noProof="0" dirty="0" smtClean="0"/>
              <a:t> of </a:t>
            </a:r>
            <a:r>
              <a:rPr lang="es-419" i="1" noProof="0" dirty="0" err="1" smtClean="0"/>
              <a:t>fitting</a:t>
            </a:r>
            <a:r>
              <a:rPr lang="es-419" i="1" noProof="0" dirty="0" smtClean="0"/>
              <a:t> a </a:t>
            </a:r>
            <a:r>
              <a:rPr lang="es-419" i="1" noProof="0" dirty="0" err="1" smtClean="0"/>
              <a:t>probability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model</a:t>
            </a:r>
            <a:r>
              <a:rPr lang="es-419" i="1" noProof="0" dirty="0" smtClean="0"/>
              <a:t> to a set of data and </a:t>
            </a:r>
            <a:r>
              <a:rPr lang="es-419" i="1" noProof="0" dirty="0" err="1" smtClean="0"/>
              <a:t>summarizing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result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by</a:t>
            </a:r>
            <a:r>
              <a:rPr lang="es-419" i="1" noProof="0" dirty="0" smtClean="0"/>
              <a:t> a </a:t>
            </a:r>
            <a:r>
              <a:rPr lang="es-419" i="1" noProof="0" dirty="0" err="1" smtClean="0"/>
              <a:t>probability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distribution</a:t>
            </a:r>
            <a:r>
              <a:rPr lang="es-419" i="1" noProof="0" dirty="0" smtClean="0"/>
              <a:t> of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parameters</a:t>
            </a:r>
            <a:r>
              <a:rPr lang="es-419" i="1" noProof="0" dirty="0" smtClean="0"/>
              <a:t> of </a:t>
            </a:r>
            <a:r>
              <a:rPr lang="es-419" i="1" noProof="0" dirty="0" err="1" smtClean="0"/>
              <a:t>the</a:t>
            </a:r>
            <a:r>
              <a:rPr lang="es-419" i="1" noProof="0" dirty="0" smtClean="0"/>
              <a:t> </a:t>
            </a:r>
            <a:r>
              <a:rPr lang="es-419" i="1" noProof="0" dirty="0" err="1" smtClean="0"/>
              <a:t>model</a:t>
            </a:r>
            <a:r>
              <a:rPr lang="es-419" noProof="0" dirty="0" smtClean="0"/>
              <a:t>…”</a:t>
            </a:r>
          </a:p>
          <a:p>
            <a:r>
              <a:rPr lang="es-419" dirty="0" smtClean="0"/>
              <a:t>Un paradigma alternativo que clásico  </a:t>
            </a:r>
            <a:endParaRPr lang="es-419" noProof="0" dirty="0" smtClean="0"/>
          </a:p>
          <a:p>
            <a:r>
              <a:rPr lang="es-419" noProof="0" dirty="0" smtClean="0"/>
              <a:t>Piensas: Prior, posterior, </a:t>
            </a:r>
            <a:r>
              <a:rPr lang="es-419" noProof="0" dirty="0" err="1" smtClean="0"/>
              <a:t>Markov</a:t>
            </a:r>
            <a:r>
              <a:rPr lang="es-419" noProof="0" dirty="0" smtClean="0"/>
              <a:t> </a:t>
            </a:r>
            <a:r>
              <a:rPr lang="es-419" noProof="0" dirty="0" err="1" smtClean="0"/>
              <a:t>chain</a:t>
            </a:r>
            <a:r>
              <a:rPr lang="es-419" noProof="0" dirty="0" smtClean="0"/>
              <a:t> Monte Carlo (MCMC), </a:t>
            </a:r>
            <a:r>
              <a:rPr lang="es-419" noProof="0" dirty="0" err="1" smtClean="0"/>
              <a:t>credible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interval</a:t>
            </a:r>
            <a:endParaRPr lang="es-419" noProof="0" dirty="0" smtClean="0"/>
          </a:p>
          <a:p>
            <a:r>
              <a:rPr lang="es-419" noProof="0" dirty="0" smtClean="0"/>
              <a:t>Software especiales: JAGS, BUGS, Stan, etc.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022AAB-FD40-4C2C-A279-A84CD43469AC}"/>
              </a:ext>
            </a:extLst>
          </p:cNvPr>
          <p:cNvSpPr txBox="1"/>
          <p:nvPr/>
        </p:nvSpPr>
        <p:spPr>
          <a:xfrm>
            <a:off x="609378" y="633150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Gelman et al. (2014)</a:t>
            </a:r>
          </a:p>
        </p:txBody>
      </p:sp>
    </p:spTree>
    <p:extLst>
      <p:ext uri="{BB962C8B-B14F-4D97-AF65-F5344CB8AC3E}">
        <p14:creationId xmlns:p14="http://schemas.microsoft.com/office/powerpoint/2010/main" val="106936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Popularidad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354497" cy="4911725"/>
          </a:xfrm>
        </p:spPr>
        <p:txBody>
          <a:bodyPr/>
          <a:lstStyle/>
          <a:p>
            <a:r>
              <a:rPr lang="es-419" noProof="0" dirty="0" smtClean="0"/>
              <a:t>Creciente con avances de computadores</a:t>
            </a:r>
          </a:p>
          <a:p>
            <a:r>
              <a:rPr lang="es-419" noProof="0" dirty="0" smtClean="0"/>
              <a:t>Software especial se usado normalmente </a:t>
            </a:r>
          </a:p>
          <a:p>
            <a:r>
              <a:rPr lang="es-419" dirty="0" smtClean="0"/>
              <a:t>Popular en muchos campos, incluyendo ecología y ciencia pesquera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5" descr="A close up of a organ&#10;&#10;Description generated with high confidence">
            <a:extLst>
              <a:ext uri="{FF2B5EF4-FFF2-40B4-BE49-F238E27FC236}">
                <a16:creationId xmlns="" xmlns:a16="http://schemas.microsoft.com/office/drawing/2014/main" id="{12BD2113-1CF4-40B9-A1AA-C31A430DB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4709"/>
          <a:stretch/>
        </p:blipFill>
        <p:spPr bwMode="auto">
          <a:xfrm>
            <a:off x="4749966" y="366677"/>
            <a:ext cx="4354497" cy="57642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F3E6335-5F08-4BFE-9246-F1F57DDA2455}"/>
              </a:ext>
            </a:extLst>
          </p:cNvPr>
          <p:cNvSpPr txBox="1"/>
          <p:nvPr/>
        </p:nvSpPr>
        <p:spPr>
          <a:xfrm>
            <a:off x="382772" y="6400800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1, </a:t>
            </a:r>
            <a:r>
              <a:rPr lang="en-US" dirty="0" err="1"/>
              <a:t>Monnahan</a:t>
            </a:r>
            <a:r>
              <a:rPr lang="en-US" dirty="0"/>
              <a:t> et al. (2017)</a:t>
            </a:r>
          </a:p>
        </p:txBody>
      </p:sp>
    </p:spTree>
    <p:extLst>
      <p:ext uri="{BB962C8B-B14F-4D97-AF65-F5344CB8AC3E}">
        <p14:creationId xmlns:p14="http://schemas.microsoft.com/office/powerpoint/2010/main" val="57707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Los pasos de un análisis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A9235-4720-4EA9-AAB8-5711BE6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Hacer un modelo colectivo </a:t>
            </a:r>
            <a:r>
              <a:rPr lang="es-419" dirty="0" smtClean="0"/>
              <a:t>por todos los cantidades (datos y parámetros) del problema 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/>
              <a:t>Condicionar el modelo a los datos observados y estimar la probabilidad </a:t>
            </a:r>
            <a:r>
              <a:rPr lang="es-419" i="1" dirty="0" smtClean="0"/>
              <a:t>a posteriori</a:t>
            </a:r>
            <a:r>
              <a:rPr lang="es-419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419" noProof="0" dirty="0" smtClean="0"/>
              <a:t>Evaluar el ajuste, realizar si necesario, </a:t>
            </a:r>
            <a:r>
              <a:rPr lang="es-419" dirty="0" smtClean="0"/>
              <a:t>y después hacer inferencia (calcular probabilidades). 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4747347-E575-45B9-A33D-A43CC2008456}"/>
              </a:ext>
            </a:extLst>
          </p:cNvPr>
          <p:cNvSpPr txBox="1"/>
          <p:nvPr/>
        </p:nvSpPr>
        <p:spPr>
          <a:xfrm>
            <a:off x="637953" y="6400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Gelman et al. (2014)</a:t>
            </a:r>
          </a:p>
        </p:txBody>
      </p:sp>
    </p:spTree>
    <p:extLst>
      <p:ext uri="{BB962C8B-B14F-4D97-AF65-F5344CB8AC3E}">
        <p14:creationId xmlns:p14="http://schemas.microsoft.com/office/powerpoint/2010/main" val="318528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 smtClean="0"/>
              <a:t>Review</a:t>
            </a:r>
            <a:r>
              <a:rPr lang="es-419" dirty="0" smtClean="0"/>
              <a:t> of </a:t>
            </a:r>
            <a:r>
              <a:rPr lang="es-419" dirty="0" err="1" smtClean="0"/>
              <a:t>probability</a:t>
            </a:r>
            <a:r>
              <a:rPr lang="es-419" dirty="0" smtClean="0"/>
              <a:t> </a:t>
            </a:r>
            <a:r>
              <a:rPr lang="es-419" dirty="0" err="1" smtClean="0"/>
              <a:t>theory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9"/>
            <a:ext cx="7886700" cy="4777306"/>
          </a:xfrm>
        </p:spPr>
        <p:txBody>
          <a:bodyPr/>
          <a:lstStyle/>
          <a:p>
            <a:r>
              <a:rPr lang="es-419" dirty="0" smtClean="0"/>
              <a:t>En la naturalez</a:t>
            </a:r>
            <a:r>
              <a:rPr lang="es-419" dirty="0" smtClean="0"/>
              <a:t>a hay procesos aleatorios</a:t>
            </a:r>
            <a:endParaRPr lang="es-419" dirty="0" smtClean="0"/>
          </a:p>
          <a:p>
            <a:r>
              <a:rPr lang="es-419" dirty="0" smtClean="0"/>
              <a:t>El espacio </a:t>
            </a:r>
            <a:r>
              <a:rPr lang="es-419" dirty="0" err="1" smtClean="0"/>
              <a:t>muestral</a:t>
            </a:r>
            <a:r>
              <a:rPr lang="es-419" dirty="0" smtClean="0"/>
              <a:t> consiste en el conjunto </a:t>
            </a:r>
            <a:r>
              <a:rPr lang="es-419" dirty="0" smtClean="0"/>
              <a:t>de </a:t>
            </a:r>
            <a:r>
              <a:rPr lang="es-419" dirty="0" smtClean="0"/>
              <a:t>todos los posibles resultados del proceso (‘eventos’) </a:t>
            </a:r>
          </a:p>
          <a:p>
            <a:r>
              <a:rPr lang="es-419" dirty="0" smtClean="0"/>
              <a:t>Una variable aleatoria (</a:t>
            </a:r>
            <a:r>
              <a:rPr lang="es-419" dirty="0" err="1" smtClean="0"/>
              <a:t>random</a:t>
            </a:r>
            <a:r>
              <a:rPr lang="es-419" dirty="0" smtClean="0"/>
              <a:t> variable) </a:t>
            </a:r>
            <a:r>
              <a:rPr lang="es-419" dirty="0" smtClean="0"/>
              <a:t>es una mapa de </a:t>
            </a:r>
            <a:r>
              <a:rPr lang="es-419" dirty="0" err="1" smtClean="0"/>
              <a:t>the</a:t>
            </a:r>
            <a:r>
              <a:rPr lang="es-419" dirty="0" smtClean="0"/>
              <a:t> </a:t>
            </a:r>
            <a:r>
              <a:rPr lang="es-419" dirty="0" err="1" smtClean="0"/>
              <a:t>sample</a:t>
            </a:r>
            <a:r>
              <a:rPr lang="es-419" dirty="0" smtClean="0"/>
              <a:t> </a:t>
            </a:r>
            <a:r>
              <a:rPr lang="es-419" dirty="0" err="1" smtClean="0"/>
              <a:t>space</a:t>
            </a:r>
            <a:r>
              <a:rPr lang="es-419" dirty="0" smtClean="0"/>
              <a:t> hasta los números  [</a:t>
            </a:r>
            <a:r>
              <a:rPr lang="es-419" dirty="0" smtClean="0"/>
              <a:t>Pueden crear un ejemplo?]</a:t>
            </a:r>
            <a:endParaRPr lang="es-419" dirty="0" smtClean="0"/>
          </a:p>
          <a:p>
            <a:r>
              <a:rPr lang="es-419" dirty="0" smtClean="0"/>
              <a:t>Una densidad/masa de probabilidad es la frecuencia relativa de </a:t>
            </a:r>
            <a:r>
              <a:rPr lang="es-419" dirty="0" smtClean="0"/>
              <a:t>la incidencia de los eventos</a:t>
            </a:r>
            <a:r>
              <a:rPr lang="es-419" dirty="0" smtClean="0"/>
              <a:t>.</a:t>
            </a:r>
            <a:endParaRPr lang="es-419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1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1995E-0AA4-46BB-ABC5-5549BF22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Revisión: las probabilidades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8A43B-39F0-450C-A1A9-F1EEF261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s-419" noProof="0" dirty="0" smtClean="0"/>
              <a:t>P(A)=Probabilidad de evento A</a:t>
            </a:r>
          </a:p>
          <a:p>
            <a:r>
              <a:rPr lang="es-419" noProof="0" dirty="0" smtClean="0"/>
              <a:t>P(A,B)=</a:t>
            </a:r>
            <a:r>
              <a:rPr lang="es-419" noProof="0" dirty="0" err="1" smtClean="0"/>
              <a:t>Prob</a:t>
            </a:r>
            <a:r>
              <a:rPr lang="es-419" noProof="0" dirty="0" smtClean="0"/>
              <a:t>. de A </a:t>
            </a:r>
            <a:r>
              <a:rPr lang="es-419" dirty="0"/>
              <a:t>y</a:t>
            </a:r>
            <a:r>
              <a:rPr lang="es-419" noProof="0" dirty="0" smtClean="0"/>
              <a:t> B</a:t>
            </a:r>
          </a:p>
          <a:p>
            <a:r>
              <a:rPr lang="es-419" dirty="0" smtClean="0"/>
              <a:t>P(A,C)=P(A)P(C) si independiente</a:t>
            </a:r>
            <a:endParaRPr lang="es-419" noProof="0" dirty="0" smtClean="0"/>
          </a:p>
          <a:p>
            <a:r>
              <a:rPr lang="es-419" noProof="0" dirty="0" smtClean="0"/>
              <a:t>P(A|B)=P(A,B)/P(B) </a:t>
            </a:r>
          </a:p>
          <a:p>
            <a:r>
              <a:rPr lang="es-419" dirty="0" smtClean="0"/>
              <a:t>=</a:t>
            </a:r>
            <a:r>
              <a:rPr lang="es-419" noProof="0" dirty="0" smtClean="0"/>
              <a:t>probabilidad condicional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07949D-1BF8-436E-834D-CB927CF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9684" y="3884103"/>
            <a:ext cx="4362276" cy="2172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04365" y="4405618"/>
            <a:ext cx="1543574" cy="1459685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76152" y="4405618"/>
            <a:ext cx="1543574" cy="1459685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54553" y="4874004"/>
            <a:ext cx="833310" cy="850084"/>
          </a:xfrm>
          <a:prstGeom prst="ellipse">
            <a:avLst/>
          </a:prstGeom>
          <a:solidFill>
            <a:srgbClr val="DCE6F2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13357" y="4060272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5144" y="4036286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P(B)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75454" y="4972204"/>
            <a:ext cx="97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P(A,B)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5282" y="4474021"/>
            <a:ext cx="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7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1995E-0AA4-46BB-ABC5-5549BF22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Revisión: las probabilidades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58A43B-39F0-450C-A1A9-F1EEF261F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s-419" dirty="0" smtClean="0"/>
              <a:t>Suponga que X es una </a:t>
            </a:r>
            <a:r>
              <a:rPr lang="es-419" dirty="0" err="1" smtClean="0"/>
              <a:t>v.a.</a:t>
            </a:r>
            <a:r>
              <a:rPr lang="es-419" dirty="0" smtClean="0"/>
              <a:t> </a:t>
            </a:r>
          </a:p>
          <a:p>
            <a:r>
              <a:rPr lang="es-419" dirty="0" smtClean="0"/>
              <a:t>Si discreto: </a:t>
            </a:r>
            <a:r>
              <a:rPr lang="es-419" i="1" dirty="0" smtClean="0"/>
              <a:t>f(x)</a:t>
            </a:r>
            <a:r>
              <a:rPr lang="es-419" dirty="0" smtClean="0"/>
              <a:t> es una </a:t>
            </a:r>
            <a:r>
              <a:rPr lang="es-419" b="1" dirty="0" smtClean="0"/>
              <a:t>masa</a:t>
            </a:r>
            <a:r>
              <a:rPr lang="es-419" dirty="0" smtClean="0"/>
              <a:t> (</a:t>
            </a:r>
            <a:r>
              <a:rPr lang="es-419" dirty="0" err="1" smtClean="0"/>
              <a:t>pmf</a:t>
            </a:r>
            <a:r>
              <a:rPr lang="es-419" dirty="0" smtClean="0"/>
              <a:t>)</a:t>
            </a:r>
          </a:p>
          <a:p>
            <a:r>
              <a:rPr lang="es-419" noProof="0" dirty="0" smtClean="0"/>
              <a:t>Si continuo, </a:t>
            </a:r>
            <a:r>
              <a:rPr lang="es-419" i="1" noProof="0" dirty="0" smtClean="0"/>
              <a:t>f(x)</a:t>
            </a:r>
            <a:r>
              <a:rPr lang="es-419" noProof="0" dirty="0" smtClean="0"/>
              <a:t> es una </a:t>
            </a:r>
            <a:r>
              <a:rPr lang="es-419" b="1" noProof="0" dirty="0" smtClean="0"/>
              <a:t>densidad</a:t>
            </a:r>
            <a:r>
              <a:rPr lang="es-419" noProof="0" dirty="0" smtClean="0"/>
              <a:t> (</a:t>
            </a:r>
            <a:r>
              <a:rPr lang="es-419" noProof="0" dirty="0" err="1" smtClean="0"/>
              <a:t>pdf</a:t>
            </a:r>
            <a:r>
              <a:rPr lang="es-419" noProof="0" dirty="0" smtClean="0"/>
              <a:t>)</a:t>
            </a:r>
            <a:r>
              <a:rPr lang="es-419" dirty="0" smtClean="0"/>
              <a:t> y </a:t>
            </a:r>
            <a:r>
              <a:rPr lang="es-419" dirty="0" smtClean="0"/>
              <a:t>hay que integrarla:</a:t>
            </a:r>
            <a:endParaRPr lang="es-419" dirty="0" smtClean="0"/>
          </a:p>
          <a:p>
            <a:endParaRPr lang="es-419" b="1" noProof="0" dirty="0" smtClean="0"/>
          </a:p>
          <a:p>
            <a:endParaRPr lang="es-419" b="1" noProof="0" dirty="0" smtClean="0"/>
          </a:p>
          <a:p>
            <a:pPr marL="0" indent="0">
              <a:buNone/>
            </a:pP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07949D-1BF8-436E-834D-CB927CF5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1225" y="4041775"/>
            <a:ext cx="6248763" cy="2017713"/>
            <a:chOff x="825136" y="2729633"/>
            <a:chExt cx="6248763" cy="2017713"/>
          </a:xfrm>
        </p:grpSpPr>
        <p:graphicFrame>
          <p:nvGraphicFramePr>
            <p:cNvPr id="5" name="Object 4">
              <a:extLst>
                <a:ext uri="{FF2B5EF4-FFF2-40B4-BE49-F238E27FC236}">
                  <a16:creationId xmlns="" xmlns:a16="http://schemas.microsoft.com/office/drawing/2014/main" id="{871A0B14-87C6-4452-B778-BA64D86F24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669198"/>
                </p:ext>
              </p:extLst>
            </p:nvPr>
          </p:nvGraphicFramePr>
          <p:xfrm>
            <a:off x="825136" y="2729633"/>
            <a:ext cx="3025775" cy="2017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Equation" r:id="rId3" imgW="1066680" imgH="711000" progId="Equation.DSMT4">
                    <p:embed/>
                  </p:oleObj>
                </mc:Choice>
                <mc:Fallback>
                  <p:oleObj name="Equation" r:id="rId3" imgW="106668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25136" y="2729633"/>
                          <a:ext cx="3025775" cy="2017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6FEC291-188A-4C6E-ABF2-A799330527F2}"/>
                </a:ext>
              </a:extLst>
            </p:cNvPr>
            <p:cNvSpPr txBox="1"/>
            <p:nvPr/>
          </p:nvSpPr>
          <p:spPr>
            <a:xfrm>
              <a:off x="4224966" y="3503441"/>
              <a:ext cx="2848933" cy="850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Law of total probability</a:t>
              </a:r>
            </a:p>
          </p:txBody>
        </p:sp>
      </p:grpSp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871A0B14-87C6-4452-B778-BA64D86F2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453196"/>
              </p:ext>
            </p:extLst>
          </p:nvPr>
        </p:nvGraphicFramePr>
        <p:xfrm>
          <a:off x="769297" y="3206749"/>
          <a:ext cx="39973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5" imgW="1409400" imgH="330120" progId="Equation.DSMT4">
                  <p:embed/>
                </p:oleObj>
              </mc:Choice>
              <mc:Fallback>
                <p:oleObj name="Equation" r:id="rId5" imgW="1409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297" y="3206749"/>
                        <a:ext cx="399732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10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Aleatoriedad en </a:t>
            </a:r>
            <a:r>
              <a:rPr lang="es-419" dirty="0" smtClean="0"/>
              <a:t>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60"/>
            <a:ext cx="8229600" cy="4880965"/>
          </a:xfrm>
        </p:spPr>
        <p:txBody>
          <a:bodyPr>
            <a:normAutofit lnSpcReduction="10000"/>
          </a:bodyPr>
          <a:lstStyle/>
          <a:p>
            <a:r>
              <a:rPr lang="es-419" dirty="0" smtClean="0"/>
              <a:t>Generar </a:t>
            </a:r>
            <a:r>
              <a:rPr lang="es-419" i="1" dirty="0" smtClean="0"/>
              <a:t>n</a:t>
            </a:r>
            <a:r>
              <a:rPr lang="es-419" dirty="0" smtClean="0"/>
              <a:t> muestras independientes:</a:t>
            </a:r>
            <a:br>
              <a:rPr lang="es-419" dirty="0" smtClean="0"/>
            </a:br>
            <a:r>
              <a:rPr lang="es-419" dirty="0" err="1" smtClean="0"/>
              <a:t>rnorm</a:t>
            </a:r>
            <a:r>
              <a:rPr lang="es-419" dirty="0" smtClean="0"/>
              <a:t>(n,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La densidad (altura de la curva):</a:t>
            </a:r>
            <a:br>
              <a:rPr lang="es-419" dirty="0" smtClean="0"/>
            </a:br>
            <a:r>
              <a:rPr lang="es-419" dirty="0" err="1" smtClean="0"/>
              <a:t>dnorm</a:t>
            </a:r>
            <a:r>
              <a:rPr lang="es-419" dirty="0" smtClean="0"/>
              <a:t>(x,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Probabilidad que X&lt;</a:t>
            </a:r>
            <a:r>
              <a:rPr lang="es-419" i="1" dirty="0" smtClean="0"/>
              <a:t>q</a:t>
            </a:r>
            <a:r>
              <a:rPr lang="es-419" dirty="0" smtClean="0"/>
              <a:t> (integración):</a:t>
            </a:r>
            <a:br>
              <a:rPr lang="es-419" dirty="0" smtClean="0"/>
            </a:br>
            <a:r>
              <a:rPr lang="es-419" dirty="0" err="1" smtClean="0"/>
              <a:t>pnorm</a:t>
            </a:r>
            <a:r>
              <a:rPr lang="es-419" dirty="0" smtClean="0"/>
              <a:t>(q,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Cual valor de </a:t>
            </a:r>
            <a:r>
              <a:rPr lang="es-419" i="1" dirty="0" smtClean="0"/>
              <a:t>x</a:t>
            </a:r>
            <a:r>
              <a:rPr lang="es-419" dirty="0" smtClean="0"/>
              <a:t> da el </a:t>
            </a:r>
            <a:r>
              <a:rPr lang="es-419" dirty="0" smtClean="0"/>
              <a:t>cuartil </a:t>
            </a:r>
            <a:r>
              <a:rPr lang="es-419" i="1" dirty="0" smtClean="0"/>
              <a:t>p</a:t>
            </a:r>
            <a:r>
              <a:rPr lang="es-419" dirty="0" smtClean="0"/>
              <a:t>?</a:t>
            </a:r>
            <a:br>
              <a:rPr lang="es-419" dirty="0" smtClean="0"/>
            </a:br>
            <a:r>
              <a:rPr lang="es-419" dirty="0" err="1" smtClean="0"/>
              <a:t>qnorm</a:t>
            </a:r>
            <a:r>
              <a:rPr lang="es-419" dirty="0" smtClean="0"/>
              <a:t>(p, mean, </a:t>
            </a:r>
            <a:r>
              <a:rPr lang="es-419" dirty="0" err="1" smtClean="0"/>
              <a:t>sd</a:t>
            </a:r>
            <a:r>
              <a:rPr lang="es-419" dirty="0" smtClean="0"/>
              <a:t>)</a:t>
            </a:r>
          </a:p>
          <a:p>
            <a:r>
              <a:rPr lang="es-419" dirty="0" smtClean="0"/>
              <a:t>Lo mismo para otros </a:t>
            </a:r>
            <a:r>
              <a:rPr lang="es-419" dirty="0" err="1" smtClean="0"/>
              <a:t>v.a.</a:t>
            </a:r>
            <a:r>
              <a:rPr lang="es-419" dirty="0" smtClean="0"/>
              <a:t>: </a:t>
            </a:r>
            <a:r>
              <a:rPr lang="es-419" dirty="0" err="1" smtClean="0"/>
              <a:t>rpois</a:t>
            </a:r>
            <a:r>
              <a:rPr lang="es-419" dirty="0" smtClean="0"/>
              <a:t>, </a:t>
            </a:r>
            <a:r>
              <a:rPr lang="es-419" dirty="0" err="1" smtClean="0"/>
              <a:t>rbeta</a:t>
            </a:r>
            <a:r>
              <a:rPr lang="es-419" dirty="0" smtClean="0"/>
              <a:t>, </a:t>
            </a:r>
            <a:r>
              <a:rPr lang="es-419" dirty="0" err="1" smtClean="0"/>
              <a:t>rbinom</a:t>
            </a:r>
            <a:r>
              <a:rPr lang="es-419" dirty="0" smtClean="0"/>
              <a:t>, etc.</a:t>
            </a:r>
            <a:endParaRPr lang="es-419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652</TotalTime>
  <Words>456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Garamond</vt:lpstr>
      <vt:lpstr>Wingdings</vt:lpstr>
      <vt:lpstr>BlueEdge</vt:lpstr>
      <vt:lpstr>Equation</vt:lpstr>
      <vt:lpstr>Una revisión de la teoría de probabilidades </vt:lpstr>
      <vt:lpstr>Estadísticas frecuentes (clásicas) </vt:lpstr>
      <vt:lpstr>Inferencia bayesiana</vt:lpstr>
      <vt:lpstr>Popularidad</vt:lpstr>
      <vt:lpstr>Los pasos de un análisis bayesiana</vt:lpstr>
      <vt:lpstr>Review of probability theory</vt:lpstr>
      <vt:lpstr>Revisión: las probabilidades</vt:lpstr>
      <vt:lpstr>Revisión: las probabilidades</vt:lpstr>
      <vt:lpstr>Aleatoriedad en R</vt:lpstr>
      <vt:lpstr>Exercise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88</cp:revision>
  <dcterms:created xsi:type="dcterms:W3CDTF">2015-01-11T16:48:24Z</dcterms:created>
  <dcterms:modified xsi:type="dcterms:W3CDTF">2019-01-13T20:55:41Z</dcterms:modified>
</cp:coreProperties>
</file>