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7" r:id="rId10"/>
    <p:sldId id="338" r:id="rId11"/>
    <p:sldId id="339" r:id="rId12"/>
    <p:sldId id="340" r:id="rId13"/>
    <p:sldId id="341" r:id="rId14"/>
    <p:sldId id="336" r:id="rId15"/>
    <p:sldId id="342" r:id="rId16"/>
    <p:sldId id="343" r:id="rId17"/>
    <p:sldId id="344" r:id="rId18"/>
    <p:sldId id="345" r:id="rId19"/>
    <p:sldId id="325" r:id="rId20"/>
    <p:sldId id="33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068" autoAdjust="0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1/15/2019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MCMC convergencia 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686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Geweke</a:t>
            </a:r>
            <a:r>
              <a:rPr lang="es-419" noProof="0" dirty="0" smtClean="0"/>
              <a:t> (1992)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r>
              <a:rPr lang="es-419" sz="2800" noProof="0" dirty="0" err="1" smtClean="0"/>
              <a:t>Geweke</a:t>
            </a:r>
            <a:r>
              <a:rPr lang="es-419" sz="2800" noProof="0" dirty="0" smtClean="0"/>
              <a:t> (1992) </a:t>
            </a:r>
            <a:r>
              <a:rPr lang="es-419" sz="2800" noProof="0" dirty="0" err="1" smtClean="0"/>
              <a:t>statistic</a:t>
            </a:r>
            <a:r>
              <a:rPr lang="es-419" sz="2800" noProof="0" dirty="0" smtClean="0"/>
              <a:t> – </a:t>
            </a:r>
            <a:r>
              <a:rPr lang="es-419" sz="2800" i="1" noProof="0" dirty="0" smtClean="0"/>
              <a:t>t</a:t>
            </a:r>
            <a:r>
              <a:rPr lang="es-419" sz="2800" noProof="0" dirty="0" smtClean="0"/>
              <a:t> test </a:t>
            </a:r>
            <a:r>
              <a:rPr lang="es-419" sz="2800" noProof="0" dirty="0" err="1" smtClean="0"/>
              <a:t>equivalent</a:t>
            </a:r>
            <a:r>
              <a:rPr lang="es-419" sz="2800" noProof="0" dirty="0" smtClean="0"/>
              <a:t> to </a:t>
            </a:r>
            <a:r>
              <a:rPr lang="es-419" sz="2800" noProof="0" dirty="0" err="1" smtClean="0"/>
              <a:t>assess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means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first</a:t>
            </a:r>
            <a:r>
              <a:rPr lang="es-419" sz="2800" noProof="0" dirty="0" smtClean="0"/>
              <a:t> (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i="1" baseline="-25000" noProof="0" dirty="0" smtClean="0">
                <a:latin typeface="Times New Roman"/>
                <a:cs typeface="Times New Roman"/>
              </a:rPr>
              <a:t>A</a:t>
            </a:r>
            <a:r>
              <a:rPr lang="es-419" sz="2800" noProof="0" dirty="0" smtClean="0"/>
              <a:t>) and </a:t>
            </a:r>
            <a:r>
              <a:rPr lang="es-419" sz="2800" noProof="0" dirty="0" err="1" smtClean="0"/>
              <a:t>last</a:t>
            </a:r>
            <a:r>
              <a:rPr lang="es-419" sz="2800" noProof="0" dirty="0" smtClean="0"/>
              <a:t> (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i="1" baseline="-25000" noProof="0" dirty="0" smtClean="0">
                <a:latin typeface="Times New Roman"/>
                <a:cs typeface="Times New Roman"/>
              </a:rPr>
              <a:t>B</a:t>
            </a:r>
            <a:r>
              <a:rPr lang="es-419" sz="2800" noProof="0" dirty="0" smtClean="0"/>
              <a:t>) </a:t>
            </a:r>
            <a:r>
              <a:rPr lang="es-419" sz="2800" noProof="0" dirty="0" err="1" smtClean="0"/>
              <a:t>parts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Markov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</a:t>
            </a:r>
            <a:endParaRPr lang="es-419" sz="2800" noProof="0" dirty="0" smtClean="0"/>
          </a:p>
          <a:p>
            <a:endParaRPr lang="es-419" sz="2800" noProof="0" dirty="0" smtClean="0"/>
          </a:p>
          <a:p>
            <a:endParaRPr lang="es-419" sz="2800" noProof="0" dirty="0" smtClean="0"/>
          </a:p>
          <a:p>
            <a:pPr marL="0" indent="0">
              <a:buNone/>
            </a:pPr>
            <a:endParaRPr lang="es-419" sz="2800" noProof="0" dirty="0" smtClean="0"/>
          </a:p>
          <a:p>
            <a:endParaRPr lang="es-419" sz="2800" noProof="0" dirty="0" smtClean="0"/>
          </a:p>
          <a:p>
            <a:r>
              <a:rPr lang="es-419" sz="2800" noProof="0" dirty="0" err="1" smtClean="0"/>
              <a:t>Useful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for</a:t>
            </a:r>
            <a:r>
              <a:rPr lang="es-419" sz="2800" noProof="0" dirty="0" smtClean="0"/>
              <a:t> a single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or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multiple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chains</a:t>
            </a:r>
            <a:endParaRPr lang="es-419" sz="2800" noProof="0" dirty="0" smtClean="0"/>
          </a:p>
          <a:p>
            <a:r>
              <a:rPr lang="es-419" sz="2800" noProof="0" dirty="0" smtClean="0"/>
              <a:t>Test </a:t>
            </a:r>
            <a:r>
              <a:rPr lang="es-419" sz="2800" noProof="0" dirty="0" err="1" smtClean="0"/>
              <a:t>statistic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is</a:t>
            </a:r>
            <a:r>
              <a:rPr lang="es-419" sz="2800" noProof="0" dirty="0" smtClean="0"/>
              <a:t> standard Z score</a:t>
            </a:r>
            <a:endParaRPr lang="es-419" sz="2800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60960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3276600" cy="104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35052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 ,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dirty="0">
                <a:latin typeface="Times New Roman"/>
                <a:cs typeface="Times New Roman"/>
              </a:rPr>
              <a:t> =</a:t>
            </a:r>
            <a:r>
              <a:rPr lang="en-US" sz="2200" i="1" dirty="0">
                <a:latin typeface="Times New Roman"/>
                <a:cs typeface="Times New Roman"/>
              </a:rPr>
              <a:t>T</a:t>
            </a:r>
            <a:r>
              <a:rPr lang="en-US" sz="2200" i="1" baseline="-25000" dirty="0">
                <a:latin typeface="Times New Roman"/>
                <a:cs typeface="Times New Roman"/>
              </a:rPr>
              <a:t>i </a:t>
            </a:r>
            <a:r>
              <a:rPr lang="en-US" sz="2200" dirty="0">
                <a:latin typeface="Times New Roman"/>
                <a:cs typeface="Times New Roman"/>
              </a:rPr>
              <a:t>/ </a:t>
            </a:r>
            <a:r>
              <a:rPr lang="en-US" sz="2200" i="1" dirty="0">
                <a:latin typeface="Times New Roman"/>
                <a:cs typeface="Times New Roman"/>
              </a:rPr>
              <a:t>T, 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baseline="-25000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+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&lt;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Gelman-Rubin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s-419" sz="2000" noProof="0" dirty="0" err="1" smtClean="0"/>
              <a:t>Gelman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Rubin</a:t>
            </a:r>
            <a:r>
              <a:rPr lang="es-419" sz="2000" noProof="0" dirty="0" smtClean="0"/>
              <a:t> (1992) </a:t>
            </a:r>
            <a:r>
              <a:rPr lang="es-419" sz="2000" noProof="0" dirty="0" err="1" smtClean="0"/>
              <a:t>statistic</a:t>
            </a:r>
            <a:r>
              <a:rPr lang="es-419" sz="2000" noProof="0" dirty="0" smtClean="0"/>
              <a:t> (</a:t>
            </a:r>
            <a:r>
              <a:rPr lang="es-419" sz="2000" noProof="0" dirty="0" err="1" smtClean="0"/>
              <a:t>multiple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chains</a:t>
            </a:r>
            <a:r>
              <a:rPr lang="es-419" sz="2000" noProof="0" dirty="0" smtClean="0"/>
              <a:t>): </a:t>
            </a:r>
            <a:r>
              <a:rPr lang="es-419" sz="2000" noProof="0" dirty="0" err="1" smtClean="0"/>
              <a:t>comparison</a:t>
            </a:r>
            <a:r>
              <a:rPr lang="es-419" sz="2000" noProof="0" dirty="0" smtClean="0"/>
              <a:t> of </a:t>
            </a:r>
            <a:r>
              <a:rPr lang="es-419" sz="2000" noProof="0" dirty="0" err="1" smtClean="0"/>
              <a:t>between-chain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within-chain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variance</a:t>
            </a:r>
            <a:r>
              <a:rPr lang="es-419" sz="2000" noProof="0" dirty="0" smtClean="0"/>
              <a:t>, </a:t>
            </a:r>
            <a:r>
              <a:rPr lang="es-419" sz="2000" noProof="0" dirty="0" err="1" smtClean="0"/>
              <a:t>probably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most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commonly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used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diagnostic</a:t>
            </a:r>
            <a:r>
              <a:rPr lang="es-419" sz="2000" noProof="0" dirty="0" smtClean="0"/>
              <a:t>. </a:t>
            </a:r>
            <a:r>
              <a:rPr lang="es-419" sz="2000" noProof="0" dirty="0" err="1" smtClean="0"/>
              <a:t>Let</a:t>
            </a:r>
            <a:r>
              <a:rPr lang="es-419" sz="2000" noProof="0" dirty="0" smtClean="0"/>
              <a:t> </a:t>
            </a:r>
            <a:r>
              <a:rPr lang="es-419" sz="2000" i="1" noProof="0" dirty="0" err="1" smtClean="0">
                <a:latin typeface="Times New Roman"/>
                <a:cs typeface="Times New Roman"/>
              </a:rPr>
              <a:t>ξ</a:t>
            </a:r>
            <a:r>
              <a:rPr lang="es-419" sz="2000" i="1" baseline="-25000" noProof="0" dirty="0" err="1" smtClean="0">
                <a:latin typeface="Times New Roman"/>
                <a:cs typeface="Times New Roman"/>
              </a:rPr>
              <a:t>m</a:t>
            </a:r>
            <a:r>
              <a:rPr lang="es-419" sz="2000" i="1" baseline="30000" noProof="0" dirty="0" smtClean="0">
                <a:latin typeface="Times New Roman"/>
                <a:cs typeface="Times New Roman"/>
              </a:rPr>
              <a:t>(t)</a:t>
            </a:r>
            <a:r>
              <a:rPr lang="es-419" sz="2000" baseline="30000" noProof="0" dirty="0" smtClean="0">
                <a:latin typeface="Times New Roman"/>
                <a:cs typeface="Times New Roman"/>
              </a:rPr>
              <a:t> </a:t>
            </a:r>
            <a:r>
              <a:rPr lang="es-419" sz="2000" noProof="0" dirty="0" smtClean="0">
                <a:latin typeface="Times New Roman"/>
                <a:cs typeface="Times New Roman"/>
              </a:rPr>
              <a:t> </a:t>
            </a:r>
            <a:r>
              <a:rPr lang="es-419" sz="2000" noProof="0" dirty="0" smtClean="0">
                <a:cs typeface="Times New Roman"/>
              </a:rPr>
              <a:t>be a </a:t>
            </a:r>
            <a:r>
              <a:rPr lang="es-419" sz="2000" noProof="0" dirty="0" err="1" smtClean="0">
                <a:cs typeface="Times New Roman"/>
              </a:rPr>
              <a:t>sample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noProof="0" dirty="0" err="1" smtClean="0">
                <a:cs typeface="Times New Roman"/>
              </a:rPr>
              <a:t>from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noProof="0" dirty="0" err="1" smtClean="0">
                <a:cs typeface="Times New Roman"/>
              </a:rPr>
              <a:t>chain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i="1" noProof="0" dirty="0" smtClean="0">
                <a:latin typeface="Times New Roman"/>
                <a:cs typeface="Times New Roman"/>
              </a:rPr>
              <a:t>m</a:t>
            </a:r>
            <a:r>
              <a:rPr lang="es-419" sz="2000" noProof="0" dirty="0" smtClean="0">
                <a:cs typeface="Times New Roman"/>
              </a:rPr>
              <a:t> in </a:t>
            </a:r>
            <a:r>
              <a:rPr lang="es-419" sz="2000" noProof="0" dirty="0" err="1" smtClean="0">
                <a:cs typeface="Times New Roman"/>
              </a:rPr>
              <a:t>iteration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i="1" noProof="0" dirty="0" smtClean="0">
                <a:latin typeface="Times New Roman"/>
                <a:cs typeface="Times New Roman"/>
              </a:rPr>
              <a:t>t</a:t>
            </a:r>
            <a:endParaRPr lang="es-419" sz="2000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419" sz="2000" noProof="0" dirty="0" err="1" smtClean="0"/>
              <a:t>The</a:t>
            </a:r>
            <a:r>
              <a:rPr lang="es-419" sz="2000" noProof="0" dirty="0" smtClean="0"/>
              <a:t> “</a:t>
            </a:r>
            <a:r>
              <a:rPr lang="es-419" sz="2000" noProof="0" dirty="0" err="1" smtClean="0"/>
              <a:t>shrink</a:t>
            </a:r>
            <a:r>
              <a:rPr lang="es-419" sz="2000" noProof="0" dirty="0" smtClean="0"/>
              <a:t> factor” </a:t>
            </a:r>
            <a:r>
              <a:rPr lang="es-419" sz="2000" i="1" noProof="0" dirty="0" smtClean="0">
                <a:latin typeface="Times New Roman"/>
                <a:cs typeface="Times New Roman"/>
              </a:rPr>
              <a:t>R</a:t>
            </a:r>
            <a:r>
              <a:rPr lang="es-419" sz="2000" noProof="0" dirty="0" smtClean="0"/>
              <a:t> -  converges to 1 </a:t>
            </a:r>
            <a:r>
              <a:rPr lang="es-419" sz="2000" noProof="0" dirty="0" err="1" smtClean="0"/>
              <a:t>under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stationarity</a:t>
            </a:r>
            <a:r>
              <a:rPr lang="es-419" sz="2000" noProof="0" dirty="0" smtClean="0"/>
              <a:t>, so </a:t>
            </a:r>
            <a:r>
              <a:rPr lang="es-419" sz="2000" noProof="0" dirty="0" err="1" smtClean="0"/>
              <a:t>large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values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indicate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lack</a:t>
            </a:r>
            <a:r>
              <a:rPr lang="es-419" sz="2000" noProof="0" dirty="0" smtClean="0"/>
              <a:t> of </a:t>
            </a:r>
            <a:r>
              <a:rPr lang="es-419" sz="2000" noProof="0" dirty="0" err="1" smtClean="0"/>
              <a:t>convergence</a:t>
            </a:r>
            <a:r>
              <a:rPr lang="es-419" sz="2000" noProof="0" dirty="0" smtClean="0"/>
              <a:t>, </a:t>
            </a:r>
            <a:r>
              <a:rPr lang="es-419" sz="2000" noProof="0" dirty="0" err="1" smtClean="0"/>
              <a:t>quantiles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calculated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via</a:t>
            </a:r>
            <a:r>
              <a:rPr lang="es-419" sz="2000" noProof="0" dirty="0" smtClean="0"/>
              <a:t> </a:t>
            </a:r>
            <a:r>
              <a:rPr lang="es-419" sz="2000" i="1" noProof="0" dirty="0" smtClean="0"/>
              <a:t>t </a:t>
            </a:r>
            <a:r>
              <a:rPr lang="es-419" sz="2000" noProof="0" dirty="0" err="1" smtClean="0"/>
              <a:t>distribution</a:t>
            </a:r>
            <a:endParaRPr lang="es-419" sz="2000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3" y="1957308"/>
            <a:ext cx="2828290" cy="949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3" y="3045698"/>
            <a:ext cx="6002020" cy="92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73" y="2033508"/>
            <a:ext cx="3778250" cy="777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4523" y="21859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, where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123" y="4230608"/>
            <a:ext cx="2180590" cy="734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23" y="3974068"/>
            <a:ext cx="2288540" cy="971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5923" y="4355068"/>
            <a:ext cx="8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923" y="4812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and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323" y="4812268"/>
            <a:ext cx="2202180" cy="345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00123" y="48122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is the estimated </a:t>
            </a:r>
            <a:r>
              <a:rPr lang="en-US" dirty="0" err="1">
                <a:latin typeface="Times New Roman"/>
                <a:cs typeface="Times New Roman"/>
              </a:rPr>
              <a:t>df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426" y="6360387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Effective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size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800" noProof="0" dirty="0" err="1" smtClean="0"/>
              <a:t>An</a:t>
            </a:r>
            <a:r>
              <a:rPr lang="es-419" sz="2800" noProof="0" dirty="0" smtClean="0"/>
              <a:t> MCMC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 has 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iterations</a:t>
            </a:r>
            <a:r>
              <a:rPr lang="es-419" sz="2800" noProof="0" dirty="0" smtClean="0"/>
              <a:t>, </a:t>
            </a:r>
            <a:r>
              <a:rPr lang="es-419" sz="2800" noProof="0" dirty="0" err="1" smtClean="0"/>
              <a:t>but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not</a:t>
            </a:r>
            <a:r>
              <a:rPr lang="es-419" sz="2800" noProof="0" dirty="0" smtClean="0"/>
              <a:t> 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independent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from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, </a:t>
            </a:r>
            <a:r>
              <a:rPr lang="es-419" sz="2800" noProof="0" dirty="0" err="1" smtClean="0"/>
              <a:t>thus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we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want</a:t>
            </a:r>
            <a:r>
              <a:rPr lang="es-419" sz="2800" noProof="0" dirty="0" smtClean="0"/>
              <a:t> a </a:t>
            </a:r>
            <a:r>
              <a:rPr lang="es-419" sz="2800" noProof="0" dirty="0" err="1" smtClean="0"/>
              <a:t>metric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for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helping</a:t>
            </a:r>
            <a:r>
              <a:rPr lang="es-419" sz="2800" noProof="0" dirty="0" smtClean="0"/>
              <a:t> determine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number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independent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samples</a:t>
            </a:r>
            <a:r>
              <a:rPr lang="es-419" sz="2800" noProof="0" dirty="0" smtClean="0"/>
              <a:t>.</a:t>
            </a:r>
          </a:p>
          <a:p>
            <a:r>
              <a:rPr lang="es-419" sz="2800" noProof="0" dirty="0" smtClean="0"/>
              <a:t>Compute </a:t>
            </a:r>
            <a:r>
              <a:rPr lang="es-419" sz="2800" noProof="0" dirty="0" err="1" smtClean="0"/>
              <a:t>effective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size</a:t>
            </a:r>
            <a:r>
              <a:rPr lang="es-419" sz="2800" noProof="0" dirty="0" smtClean="0"/>
              <a:t> as</a:t>
            </a:r>
            <a:endParaRPr lang="es-419" sz="2800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17272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24400"/>
            <a:ext cx="4470400" cy="93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Use of coda </a:t>
            </a:r>
            <a:r>
              <a:rPr lang="es-419" noProof="0" dirty="0" err="1" smtClean="0"/>
              <a:t>package</a:t>
            </a:r>
            <a:r>
              <a:rPr lang="es-419" noProof="0" dirty="0" smtClean="0"/>
              <a:t> in R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30725"/>
          </a:xfrm>
        </p:spPr>
        <p:txBody>
          <a:bodyPr/>
          <a:lstStyle/>
          <a:p>
            <a:pPr marL="0" indent="0">
              <a:buNone/>
            </a:pPr>
            <a:r>
              <a:rPr lang="es-419" noProof="0" dirty="0" smtClean="0"/>
              <a:t>coda </a:t>
            </a:r>
            <a:r>
              <a:rPr lang="es-419" noProof="0" dirty="0" err="1" smtClean="0"/>
              <a:t>implements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diagnostics</a:t>
            </a:r>
            <a:r>
              <a:rPr lang="es-419" noProof="0" dirty="0" smtClean="0"/>
              <a:t>: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latin typeface="Arial" charset="0"/>
              </a:rPr>
              <a:t>Cumulative</a:t>
            </a:r>
            <a:r>
              <a:rPr lang="es-419" sz="2000" noProof="0" dirty="0" smtClean="0">
                <a:latin typeface="Arial" charset="0"/>
              </a:rPr>
              <a:t> </a:t>
            </a:r>
            <a:r>
              <a:rPr lang="es-419" sz="2000" noProof="0" dirty="0" err="1" smtClean="0">
                <a:latin typeface="Arial" charset="0"/>
              </a:rPr>
              <a:t>distribution</a:t>
            </a:r>
            <a:r>
              <a:rPr lang="es-419" sz="2000" noProof="0" dirty="0" smtClean="0">
                <a:latin typeface="Arial" charset="0"/>
              </a:rPr>
              <a:t> </a:t>
            </a:r>
            <a:r>
              <a:rPr lang="es-419" sz="2000" noProof="0" dirty="0" err="1" smtClean="0">
                <a:latin typeface="Arial" charset="0"/>
              </a:rPr>
              <a:t>plot</a:t>
            </a:r>
            <a:r>
              <a:rPr lang="es-419" sz="2000" noProof="0" dirty="0" smtClean="0">
                <a:latin typeface="Arial" charset="0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cumuplot</a:t>
            </a:r>
            <a:r>
              <a:rPr lang="es-419" sz="2000" noProof="0" dirty="0" smtClean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/>
              <a:t>Cramer</a:t>
            </a:r>
            <a:r>
              <a:rPr lang="es-419" sz="2000" noProof="0" dirty="0" smtClean="0"/>
              <a:t>-von Mises – </a:t>
            </a:r>
            <a:r>
              <a:rPr lang="es-419" sz="2000" noProof="0" dirty="0" err="1" smtClean="0">
                <a:latin typeface="Courier"/>
                <a:cs typeface="Courier"/>
              </a:rPr>
              <a:t>heidel.diag</a:t>
            </a:r>
            <a:r>
              <a:rPr lang="es-419" sz="2000" noProof="0" dirty="0" smtClean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Geweke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geweke.diag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Gelman-Rubin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gelman.diag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  <a:r>
              <a:rPr lang="es-419" sz="2000" noProof="0" dirty="0" smtClean="0">
                <a:cs typeface="Courier"/>
              </a:rPr>
              <a:t>, and </a:t>
            </a:r>
            <a:r>
              <a:rPr lang="es-419" sz="2000" noProof="0" dirty="0" err="1" smtClean="0">
                <a:latin typeface="Courier"/>
                <a:cs typeface="Courier"/>
              </a:rPr>
              <a:t>gelman.plot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Effective</a:t>
            </a:r>
            <a:r>
              <a:rPr lang="es-419" sz="2000" noProof="0" dirty="0" smtClean="0">
                <a:cs typeface="Courier"/>
              </a:rPr>
              <a:t> </a:t>
            </a:r>
            <a:r>
              <a:rPr lang="es-419" sz="2000" noProof="0" dirty="0" err="1" smtClean="0">
                <a:cs typeface="Courier"/>
              </a:rPr>
              <a:t>sample</a:t>
            </a:r>
            <a:r>
              <a:rPr lang="es-419" sz="2000" noProof="0" dirty="0" smtClean="0">
                <a:cs typeface="Courier"/>
              </a:rPr>
              <a:t> </a:t>
            </a:r>
            <a:r>
              <a:rPr lang="es-419" sz="2000" noProof="0" dirty="0" err="1" smtClean="0">
                <a:cs typeface="Courier"/>
              </a:rPr>
              <a:t>size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effectiveSize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  <a:endParaRPr lang="es-419" sz="2400" noProof="0" dirty="0" smtClean="0">
              <a:latin typeface="Courier"/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s-419" sz="2400" noProof="0" dirty="0" smtClean="0"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s-419" noProof="0" dirty="0" smtClean="0">
              <a:latin typeface="Courier"/>
              <a:cs typeface="Courier"/>
            </a:endParaRPr>
          </a:p>
          <a:p>
            <a:endParaRPr lang="es-419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Una introducción del software JAGS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401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Software </a:t>
            </a:r>
            <a:r>
              <a:rPr lang="es-419" sz="3600" noProof="0" dirty="0" err="1" smtClean="0"/>
              <a:t>implementing</a:t>
            </a:r>
            <a:r>
              <a:rPr lang="es-419" sz="3600" noProof="0" dirty="0" smtClean="0"/>
              <a:t> MCMC</a:t>
            </a:r>
            <a:r>
              <a:rPr lang="es-419" sz="3200" noProof="0" dirty="0" smtClean="0"/>
              <a:t/>
            </a:r>
            <a:br>
              <a:rPr lang="es-419" sz="3200" noProof="0" dirty="0" smtClean="0"/>
            </a:br>
            <a:r>
              <a:rPr lang="es-419" sz="3000" u="sng" noProof="0" dirty="0" smtClean="0"/>
              <a:t>JAGS</a:t>
            </a:r>
            <a:r>
              <a:rPr lang="es-419" sz="2800" noProof="0" dirty="0" smtClean="0"/>
              <a:t> – </a:t>
            </a:r>
            <a:r>
              <a:rPr lang="es-419" sz="2800" noProof="0" dirty="0" err="1" smtClean="0"/>
              <a:t>Just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Another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Gibbs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Sampler</a:t>
            </a:r>
            <a:endParaRPr lang="es-419" sz="2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Sampler</a:t>
            </a:r>
            <a:endParaRPr lang="es-419" noProof="0" dirty="0" smtClean="0"/>
          </a:p>
          <a:p>
            <a:pPr lvl="1"/>
            <a:r>
              <a:rPr lang="es-419" noProof="0" dirty="0" err="1" smtClean="0"/>
              <a:t>Gibbs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conjugate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err="1" smtClean="0"/>
              <a:t>Adaptive-Rejection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Metropolis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non-</a:t>
            </a:r>
            <a:r>
              <a:rPr lang="es-419" noProof="0" dirty="0" err="1" smtClean="0"/>
              <a:t>conjugate</a:t>
            </a:r>
            <a:endParaRPr lang="es-419" noProof="0" dirty="0" smtClean="0"/>
          </a:p>
          <a:p>
            <a:r>
              <a:rPr lang="es-419" noProof="0" dirty="0" err="1" smtClean="0"/>
              <a:t>Conditional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updating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one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parameter</a:t>
            </a:r>
            <a:r>
              <a:rPr lang="es-419" noProof="0" dirty="0" smtClean="0"/>
              <a:t> at a time)</a:t>
            </a:r>
          </a:p>
          <a:p>
            <a:r>
              <a:rPr lang="es-419" noProof="0" dirty="0" err="1" smtClean="0"/>
              <a:t>Runs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multiple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 at a time</a:t>
            </a:r>
          </a:p>
          <a:p>
            <a:r>
              <a:rPr lang="es-419" noProof="0" dirty="0" err="1" smtClean="0"/>
              <a:t>Diagnostics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via</a:t>
            </a:r>
            <a:r>
              <a:rPr lang="es-419" noProof="0" dirty="0" smtClean="0"/>
              <a:t> coda R </a:t>
            </a:r>
            <a:r>
              <a:rPr lang="es-419" noProof="0" dirty="0" err="1" smtClean="0"/>
              <a:t>package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18425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JAGS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</a:t>
            </a:r>
            <a:r>
              <a:rPr lang="es-419" noProof="0" dirty="0" err="1" smtClean="0">
                <a:latin typeface="Garamond" charset="0"/>
              </a:rPr>
              <a:t>regression</a:t>
            </a:r>
            <a:r>
              <a:rPr lang="es-419" noProof="0" dirty="0" smtClean="0">
                <a:latin typeface="Garamond" charset="0"/>
              </a:rPr>
              <a:t>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s-419" sz="2600" noProof="0" dirty="0" err="1" smtClean="0">
                <a:latin typeface="Arial" charset="0"/>
              </a:rPr>
              <a:t>Model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err="1" smtClean="0">
                <a:latin typeface="Arial" charset="0"/>
              </a:rPr>
              <a:t>Priors</a:t>
            </a:r>
            <a:endParaRPr lang="es-419" sz="2600" noProof="0" dirty="0">
              <a:latin typeface="Arial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609600" y="2178050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78050"/>
                        <a:ext cx="190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566738" y="2727325"/>
          <a:ext cx="1828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215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727325"/>
                        <a:ext cx="1828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4038600"/>
          <a:ext cx="2362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7" imgW="1180588" imgH="710891" progId="Equation.3">
                  <p:embed/>
                </p:oleObj>
              </mc:Choice>
              <mc:Fallback>
                <p:oleObj r:id="rId7" imgW="1180588" imgH="710891" progId="Equation.3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2362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648200" y="1600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/>
              <a:t>JAGS/BUGS code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#regression model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 for(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 in 1 : N) {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      Y[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]~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], tau)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]&lt;- </a:t>
            </a:r>
            <a:r>
              <a:rPr lang="en-US" sz="1700" dirty="0" err="1">
                <a:cs typeface="Arial" charset="0"/>
              </a:rPr>
              <a:t>alpha+beta</a:t>
            </a:r>
            <a:r>
              <a:rPr lang="en-US" sz="1700" dirty="0">
                <a:cs typeface="Arial" charset="0"/>
              </a:rPr>
              <a:t>*x[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}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1500" dirty="0">
                <a:cs typeface="Arial" charset="0"/>
              </a:rPr>
              <a:t>#PRIORS</a:t>
            </a:r>
            <a:endParaRPr lang="en-US" sz="15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alpha~ 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(0,1.0E-6)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beta~dnorm</a:t>
            </a:r>
            <a:r>
              <a:rPr lang="en-US" sz="1700" dirty="0">
                <a:cs typeface="Arial" charset="0"/>
              </a:rPr>
              <a:t>(0,1.0E-6)   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tau~dgamma</a:t>
            </a:r>
            <a:r>
              <a:rPr lang="en-US" sz="1700" dirty="0">
                <a:cs typeface="Arial" charset="0"/>
              </a:rPr>
              <a:t>(0.001,0.001)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sigma&lt;-1/</a:t>
            </a:r>
            <a:r>
              <a:rPr lang="en-US" sz="1700" dirty="0" err="1">
                <a:cs typeface="Arial" charset="0"/>
              </a:rPr>
              <a:t>sqrt</a:t>
            </a:r>
            <a:r>
              <a:rPr lang="en-US" sz="1700" dirty="0">
                <a:cs typeface="Arial" charset="0"/>
              </a:rPr>
              <a:t>(tau)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550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JAG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GLM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s-419" sz="2600" noProof="0" dirty="0" err="1" smtClean="0">
                <a:latin typeface="Arial" charset="0"/>
              </a:rPr>
              <a:t>Model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err="1" smtClean="0">
                <a:latin typeface="Arial" charset="0"/>
              </a:rPr>
              <a:t>Priors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smtClean="0">
                <a:latin typeface="Arial" charset="0"/>
              </a:rPr>
              <a:t>[Demo in R]</a:t>
            </a:r>
            <a:endParaRPr lang="es-419" sz="2600" noProof="0" dirty="0">
              <a:latin typeface="Arial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16611"/>
              </p:ext>
            </p:extLst>
          </p:nvPr>
        </p:nvGraphicFramePr>
        <p:xfrm>
          <a:off x="387350" y="2178050"/>
          <a:ext cx="2351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178050"/>
                        <a:ext cx="23510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271767"/>
              </p:ext>
            </p:extLst>
          </p:nvPr>
        </p:nvGraphicFramePr>
        <p:xfrm>
          <a:off x="457200" y="3059112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59112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3414409" y="1060313"/>
            <a:ext cx="5107021" cy="34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JAGS code (save to insect1.jags)</a:t>
            </a:r>
            <a:endParaRPr lang="en-US" sz="26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prior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lambda~dgamma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likelihood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1:N){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(lambda)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625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213"/>
            <a:ext cx="8229600" cy="1139825"/>
          </a:xfrm>
        </p:spPr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BUGS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GLM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1225685"/>
            <a:ext cx="8686799" cy="324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R code</a:t>
            </a:r>
            <a:endParaRPr lang="en-US" sz="2600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library(R2jags)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/insect_data2.txt')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"Female Egg Compliment",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"Eggs laid on host",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 list(lambda=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(1,1,15))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fit1 &lt;- jags(data=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parameters.to.save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='lambda',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/insect1.jags',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=2000,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gelman.diag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(fit1$BUGSoutput$sims.matrix)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post$lambda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6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Homework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4896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sz="2800" dirty="0" err="1" smtClean="0"/>
              <a:t>Copy</a:t>
            </a:r>
            <a:r>
              <a:rPr lang="es-419" sz="2800" dirty="0" smtClean="0"/>
              <a:t> </a:t>
            </a:r>
            <a:r>
              <a:rPr lang="es-419" sz="2800" dirty="0" err="1" smtClean="0"/>
              <a:t>the</a:t>
            </a:r>
            <a:r>
              <a:rPr lang="es-419" sz="2800" dirty="0" smtClean="0"/>
              <a:t> </a:t>
            </a:r>
            <a:r>
              <a:rPr lang="es-419" sz="2800" dirty="0" err="1" smtClean="0"/>
              <a:t>code</a:t>
            </a:r>
            <a:r>
              <a:rPr lang="es-419" sz="2800" dirty="0" smtClean="0"/>
              <a:t> </a:t>
            </a:r>
            <a:r>
              <a:rPr lang="es-419" sz="2800" dirty="0" err="1" smtClean="0"/>
              <a:t>from</a:t>
            </a:r>
            <a:r>
              <a:rPr lang="es-419" sz="2800" dirty="0" smtClean="0"/>
              <a:t> </a:t>
            </a:r>
            <a:r>
              <a:rPr lang="es-419" sz="2800" dirty="0" err="1" smtClean="0"/>
              <a:t>the</a:t>
            </a:r>
            <a:r>
              <a:rPr lang="es-419" sz="2800" dirty="0" smtClean="0"/>
              <a:t> </a:t>
            </a:r>
            <a:r>
              <a:rPr lang="es-419" sz="2800" dirty="0" err="1" smtClean="0"/>
              <a:t>previous</a:t>
            </a:r>
            <a:r>
              <a:rPr lang="es-419" sz="2800" dirty="0" smtClean="0"/>
              <a:t> </a:t>
            </a:r>
            <a:r>
              <a:rPr lang="es-419" sz="2800" dirty="0" err="1" smtClean="0"/>
              <a:t>slides</a:t>
            </a:r>
            <a:r>
              <a:rPr lang="es-419" sz="2800" dirty="0" smtClean="0"/>
              <a:t> and </a:t>
            </a:r>
            <a:r>
              <a:rPr lang="es-419" sz="2800" dirty="0" err="1" smtClean="0"/>
              <a:t>rerun</a:t>
            </a:r>
            <a:r>
              <a:rPr lang="es-419" sz="2800" dirty="0" smtClean="0"/>
              <a:t> </a:t>
            </a:r>
            <a:r>
              <a:rPr lang="es-419" sz="2800" dirty="0" err="1" smtClean="0"/>
              <a:t>the</a:t>
            </a:r>
            <a:r>
              <a:rPr lang="es-419" sz="2800" dirty="0" smtClean="0"/>
              <a:t> </a:t>
            </a:r>
            <a:r>
              <a:rPr lang="es-419" sz="2800" dirty="0" err="1" smtClean="0"/>
              <a:t>model</a:t>
            </a:r>
            <a:r>
              <a:rPr lang="es-419" sz="2800" dirty="0" smtClean="0"/>
              <a:t>. </a:t>
            </a:r>
            <a:r>
              <a:rPr lang="es-419" sz="2800" dirty="0" err="1" smtClean="0"/>
              <a:t>Copy</a:t>
            </a:r>
            <a:r>
              <a:rPr lang="es-419" sz="2800" dirty="0" smtClean="0"/>
              <a:t> </a:t>
            </a:r>
            <a:r>
              <a:rPr lang="es-419" sz="2800" dirty="0" err="1" smtClean="0"/>
              <a:t>the</a:t>
            </a:r>
            <a:r>
              <a:rPr lang="es-419" sz="2800" dirty="0" smtClean="0"/>
              <a:t> JAGS </a:t>
            </a:r>
            <a:r>
              <a:rPr lang="es-419" sz="2800" dirty="0" err="1" smtClean="0"/>
              <a:t>code</a:t>
            </a:r>
            <a:r>
              <a:rPr lang="es-419" sz="2800" dirty="0" smtClean="0"/>
              <a:t> </a:t>
            </a:r>
            <a:r>
              <a:rPr lang="es-419" sz="2800" dirty="0" err="1" smtClean="0"/>
              <a:t>into</a:t>
            </a:r>
            <a:r>
              <a:rPr lang="es-419" sz="2800" dirty="0" smtClean="0"/>
              <a:t> a </a:t>
            </a:r>
            <a:r>
              <a:rPr lang="es-419" sz="2800" dirty="0" err="1" smtClean="0"/>
              <a:t>separate</a:t>
            </a:r>
            <a:r>
              <a:rPr lang="es-419" sz="2800" dirty="0" smtClean="0"/>
              <a:t> file (insect1.jags). </a:t>
            </a: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err="1" smtClean="0"/>
              <a:t>Fit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normal </a:t>
            </a:r>
            <a:r>
              <a:rPr lang="es-419" sz="2800" noProof="0" dirty="0" err="1" smtClean="0"/>
              <a:t>conjugate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example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from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lecture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using</a:t>
            </a:r>
            <a:r>
              <a:rPr lang="es-419" sz="2800" noProof="0" dirty="0" smtClean="0"/>
              <a:t> JAGS and compare to </a:t>
            </a:r>
            <a:r>
              <a:rPr lang="es-419" sz="2800" noProof="0" dirty="0" err="1" smtClean="0"/>
              <a:t>exercise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from</a:t>
            </a:r>
            <a:r>
              <a:rPr lang="es-419" sz="2800" noProof="0" dirty="0" smtClean="0"/>
              <a:t> </a:t>
            </a:r>
            <a:r>
              <a:rPr lang="es-419" sz="2800" noProof="0" dirty="0" smtClean="0"/>
              <a:t>R.</a:t>
            </a:r>
          </a:p>
          <a:p>
            <a:pPr marL="0" indent="0">
              <a:buNone/>
            </a:pPr>
            <a:r>
              <a:rPr lang="es-419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.5 # </a:t>
            </a:r>
            <a:r>
              <a:rPr lang="es-419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observed</a:t>
            </a:r>
            <a:endParaRPr lang="es-419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sigma &lt;- 1 # </a:t>
            </a:r>
            <a:r>
              <a:rPr lang="es-419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</a:t>
            </a:r>
            <a:endParaRPr lang="es-419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mu0 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-2 # prior mean</a:t>
            </a:r>
          </a:p>
          <a:p>
            <a:pPr marL="0" indent="0">
              <a:buNone/>
            </a:pP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tau0 &lt;- .5 # prior SD</a:t>
            </a:r>
            <a:endParaRPr lang="es-419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800" noProof="0" dirty="0" smtClean="0"/>
              <a:t>[</a:t>
            </a:r>
            <a:r>
              <a:rPr lang="es-419" sz="2800" noProof="0" dirty="0" smtClean="0"/>
              <a:t>Note: JAGS uses </a:t>
            </a:r>
            <a:r>
              <a:rPr lang="es-419" sz="2800" noProof="0" dirty="0" err="1" smtClean="0"/>
              <a:t>dnorm</a:t>
            </a:r>
            <a:r>
              <a:rPr lang="es-419" sz="2800" noProof="0" dirty="0" smtClean="0"/>
              <a:t>(</a:t>
            </a:r>
            <a:r>
              <a:rPr lang="es-419" sz="2800" noProof="0" dirty="0" err="1" smtClean="0"/>
              <a:t>mu,tau</a:t>
            </a:r>
            <a:r>
              <a:rPr lang="es-419" sz="2800" noProof="0" dirty="0" smtClean="0"/>
              <a:t>) </a:t>
            </a:r>
            <a:r>
              <a:rPr lang="es-419" sz="2800" noProof="0" dirty="0" err="1" smtClean="0"/>
              <a:t>parameterization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where</a:t>
            </a:r>
            <a:r>
              <a:rPr lang="es-419" sz="2800" noProof="0" dirty="0" smtClean="0"/>
              <a:t> </a:t>
            </a:r>
            <a:r>
              <a:rPr lang="es-419" sz="2800" noProof="0" dirty="0" smtClean="0"/>
              <a:t>tau^2=1/sigma^2.</a:t>
            </a: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endParaRPr lang="es-419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Convergencia de MCMC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MCMC muestras converge como </a:t>
            </a:r>
            <a:r>
              <a:rPr lang="es-419" i="1" noProof="0" dirty="0" smtClean="0"/>
              <a:t>n </a:t>
            </a:r>
            <a:r>
              <a:rPr lang="es-419" noProof="0" dirty="0" smtClean="0"/>
              <a:t>va a infinito</a:t>
            </a:r>
          </a:p>
          <a:p>
            <a:r>
              <a:rPr lang="es-419" dirty="0" smtClean="0"/>
              <a:t>Pero solo tenemos una cantidad finita </a:t>
            </a:r>
            <a:r>
              <a:rPr lang="es-419" noProof="0" dirty="0" smtClean="0"/>
              <a:t>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5000).</a:t>
            </a:r>
          </a:p>
          <a:p>
            <a:r>
              <a:rPr lang="es-419" dirty="0" smtClean="0"/>
              <a:t>Significa que hay que ser cuidadoso que la cadena genera muestras de la posterior</a:t>
            </a:r>
          </a:p>
          <a:p>
            <a:r>
              <a:rPr lang="es-419" dirty="0" smtClean="0"/>
              <a:t>Es decir, que la cadena (probablemente) ha convergido.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 fontScale="77500" lnSpcReduction="20000"/>
          </a:bodyPr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, A., J. B. </a:t>
            </a:r>
            <a:r>
              <a:rPr lang="es-419" noProof="0" dirty="0" err="1" smtClean="0"/>
              <a:t>Carlin</a:t>
            </a:r>
            <a:r>
              <a:rPr lang="es-419" noProof="0" dirty="0" smtClean="0"/>
              <a:t>, H. S. </a:t>
            </a:r>
            <a:r>
              <a:rPr lang="es-419" noProof="0" dirty="0" err="1" smtClean="0"/>
              <a:t>Stern</a:t>
            </a:r>
            <a:r>
              <a:rPr lang="es-419" noProof="0" dirty="0" smtClean="0"/>
              <a:t>, and D. B. </a:t>
            </a:r>
            <a:r>
              <a:rPr lang="es-419" noProof="0" dirty="0" err="1" smtClean="0"/>
              <a:t>Rubin</a:t>
            </a:r>
            <a:r>
              <a:rPr lang="es-419" noProof="0" dirty="0" smtClean="0"/>
              <a:t>. 2014. </a:t>
            </a:r>
            <a:r>
              <a:rPr lang="es-419" noProof="0" dirty="0" err="1" smtClean="0"/>
              <a:t>Bayesian</a:t>
            </a:r>
            <a:r>
              <a:rPr lang="es-419" noProof="0" dirty="0" smtClean="0"/>
              <a:t> data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. Taylor &amp; Francis.</a:t>
            </a:r>
          </a:p>
          <a:p>
            <a:r>
              <a:rPr lang="es-419" noProof="0" dirty="0" err="1" smtClean="0"/>
              <a:t>Plummer</a:t>
            </a:r>
            <a:r>
              <a:rPr lang="es-419" noProof="0" dirty="0" smtClean="0"/>
              <a:t>, M., N.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, K. </a:t>
            </a:r>
            <a:r>
              <a:rPr lang="es-419" noProof="0" dirty="0" err="1" smtClean="0"/>
              <a:t>Cowles</a:t>
            </a:r>
            <a:r>
              <a:rPr lang="es-419" noProof="0" dirty="0" smtClean="0"/>
              <a:t>, and K. </a:t>
            </a:r>
            <a:r>
              <a:rPr lang="es-419" noProof="0" dirty="0" err="1" smtClean="0"/>
              <a:t>Vines</a:t>
            </a:r>
            <a:r>
              <a:rPr lang="es-419" noProof="0" dirty="0" smtClean="0"/>
              <a:t>. 2006. CODA: </a:t>
            </a:r>
            <a:r>
              <a:rPr lang="es-419" noProof="0" dirty="0" err="1" smtClean="0"/>
              <a:t>Convergence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Diagnostics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Out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MCMC. R News </a:t>
            </a:r>
            <a:r>
              <a:rPr lang="es-419" b="1" noProof="0" dirty="0" smtClean="0"/>
              <a:t>6:7-11.</a:t>
            </a:r>
          </a:p>
          <a:p>
            <a:r>
              <a:rPr lang="es-419" noProof="0" dirty="0" smtClean="0"/>
              <a:t>Link, W. A. and M. J. </a:t>
            </a:r>
            <a:r>
              <a:rPr lang="es-419" noProof="0" dirty="0" err="1" smtClean="0"/>
              <a:t>Eaton</a:t>
            </a:r>
            <a:r>
              <a:rPr lang="es-419" noProof="0" dirty="0" smtClean="0"/>
              <a:t>. 2012.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thinning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 in MCMC. </a:t>
            </a:r>
            <a:r>
              <a:rPr lang="es-419" noProof="0" dirty="0" err="1" smtClean="0"/>
              <a:t>Methods</a:t>
            </a:r>
            <a:r>
              <a:rPr lang="es-419" noProof="0" dirty="0" smtClean="0"/>
              <a:t> in </a:t>
            </a:r>
            <a:r>
              <a:rPr lang="es-419" noProof="0" dirty="0" err="1" smtClean="0"/>
              <a:t>Ecology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Evolution</a:t>
            </a:r>
            <a:r>
              <a:rPr lang="es-419" noProof="0" dirty="0" smtClean="0"/>
              <a:t> </a:t>
            </a:r>
            <a:r>
              <a:rPr lang="es-419" b="1" noProof="0" dirty="0" smtClean="0"/>
              <a:t>3:112-115.</a:t>
            </a:r>
          </a:p>
          <a:p>
            <a:r>
              <a:rPr lang="en-US" dirty="0" err="1"/>
              <a:t>Geweke</a:t>
            </a:r>
            <a:r>
              <a:rPr lang="en-US" dirty="0"/>
              <a:t>, J. (1992). Evaluating the accuracy of sampling-based approaches to the calculation of posterior moments (with discussion). In Bernardo, J., Berger, J., </a:t>
            </a:r>
            <a:r>
              <a:rPr lang="en-US" dirty="0" err="1"/>
              <a:t>Dawid</a:t>
            </a:r>
            <a:r>
              <a:rPr lang="en-US" dirty="0"/>
              <a:t>, A., and Smith, A., editors, Bayesian Statistics 4, pages 169–193. Oxford University Press, Oxford</a:t>
            </a:r>
            <a:r>
              <a:rPr lang="en-US" dirty="0" smtClean="0"/>
              <a:t>.</a:t>
            </a:r>
          </a:p>
          <a:p>
            <a:r>
              <a:rPr lang="en-US" dirty="0" err="1"/>
              <a:t>Gelman</a:t>
            </a:r>
            <a:r>
              <a:rPr lang="en-US" dirty="0"/>
              <a:t>, A. and Rubin, D. (1992). Inference from iterative simulation using multiple sequences (with discussion). Statistical Science, 7:457–511.</a:t>
            </a:r>
          </a:p>
          <a:p>
            <a:endParaRPr lang="en-US" dirty="0"/>
          </a:p>
          <a:p>
            <a:endParaRPr lang="es-419" b="1" noProof="0" dirty="0" smtClean="0"/>
          </a:p>
          <a:p>
            <a:endParaRPr lang="es-419" b="1" noProof="0" dirty="0" smtClean="0"/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Qué pasa si usamos inicializaciones muy amplias?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06B806-F770-4D8A-82BF-705D0968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8" t="20066" r="5789" b="13933"/>
          <a:stretch/>
        </p:blipFill>
        <p:spPr>
          <a:xfrm>
            <a:off x="1260630" y="2707235"/>
            <a:ext cx="6196613" cy="33468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F6F2399-4203-4B1C-AA82-F48653969789}"/>
              </a:ext>
            </a:extLst>
          </p:cNvPr>
          <p:cNvGrpSpPr/>
          <p:nvPr/>
        </p:nvGrpSpPr>
        <p:grpSpPr>
          <a:xfrm>
            <a:off x="2006353" y="2938509"/>
            <a:ext cx="2888944" cy="2254927"/>
            <a:chOff x="2006353" y="2938509"/>
            <a:chExt cx="2888944" cy="22549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A958FFF-7B97-4342-91B7-8638B529CDD5}"/>
                </a:ext>
              </a:extLst>
            </p:cNvPr>
            <p:cNvSpPr/>
            <p:nvPr/>
          </p:nvSpPr>
          <p:spPr>
            <a:xfrm>
              <a:off x="2006353" y="2938509"/>
              <a:ext cx="958789" cy="22549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7E2B8AF-E9A2-452C-B355-A9F4DC58D25F}"/>
                </a:ext>
              </a:extLst>
            </p:cNvPr>
            <p:cNvSpPr txBox="1"/>
            <p:nvPr/>
          </p:nvSpPr>
          <p:spPr>
            <a:xfrm>
              <a:off x="3084252" y="3070337"/>
              <a:ext cx="181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Burn</a:t>
              </a:r>
              <a:r>
                <a:rPr lang="es-CL" b="1" dirty="0">
                  <a:solidFill>
                    <a:srgbClr val="FF0000"/>
                  </a:solidFill>
                </a:rPr>
                <a:t>-in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C07D298-3974-4E79-B799-CF2D6DC88081}"/>
              </a:ext>
            </a:extLst>
          </p:cNvPr>
          <p:cNvGrpSpPr/>
          <p:nvPr/>
        </p:nvGrpSpPr>
        <p:grpSpPr>
          <a:xfrm>
            <a:off x="3084252" y="3808520"/>
            <a:ext cx="4053396" cy="982033"/>
            <a:chOff x="3084252" y="3808520"/>
            <a:chExt cx="4053396" cy="9820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33B9F385-05BE-4DCC-BA10-EE2CFA8EFF9B}"/>
                </a:ext>
              </a:extLst>
            </p:cNvPr>
            <p:cNvSpPr/>
            <p:nvPr/>
          </p:nvSpPr>
          <p:spPr>
            <a:xfrm>
              <a:off x="3084252" y="3808520"/>
              <a:ext cx="4053396" cy="56817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B1BEE2A-4CB2-4072-84F2-E07299BCB66F}"/>
                </a:ext>
              </a:extLst>
            </p:cNvPr>
            <p:cNvSpPr txBox="1"/>
            <p:nvPr/>
          </p:nvSpPr>
          <p:spPr>
            <a:xfrm>
              <a:off x="4034162" y="4421221"/>
              <a:ext cx="21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Sampling</a:t>
              </a:r>
              <a:r>
                <a:rPr lang="es-CL" b="1" dirty="0">
                  <a:solidFill>
                    <a:srgbClr val="FF0000"/>
                  </a:solidFill>
                </a:rPr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6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Podemos usar las muestras del periodo ‘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-in’?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620E75A-9BF6-469A-8AC3-BE2F314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2732477"/>
            <a:ext cx="8485110" cy="3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MCMC convergencia es cuando las cadenas son indistinguible </a:t>
            </a:r>
          </a:p>
          <a:p>
            <a:r>
              <a:rPr lang="es-419" noProof="0" dirty="0" smtClean="0"/>
              <a:t>Tenemos que quitar las muestras antes de convergencia, porque no son de la distribución a posteriori.</a:t>
            </a:r>
          </a:p>
          <a:p>
            <a:r>
              <a:rPr lang="es-419" noProof="0" dirty="0" smtClean="0"/>
              <a:t>Cómo conocimos si las cadenas no han convergido? </a:t>
            </a:r>
          </a:p>
          <a:p>
            <a:r>
              <a:rPr lang="es-419" noProof="0" dirty="0" smtClean="0"/>
              <a:t>Chequeamos con estadísticas como “</a:t>
            </a:r>
            <a:r>
              <a:rPr lang="es-419" noProof="0" dirty="0" err="1" smtClean="0"/>
              <a:t>Rhat</a:t>
            </a:r>
            <a:r>
              <a:rPr lang="es-419" noProof="0" dirty="0" smtClean="0"/>
              <a:t>” y otras (más tarde)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D7FC62-10E5-42F4-B961-2EBB7F5E7D34}"/>
              </a:ext>
            </a:extLst>
          </p:cNvPr>
          <p:cNvSpPr txBox="1"/>
          <p:nvPr/>
        </p:nvSpPr>
        <p:spPr>
          <a:xfrm>
            <a:off x="284085" y="6462944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Plummer et al 2006; Gelman et al 2014</a:t>
            </a:r>
          </a:p>
        </p:txBody>
      </p:sp>
    </p:spTree>
    <p:extLst>
      <p:ext uri="{BB962C8B-B14F-4D97-AF65-F5344CB8AC3E}">
        <p14:creationId xmlns:p14="http://schemas.microsoft.com/office/powerpoint/2010/main" val="22559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18C34-1FE9-4F92-B085-35D3653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calibración (</a:t>
            </a:r>
            <a:r>
              <a:rPr lang="es-419" noProof="0" dirty="0" err="1" smtClean="0"/>
              <a:t>tuning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893F9-BFC7-43CA-9B05-ACF8CED7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Tuvimos el variable “U” en el algoritmo:</a:t>
            </a:r>
            <a:br>
              <a:rPr lang="es-419" noProof="0" dirty="0" smtClean="0"/>
            </a:b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&lt;- x[i-1]+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r>
              <a:rPr lang="es-419" noProof="0" dirty="0" smtClean="0"/>
              <a:t> Cuál es el efecto con diferente valores?</a:t>
            </a:r>
          </a:p>
          <a:p>
            <a:r>
              <a:rPr lang="es-419" noProof="0" dirty="0" smtClean="0"/>
              <a:t>[Mostrar en R]</a:t>
            </a:r>
          </a:p>
          <a:p>
            <a:r>
              <a:rPr lang="es-419" noProof="0" dirty="0" smtClean="0"/>
              <a:t>Durante el 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-in, el algoritmo se afina</a:t>
            </a:r>
          </a:p>
          <a:p>
            <a:r>
              <a:rPr lang="es-419" noProof="0" dirty="0" smtClean="0"/>
              <a:t>Por eso debemos usar un periodo suficientemente largo para afinar 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87519-ED94-46FC-8DB1-93372EB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6BEC8-C1A5-4EF6-A184-2D74367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afinación (</a:t>
            </a:r>
            <a:r>
              <a:rPr lang="es-419" noProof="0" dirty="0" err="1" smtClean="0"/>
              <a:t>tuning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AF866A-7ABE-41F4-859C-2017718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B3DEC1-3D60-4A5C-A957-5343714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CC5BCE-7985-420F-A79D-D934A89E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4" y="1741487"/>
            <a:ext cx="7810500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1AF6FE-A584-42C9-9118-BF5B48CC4ECB}"/>
              </a:ext>
            </a:extLst>
          </p:cNvPr>
          <p:cNvSpPr txBox="1"/>
          <p:nvPr/>
        </p:nvSpPr>
        <p:spPr>
          <a:xfrm>
            <a:off x="1269507" y="1500326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90A604-E066-46D9-BB3E-CC0ED37AEBDF}"/>
              </a:ext>
            </a:extLst>
          </p:cNvPr>
          <p:cNvSpPr txBox="1"/>
          <p:nvPr/>
        </p:nvSpPr>
        <p:spPr>
          <a:xfrm>
            <a:off x="5154228" y="154382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/>
              <a:t>Autocorrelation</a:t>
            </a:r>
            <a:endParaRPr lang="es-CL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7136825-CAC3-4B1E-B238-891BC5092838}"/>
              </a:ext>
            </a:extLst>
          </p:cNvPr>
          <p:cNvGrpSpPr/>
          <p:nvPr/>
        </p:nvGrpSpPr>
        <p:grpSpPr>
          <a:xfrm>
            <a:off x="5912528" y="2104008"/>
            <a:ext cx="2189086" cy="3062927"/>
            <a:chOff x="5912528" y="2104008"/>
            <a:chExt cx="2189086" cy="30629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D63D24B-5D5B-435A-841E-9033D7A6C1B7}"/>
                </a:ext>
              </a:extLst>
            </p:cNvPr>
            <p:cNvSpPr txBox="1"/>
            <p:nvPr/>
          </p:nvSpPr>
          <p:spPr>
            <a:xfrm>
              <a:off x="5912528" y="2104008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5C220FB-CF6C-46EC-9503-BF92D871293C}"/>
                </a:ext>
              </a:extLst>
            </p:cNvPr>
            <p:cNvSpPr txBox="1"/>
            <p:nvPr/>
          </p:nvSpPr>
          <p:spPr>
            <a:xfrm>
              <a:off x="5912528" y="3313552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N=124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32AC51-E3E8-464E-B5B6-7430152654D5}"/>
                </a:ext>
              </a:extLst>
            </p:cNvPr>
            <p:cNvSpPr txBox="1"/>
            <p:nvPr/>
          </p:nvSpPr>
          <p:spPr>
            <a:xfrm>
              <a:off x="5953218" y="4797603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C382D-5ABA-4653-970A-22D6ED19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Thinning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CA7D1-62E3-44AF-865E-EA95086B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364"/>
            <a:ext cx="8229600" cy="4923562"/>
          </a:xfrm>
        </p:spPr>
        <p:txBody>
          <a:bodyPr/>
          <a:lstStyle/>
          <a:p>
            <a:r>
              <a:rPr lang="es-419" sz="2800" noProof="0" dirty="0" smtClean="0"/>
              <a:t>Muestras efectivas (</a:t>
            </a:r>
            <a:r>
              <a:rPr lang="es-419" sz="2800" noProof="0" dirty="0" err="1" smtClean="0"/>
              <a:t>n_eff</a:t>
            </a:r>
            <a:r>
              <a:rPr lang="es-419" sz="2800" noProof="0" dirty="0" smtClean="0"/>
              <a:t>/ESS o </a:t>
            </a:r>
            <a:r>
              <a:rPr lang="es-419" sz="2800" b="1" noProof="0" dirty="0" err="1" smtClean="0"/>
              <a:t>effective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samples</a:t>
            </a:r>
            <a:r>
              <a:rPr lang="es-419" sz="2800" noProof="0" dirty="0" smtClean="0"/>
              <a:t>) son menos que N, y se disminuye como </a:t>
            </a:r>
            <a:r>
              <a:rPr lang="es-419" sz="2800" noProof="0" dirty="0" err="1" smtClean="0"/>
              <a:t>autocorrelación</a:t>
            </a:r>
            <a:r>
              <a:rPr lang="es-419" sz="2800" noProof="0" dirty="0" smtClean="0"/>
              <a:t> se aumenta.</a:t>
            </a:r>
          </a:p>
          <a:p>
            <a:r>
              <a:rPr lang="es-419" sz="2800" noProof="0" dirty="0" smtClean="0"/>
              <a:t>Si una cadena tiene mucha </a:t>
            </a:r>
            <a:r>
              <a:rPr lang="es-419" sz="2800" noProof="0" dirty="0" err="1" smtClean="0"/>
              <a:t>autocorrelación</a:t>
            </a:r>
            <a:r>
              <a:rPr lang="es-419" sz="2800" noProof="0" dirty="0" smtClean="0"/>
              <a:t>, tenemos que generar muchas muestras para tener suficiente muestras efectivas. </a:t>
            </a:r>
          </a:p>
          <a:p>
            <a:r>
              <a:rPr lang="es-419" sz="2800" noProof="0" dirty="0" smtClean="0"/>
              <a:t>En algunos casos, quitamos algunas muestras para no tener demasiado </a:t>
            </a:r>
          </a:p>
          <a:p>
            <a:r>
              <a:rPr lang="es-419" sz="2800" noProof="0" dirty="0" smtClean="0"/>
              <a:t>Pero perdimos información siempre cuando hacemos “</a:t>
            </a:r>
            <a:r>
              <a:rPr lang="es-419" sz="2800" noProof="0" dirty="0" err="1" smtClean="0"/>
              <a:t>thinning</a:t>
            </a:r>
            <a:r>
              <a:rPr lang="es-419" sz="2800" noProof="0" dirty="0" smtClean="0"/>
              <a:t>”</a:t>
            </a:r>
          </a:p>
          <a:p>
            <a:endParaRPr lang="es-419" sz="28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56BA49-3F84-44AF-B014-BFE402F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9E4CC0-8370-45DD-B89A-0697AB7AF78D}"/>
              </a:ext>
            </a:extLst>
          </p:cNvPr>
          <p:cNvSpPr txBox="1"/>
          <p:nvPr/>
        </p:nvSpPr>
        <p:spPr>
          <a:xfrm>
            <a:off x="457200" y="6400800"/>
            <a:ext cx="28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Link and Eaton (2012)</a:t>
            </a:r>
          </a:p>
        </p:txBody>
      </p:sp>
    </p:spTree>
    <p:extLst>
      <p:ext uri="{BB962C8B-B14F-4D97-AF65-F5344CB8AC3E}">
        <p14:creationId xmlns:p14="http://schemas.microsoft.com/office/powerpoint/2010/main" val="3481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Diagnostic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checks</a:t>
            </a:r>
            <a:r>
              <a:rPr lang="es-419" noProof="0" dirty="0" smtClean="0"/>
              <a:t> w/ CODA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414"/>
            <a:ext cx="8229600" cy="4895512"/>
          </a:xfrm>
        </p:spPr>
        <p:txBody>
          <a:bodyPr/>
          <a:lstStyle/>
          <a:p>
            <a:r>
              <a:rPr lang="es-419" noProof="0" dirty="0" smtClean="0"/>
              <a:t>Si usas muestras sin convergencia, vas a obtener la respuesta incorrecta!</a:t>
            </a:r>
          </a:p>
          <a:p>
            <a:r>
              <a:rPr lang="es-419" noProof="0" dirty="0" smtClean="0"/>
              <a:t>Es </a:t>
            </a:r>
            <a:r>
              <a:rPr lang="es-419" b="1" noProof="0" dirty="0" smtClean="0"/>
              <a:t>tu responsabilidad </a:t>
            </a:r>
            <a:r>
              <a:rPr lang="es-419" noProof="0" dirty="0" smtClean="0"/>
              <a:t>asegurar que no hay evidencia que las cadenas no han convergido. </a:t>
            </a:r>
          </a:p>
          <a:p>
            <a:r>
              <a:rPr lang="es-419" noProof="0" dirty="0" smtClean="0"/>
              <a:t>En este curso usaremos: </a:t>
            </a:r>
            <a:r>
              <a:rPr lang="es-419" noProof="0" dirty="0" err="1" smtClean="0"/>
              <a:t>Rhat</a:t>
            </a:r>
            <a:r>
              <a:rPr lang="es-419" noProof="0" dirty="0" smtClean="0"/>
              <a:t> y ESS</a:t>
            </a:r>
          </a:p>
          <a:p>
            <a:r>
              <a:rPr lang="es-419" noProof="0" dirty="0" smtClean="0"/>
              <a:t>Se recomienda usar inicializaciones muy amplias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953</TotalTime>
  <Words>1001</Words>
  <Application>Microsoft Office PowerPoint</Application>
  <PresentationFormat>On-screen Show (4:3)</PresentationFormat>
  <Paragraphs>171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Courier</vt:lpstr>
      <vt:lpstr>Courier New</vt:lpstr>
      <vt:lpstr>Garamond</vt:lpstr>
      <vt:lpstr>Times New Roman</vt:lpstr>
      <vt:lpstr>Wingdings</vt:lpstr>
      <vt:lpstr>BlueEdge</vt:lpstr>
      <vt:lpstr>Equation</vt:lpstr>
      <vt:lpstr>Equation.3</vt:lpstr>
      <vt:lpstr>MCMC convergencia  </vt:lpstr>
      <vt:lpstr>Convergencia de MCMC</vt:lpstr>
      <vt:lpstr>Periodo burn-in o warmup</vt:lpstr>
      <vt:lpstr>Periodo burn-in o warmup</vt:lpstr>
      <vt:lpstr>Periodo burn-in o warmup</vt:lpstr>
      <vt:lpstr>La calibración (tuning)</vt:lpstr>
      <vt:lpstr>La afinación (tuning)</vt:lpstr>
      <vt:lpstr>Thinning</vt:lpstr>
      <vt:lpstr>Diagnostic checks w/ CODA </vt:lpstr>
      <vt:lpstr>Geweke (1992) </vt:lpstr>
      <vt:lpstr>Gelman-Rubin</vt:lpstr>
      <vt:lpstr>Effective sample size</vt:lpstr>
      <vt:lpstr>Use of coda package in R</vt:lpstr>
      <vt:lpstr>Una introducción del software JAGS </vt:lpstr>
      <vt:lpstr>Software implementing MCMC JAGS – Just Another Gibbs Sampler</vt:lpstr>
      <vt:lpstr>JAGS syntax- a regression example</vt:lpstr>
      <vt:lpstr>JAG syntax- a GLM example</vt:lpstr>
      <vt:lpstr>BUGS syntax- a GLM example</vt:lpstr>
      <vt:lpstr>Homework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106</cp:revision>
  <dcterms:created xsi:type="dcterms:W3CDTF">2015-01-11T16:48:24Z</dcterms:created>
  <dcterms:modified xsi:type="dcterms:W3CDTF">2019-01-15T20:42:22Z</dcterms:modified>
</cp:coreProperties>
</file>