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7" r:id="rId10"/>
    <p:sldId id="338" r:id="rId11"/>
    <p:sldId id="339" r:id="rId12"/>
    <p:sldId id="340" r:id="rId13"/>
    <p:sldId id="341" r:id="rId14"/>
    <p:sldId id="334" r:id="rId15"/>
    <p:sldId id="336" r:id="rId16"/>
    <p:sldId id="342" r:id="rId17"/>
    <p:sldId id="343" r:id="rId18"/>
    <p:sldId id="344" r:id="rId19"/>
    <p:sldId id="345" r:id="rId20"/>
    <p:sldId id="324" r:id="rId21"/>
    <p:sldId id="325" r:id="rId22"/>
    <p:sldId id="33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79" d="100"/>
          <a:sy n="79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1/9/2019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MCMC convergencia 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686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Geweke</a:t>
            </a:r>
            <a:r>
              <a:rPr lang="en-US" dirty="0"/>
              <a:t> (1992)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n-US" sz="2800" dirty="0" err="1"/>
              <a:t>Geweke</a:t>
            </a:r>
            <a:r>
              <a:rPr lang="en-US" sz="2800" dirty="0"/>
              <a:t> (1992) statistic – </a:t>
            </a:r>
            <a:r>
              <a:rPr lang="en-US" sz="2800" i="1" dirty="0"/>
              <a:t>t</a:t>
            </a:r>
            <a:r>
              <a:rPr lang="en-US" sz="2800" dirty="0"/>
              <a:t> test equivalent to assess the means of first (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latin typeface="Times New Roman"/>
                <a:cs typeface="Times New Roman"/>
              </a:rPr>
              <a:t>A</a:t>
            </a:r>
            <a:r>
              <a:rPr lang="en-US" sz="2800" dirty="0"/>
              <a:t>) and last (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latin typeface="Times New Roman"/>
                <a:cs typeface="Times New Roman"/>
              </a:rPr>
              <a:t>B</a:t>
            </a:r>
            <a:r>
              <a:rPr lang="en-US" sz="2800" dirty="0"/>
              <a:t>) parts of the Markov chain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Useful for a single chain or multiple chains</a:t>
            </a:r>
          </a:p>
          <a:p>
            <a:r>
              <a:rPr lang="en-US" sz="2800" dirty="0"/>
              <a:t>Test statistic is standard Z score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60960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3276600" cy="104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35052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 ,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=</a:t>
            </a:r>
            <a:r>
              <a:rPr lang="en-US" sz="2200" i="1" dirty="0">
                <a:latin typeface="Times New Roman"/>
                <a:cs typeface="Times New Roman"/>
              </a:rPr>
              <a:t>T</a:t>
            </a:r>
            <a:r>
              <a:rPr lang="en-US" sz="2200" i="1" baseline="-25000" dirty="0">
                <a:latin typeface="Times New Roman"/>
                <a:cs typeface="Times New Roman"/>
              </a:rPr>
              <a:t>i </a:t>
            </a:r>
            <a:r>
              <a:rPr lang="en-US" sz="2200" dirty="0">
                <a:latin typeface="Times New Roman"/>
                <a:cs typeface="Times New Roman"/>
              </a:rPr>
              <a:t>/ </a:t>
            </a:r>
            <a:r>
              <a:rPr lang="en-US" sz="2200" i="1" dirty="0">
                <a:latin typeface="Times New Roman"/>
                <a:cs typeface="Times New Roman"/>
              </a:rPr>
              <a:t>T, 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baseline="-25000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+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&lt;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618119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 err="1"/>
              <a:t>Geweke</a:t>
            </a:r>
            <a:r>
              <a:rPr lang="en-US" sz="2000" baseline="30000" dirty="0"/>
              <a:t>, J. (1992). Evaluating the accuracy of sampling-based approaches to the calculation of posterior moments (with discussion). In Bernardo, J., Berger, J., </a:t>
            </a:r>
            <a:r>
              <a:rPr lang="en-US" sz="2000" baseline="30000" dirty="0" err="1"/>
              <a:t>Dawid</a:t>
            </a:r>
            <a:r>
              <a:rPr lang="en-US" sz="2000" baseline="30000" dirty="0"/>
              <a:t>, A., and Smith, A., editors, Bayesian Statistics 4, pages 169–193. Oxford University Press, Oxford.</a:t>
            </a:r>
          </a:p>
        </p:txBody>
      </p:sp>
    </p:spTree>
    <p:extLst>
      <p:ext uri="{BB962C8B-B14F-4D97-AF65-F5344CB8AC3E}">
        <p14:creationId xmlns:p14="http://schemas.microsoft.com/office/powerpoint/2010/main" val="427694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Gelman</a:t>
            </a:r>
            <a:r>
              <a:rPr lang="en-US" dirty="0"/>
              <a:t>-Rubin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Gelman</a:t>
            </a:r>
            <a:r>
              <a:rPr lang="en-US" sz="2000" dirty="0"/>
              <a:t> and Rubin (1992) statistic (multiple chains): comparison of between-chain and within-chain variance, probably most commonly used diagnostic. Let </a:t>
            </a:r>
            <a:r>
              <a:rPr lang="en-US" sz="2000" i="1" dirty="0" err="1">
                <a:latin typeface="Times New Roman"/>
                <a:cs typeface="Times New Roman"/>
              </a:rPr>
              <a:t>ξ</a:t>
            </a:r>
            <a:r>
              <a:rPr lang="en-US" sz="2000" i="1" baseline="-25000" dirty="0" err="1">
                <a:latin typeface="Times New Roman"/>
                <a:cs typeface="Times New Roman"/>
              </a:rPr>
              <a:t>m</a:t>
            </a:r>
            <a:r>
              <a:rPr lang="en-US" sz="2000" i="1" baseline="30000" dirty="0">
                <a:latin typeface="Times New Roman"/>
                <a:cs typeface="Times New Roman"/>
              </a:rPr>
              <a:t>(t)</a:t>
            </a:r>
            <a:r>
              <a:rPr lang="en-US" sz="2000" baseline="30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be a sample from chain </a:t>
            </a:r>
            <a:r>
              <a:rPr lang="en-US" sz="2000" i="1" dirty="0">
                <a:latin typeface="Times New Roman"/>
                <a:cs typeface="Times New Roman"/>
              </a:rPr>
              <a:t>m</a:t>
            </a:r>
            <a:r>
              <a:rPr lang="en-US" sz="2000" dirty="0">
                <a:cs typeface="Times New Roman"/>
              </a:rPr>
              <a:t> in iteration 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/>
              <a:t>The “shrink factor” </a:t>
            </a:r>
            <a:r>
              <a:rPr lang="en-US" sz="2000" i="1" dirty="0">
                <a:latin typeface="Times New Roman"/>
                <a:cs typeface="Times New Roman"/>
              </a:rPr>
              <a:t>R</a:t>
            </a:r>
            <a:r>
              <a:rPr lang="en-US" sz="2000" dirty="0"/>
              <a:t> -  converges to 1 under </a:t>
            </a:r>
            <a:r>
              <a:rPr lang="en-US" sz="2000" dirty="0" err="1"/>
              <a:t>stationarity</a:t>
            </a:r>
            <a:r>
              <a:rPr lang="en-US" sz="2000" dirty="0"/>
              <a:t>, so large values indicate lack of convergence, quantiles calculated via </a:t>
            </a:r>
            <a:r>
              <a:rPr lang="en-US" sz="2000" i="1" dirty="0"/>
              <a:t>t </a:t>
            </a:r>
            <a:r>
              <a:rPr lang="en-US" sz="2000" dirty="0"/>
              <a:t>distribution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256" y="6122064"/>
            <a:ext cx="8344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err="1"/>
              <a:t>Gelman</a:t>
            </a:r>
            <a:r>
              <a:rPr lang="en-US" baseline="30000" dirty="0"/>
              <a:t>, A. and Rubin, D. (1992). Inference from iterative</a:t>
            </a:r>
            <a:r>
              <a:rPr lang="en-US" dirty="0"/>
              <a:t> </a:t>
            </a:r>
            <a:r>
              <a:rPr lang="en-US" baseline="30000" dirty="0"/>
              <a:t>simulation using</a:t>
            </a:r>
            <a:r>
              <a:rPr lang="en-US" dirty="0"/>
              <a:t> </a:t>
            </a:r>
            <a:r>
              <a:rPr lang="en-US" baseline="30000" dirty="0"/>
              <a:t>multiple sequences (with discussion). Statistical Science, 7:457–511.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3" y="1957308"/>
            <a:ext cx="2828290" cy="949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" y="3045698"/>
            <a:ext cx="6002020" cy="92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73" y="2033508"/>
            <a:ext cx="3778250" cy="777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4523" y="21859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, where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123" y="4230608"/>
            <a:ext cx="2180590" cy="734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23" y="3974068"/>
            <a:ext cx="2288540" cy="971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5923" y="4355068"/>
            <a:ext cx="8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923" y="4812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and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323" y="4812268"/>
            <a:ext cx="2202180" cy="345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0123" y="48122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is the estimated </a:t>
            </a:r>
            <a:r>
              <a:rPr lang="en-US" dirty="0" err="1">
                <a:latin typeface="Times New Roman"/>
                <a:cs typeface="Times New Roman"/>
              </a:rPr>
              <a:t>df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09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MCMC chain has 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dirty="0"/>
              <a:t> iterations, but not 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dirty="0"/>
              <a:t> independent samples from the chain, thus we want a metric for helping determine the number of independent </a:t>
            </a:r>
            <a:r>
              <a:rPr lang="en-US" sz="2800" dirty="0" smtClean="0"/>
              <a:t>samples.</a:t>
            </a:r>
            <a:endParaRPr lang="en-US" sz="2800" dirty="0"/>
          </a:p>
          <a:p>
            <a:r>
              <a:rPr lang="en-US" sz="2800" dirty="0"/>
              <a:t>Compute effective sample size 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17272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24400"/>
            <a:ext cx="4470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coda package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coda implements many </a:t>
            </a:r>
            <a:r>
              <a:rPr lang="en-US" dirty="0" smtClean="0"/>
              <a:t>diagnostics</a:t>
            </a:r>
            <a:r>
              <a:rPr lang="en-US" dirty="0"/>
              <a:t>: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Cumulative distribution plot – </a:t>
            </a:r>
            <a:r>
              <a:rPr lang="en-US" sz="2000" dirty="0" err="1">
                <a:latin typeface="Courier"/>
                <a:cs typeface="Courier"/>
              </a:rPr>
              <a:t>cumuplot</a:t>
            </a:r>
            <a:r>
              <a:rPr lang="en-US" sz="2000" dirty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/>
              <a:t>Cramer-von </a:t>
            </a:r>
            <a:r>
              <a:rPr lang="en-US" sz="2000" dirty="0" err="1"/>
              <a:t>Mises</a:t>
            </a:r>
            <a:r>
              <a:rPr lang="en-US" sz="2000" dirty="0"/>
              <a:t> – </a:t>
            </a:r>
            <a:r>
              <a:rPr lang="en-US" sz="2000" dirty="0" err="1">
                <a:latin typeface="Courier"/>
                <a:cs typeface="Courier"/>
              </a:rPr>
              <a:t>heidel.diag</a:t>
            </a:r>
            <a:r>
              <a:rPr lang="en-US" sz="2000" dirty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 err="1">
                <a:cs typeface="Courier"/>
              </a:rPr>
              <a:t>Geweke</a:t>
            </a:r>
            <a:r>
              <a:rPr lang="en-US" sz="2000" dirty="0">
                <a:cs typeface="Courier"/>
              </a:rPr>
              <a:t> – </a:t>
            </a:r>
            <a:r>
              <a:rPr lang="en-US" sz="2000" dirty="0" err="1">
                <a:latin typeface="Courier"/>
                <a:cs typeface="Courier"/>
              </a:rPr>
              <a:t>geweke.diag</a:t>
            </a:r>
            <a:r>
              <a:rPr lang="en-US" sz="2000" dirty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 err="1">
                <a:cs typeface="Courier"/>
              </a:rPr>
              <a:t>Gelman</a:t>
            </a:r>
            <a:r>
              <a:rPr lang="en-US" sz="2000" dirty="0">
                <a:cs typeface="Courier"/>
              </a:rPr>
              <a:t>-Rubin – </a:t>
            </a:r>
            <a:r>
              <a:rPr lang="en-US" sz="2000" dirty="0" err="1">
                <a:latin typeface="Courier"/>
                <a:cs typeface="Courier"/>
              </a:rPr>
              <a:t>gelman.diag</a:t>
            </a:r>
            <a:r>
              <a:rPr lang="en-US" sz="2000" dirty="0">
                <a:latin typeface="Courier"/>
                <a:cs typeface="Courier"/>
              </a:rPr>
              <a:t>( )</a:t>
            </a:r>
            <a:r>
              <a:rPr lang="en-US" sz="2000" dirty="0">
                <a:cs typeface="Courier"/>
              </a:rPr>
              <a:t>, and </a:t>
            </a:r>
            <a:r>
              <a:rPr lang="en-US" sz="2000" dirty="0" err="1">
                <a:latin typeface="Courier"/>
                <a:cs typeface="Courier"/>
              </a:rPr>
              <a:t>gelman.plot</a:t>
            </a:r>
            <a:r>
              <a:rPr lang="en-US" sz="2000" dirty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>
                <a:cs typeface="Courier"/>
              </a:rPr>
              <a:t>Effective sample size – </a:t>
            </a:r>
            <a:r>
              <a:rPr lang="en-US" sz="2000" dirty="0" err="1">
                <a:latin typeface="Courier"/>
                <a:cs typeface="Courier"/>
              </a:rPr>
              <a:t>effectiveSize</a:t>
            </a:r>
            <a:r>
              <a:rPr lang="en-US" sz="2000" dirty="0">
                <a:latin typeface="Courier"/>
                <a:cs typeface="Courier"/>
              </a:rPr>
              <a:t>( 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n-US" sz="2400" dirty="0"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7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Convergencia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</a:t>
            </a:r>
            <a:r>
              <a:rPr lang="es-CL" b="1" dirty="0"/>
              <a:t>tu responsabilidad </a:t>
            </a:r>
            <a:r>
              <a:rPr lang="es-CL" dirty="0"/>
              <a:t>asegurar que no hay evidencia que las cadenas no han convergido. </a:t>
            </a:r>
          </a:p>
          <a:p>
            <a:r>
              <a:rPr lang="es-CL" dirty="0"/>
              <a:t>Por lo menos chequeas </a:t>
            </a:r>
            <a:r>
              <a:rPr lang="es-CL" dirty="0" err="1" smtClean="0"/>
              <a:t>Rhat</a:t>
            </a:r>
            <a:r>
              <a:rPr lang="es-CL" dirty="0" smtClean="0"/>
              <a:t>&lt;1.1 </a:t>
            </a:r>
            <a:r>
              <a:rPr lang="es-CL" dirty="0"/>
              <a:t>y </a:t>
            </a:r>
            <a:r>
              <a:rPr lang="es-CL" dirty="0" smtClean="0"/>
              <a:t>ESS es grande</a:t>
            </a:r>
            <a:endParaRPr lang="es-CL" dirty="0"/>
          </a:p>
          <a:p>
            <a:r>
              <a:rPr lang="es-CL" dirty="0"/>
              <a:t>Se recomienda usar inicializaciones muy amplias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Una introducción del software JAGS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4016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implementing MCMC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000" u="sng" dirty="0"/>
              <a:t>JAGS</a:t>
            </a:r>
            <a:r>
              <a:rPr lang="en-US" sz="2800" dirty="0"/>
              <a:t> – Just Another Gibbs Sampler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Sampler</a:t>
            </a:r>
          </a:p>
          <a:p>
            <a:pPr lvl="1"/>
            <a:r>
              <a:rPr lang="en-US" dirty="0"/>
              <a:t>Gibbs for conjugate priors</a:t>
            </a:r>
          </a:p>
          <a:p>
            <a:pPr lvl="1"/>
            <a:r>
              <a:rPr lang="en-US" dirty="0"/>
              <a:t>Adaptive-Rejection Metropolis for non-conjugate</a:t>
            </a:r>
          </a:p>
          <a:p>
            <a:r>
              <a:rPr lang="en-US" dirty="0"/>
              <a:t>Conditional updating (one parameter at a time)</a:t>
            </a:r>
          </a:p>
          <a:p>
            <a:r>
              <a:rPr lang="en-US" dirty="0"/>
              <a:t>Runs multiple chains at a time</a:t>
            </a:r>
          </a:p>
          <a:p>
            <a:r>
              <a:rPr lang="en-US" dirty="0"/>
              <a:t>Diagnostics via coda </a:t>
            </a:r>
            <a:r>
              <a:rPr lang="en-US" dirty="0" smtClean="0"/>
              <a:t>R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8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JAGS </a:t>
            </a:r>
            <a:r>
              <a:rPr lang="en-US" dirty="0">
                <a:latin typeface="Garamond" charset="0"/>
              </a:rPr>
              <a:t>syntax- a regression example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Model</a:t>
            </a:r>
          </a:p>
          <a:p>
            <a:pPr eaLnBrk="1" hangingPunct="1"/>
            <a:endParaRPr lang="en-US" sz="2600">
              <a:latin typeface="Arial" charset="0"/>
            </a:endParaRPr>
          </a:p>
          <a:p>
            <a:pPr eaLnBrk="1" hangingPunct="1"/>
            <a:endParaRPr lang="en-US" sz="2600">
              <a:latin typeface="Arial" charset="0"/>
            </a:endParaRPr>
          </a:p>
          <a:p>
            <a:pPr eaLnBrk="1" hangingPunct="1"/>
            <a:endParaRPr lang="en-US" sz="2600">
              <a:latin typeface="Arial" charset="0"/>
            </a:endParaRPr>
          </a:p>
          <a:p>
            <a:pPr eaLnBrk="1" hangingPunct="1"/>
            <a:r>
              <a:rPr lang="en-US" sz="2600">
                <a:latin typeface="Arial" charset="0"/>
              </a:rPr>
              <a:t>Priors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609600" y="2178050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78050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566738" y="2727325"/>
          <a:ext cx="1828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727325"/>
                        <a:ext cx="1828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4038600"/>
          <a:ext cx="236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7" imgW="1180588" imgH="710891" progId="Equation.3">
                  <p:embed/>
                </p:oleObj>
              </mc:Choice>
              <mc:Fallback>
                <p:oleObj r:id="rId7" imgW="1180588" imgH="710891" progId="Equation.3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2362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648200" y="1600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/>
              <a:t>JAGS/BUGS code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#regression model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 for(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 in 1 : N) {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      Y[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]~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], tau)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]&lt;- </a:t>
            </a:r>
            <a:r>
              <a:rPr lang="en-US" sz="1700" dirty="0" err="1">
                <a:cs typeface="Arial" charset="0"/>
              </a:rPr>
              <a:t>alpha+beta</a:t>
            </a:r>
            <a:r>
              <a:rPr lang="en-US" sz="1700" dirty="0">
                <a:cs typeface="Arial" charset="0"/>
              </a:rPr>
              <a:t>*x[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}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1500" dirty="0">
                <a:cs typeface="Arial" charset="0"/>
              </a:rPr>
              <a:t>#PRIORS</a:t>
            </a:r>
            <a:endParaRPr lang="en-US" sz="15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alpha~ 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(0,1.0E-6)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beta~dnorm</a:t>
            </a:r>
            <a:r>
              <a:rPr lang="en-US" sz="1700" dirty="0">
                <a:cs typeface="Arial" charset="0"/>
              </a:rPr>
              <a:t>(0,1.0E-6)   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tau~dgamma</a:t>
            </a:r>
            <a:r>
              <a:rPr lang="en-US" sz="1700" dirty="0">
                <a:cs typeface="Arial" charset="0"/>
              </a:rPr>
              <a:t>(0.001,0.001)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sigma&lt;-1/</a:t>
            </a:r>
            <a:r>
              <a:rPr lang="en-US" sz="1700" dirty="0" err="1">
                <a:cs typeface="Arial" charset="0"/>
              </a:rPr>
              <a:t>sqrt</a:t>
            </a:r>
            <a:r>
              <a:rPr lang="en-US" sz="1700" dirty="0">
                <a:cs typeface="Arial" charset="0"/>
              </a:rPr>
              <a:t>(tau)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5506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JAG </a:t>
            </a:r>
            <a:r>
              <a:rPr lang="en-US" dirty="0">
                <a:latin typeface="Garamond" charset="0"/>
              </a:rPr>
              <a:t>syntax- a </a:t>
            </a:r>
            <a:r>
              <a:rPr lang="en-US" dirty="0" smtClean="0">
                <a:latin typeface="Garamond" charset="0"/>
              </a:rPr>
              <a:t>GLM </a:t>
            </a:r>
            <a:r>
              <a:rPr lang="en-US" dirty="0">
                <a:latin typeface="Garamond" charset="0"/>
              </a:rPr>
              <a:t>example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Model</a:t>
            </a:r>
          </a:p>
          <a:p>
            <a:pPr eaLnBrk="1" hangingPunct="1"/>
            <a:endParaRPr lang="en-US" sz="2600" dirty="0">
              <a:latin typeface="Arial" charset="0"/>
            </a:endParaRPr>
          </a:p>
          <a:p>
            <a:pPr eaLnBrk="1" hangingPunct="1"/>
            <a:r>
              <a:rPr lang="en-US" sz="2600" dirty="0" smtClean="0">
                <a:latin typeface="Arial" charset="0"/>
              </a:rPr>
              <a:t>Priors</a:t>
            </a:r>
          </a:p>
          <a:p>
            <a:pPr eaLnBrk="1" hangingPunct="1"/>
            <a:endParaRPr lang="en-US" sz="2600" dirty="0">
              <a:latin typeface="Arial" charset="0"/>
            </a:endParaRPr>
          </a:p>
          <a:p>
            <a:pPr eaLnBrk="1" hangingPunct="1"/>
            <a:r>
              <a:rPr lang="en-US" sz="2600" dirty="0" smtClean="0">
                <a:latin typeface="Arial" charset="0"/>
              </a:rPr>
              <a:t>[Demo in R]</a:t>
            </a:r>
            <a:endParaRPr lang="en-US" sz="260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16611"/>
              </p:ext>
            </p:extLst>
          </p:nvPr>
        </p:nvGraphicFramePr>
        <p:xfrm>
          <a:off x="387350" y="2178050"/>
          <a:ext cx="2351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178050"/>
                        <a:ext cx="2351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271767"/>
              </p:ext>
            </p:extLst>
          </p:nvPr>
        </p:nvGraphicFramePr>
        <p:xfrm>
          <a:off x="457200" y="3059112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59112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3414409" y="1060313"/>
            <a:ext cx="5107021" cy="34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JAGS code (save to insect1.jags)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prior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lambda~dgamma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likelihood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1:N){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(lambda)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251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213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BUGS syntax- a </a:t>
            </a:r>
            <a:r>
              <a:rPr lang="en-US" dirty="0" smtClean="0">
                <a:latin typeface="Garamond" charset="0"/>
              </a:rPr>
              <a:t>GLM </a:t>
            </a:r>
            <a:r>
              <a:rPr lang="en-US" dirty="0">
                <a:latin typeface="Garamond" charset="0"/>
              </a:rPr>
              <a:t>example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1225685"/>
            <a:ext cx="8686799" cy="32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R code</a:t>
            </a:r>
            <a:endParaRPr lang="en-US" sz="2600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library(R2jags)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/insect_data2.txt')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"Female Egg Compliment",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"Eggs laid on host",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 list(lambda=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(1,1,15))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fit1 &lt;- jags(data=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parameters.to.save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='lambda',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/insect1.jags',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=2000,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gelman.diag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(fit1$BUGSoutput$sims.matrix)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post$lambda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7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Convergencia</a:t>
            </a:r>
            <a:r>
              <a:rPr lang="en-US" dirty="0" smtClean="0"/>
              <a:t> de 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MCMC samples converge with infinite samples</a:t>
            </a:r>
          </a:p>
          <a:p>
            <a:r>
              <a:rPr lang="en-US" dirty="0" smtClean="0"/>
              <a:t>But we only run finite samples (e.g., 5000).</a:t>
            </a:r>
          </a:p>
          <a:p>
            <a:r>
              <a:rPr lang="en-US" dirty="0" smtClean="0"/>
              <a:t>So need to be careful that the chain generates samples from our posterior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 the priors and likelihoods in a special language</a:t>
            </a:r>
          </a:p>
          <a:p>
            <a:r>
              <a:rPr lang="en-US" dirty="0" smtClean="0"/>
              <a:t>JAGS uses MCMC to draw posterior samples</a:t>
            </a:r>
          </a:p>
          <a:p>
            <a:r>
              <a:rPr lang="en-US" dirty="0" smtClean="0"/>
              <a:t>We use the samples to approximate quantities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Always check for convergence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JAGS to sample from </a:t>
            </a:r>
            <a:r>
              <a:rPr lang="en-US" dirty="0" err="1" smtClean="0"/>
              <a:t>dgamma</a:t>
            </a:r>
            <a:r>
              <a:rPr lang="en-US" dirty="0" smtClean="0"/>
              <a:t>(1,1) distribution and compare to </a:t>
            </a:r>
            <a:r>
              <a:rPr lang="en-US" dirty="0" err="1" smtClean="0"/>
              <a:t>dgamma</a:t>
            </a:r>
            <a:r>
              <a:rPr lang="en-US" dirty="0" smtClean="0"/>
              <a:t> in 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the normal conjugate example from lecture using JAGS and compare to exercise from 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[Note: JAGS uses </a:t>
            </a:r>
            <a:r>
              <a:rPr lang="en-US" dirty="0" err="1" smtClean="0"/>
              <a:t>dnorm</a:t>
            </a:r>
            <a:r>
              <a:rPr lang="en-US" dirty="0" smtClean="0"/>
              <a:t>(</a:t>
            </a:r>
            <a:r>
              <a:rPr lang="en-US" dirty="0" err="1" smtClean="0"/>
              <a:t>mu,tau</a:t>
            </a:r>
            <a:r>
              <a:rPr lang="en-US" dirty="0" smtClean="0"/>
              <a:t>) parameterization where tau=1/sigma.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n-US" dirty="0"/>
              <a:t>Plummer, M., N. Best, K. Cowles, and K. Vines. 2006. CODA: Convergence Diagnostics and Out Analysis for MCMC. R News </a:t>
            </a:r>
            <a:r>
              <a:rPr lang="en-US" b="1" dirty="0"/>
              <a:t>6:7-11.</a:t>
            </a:r>
          </a:p>
          <a:p>
            <a:r>
              <a:rPr lang="en-US" dirty="0"/>
              <a:t>Link, W. A. and M. J. Eaton. 2012. On thinning of chains in MCMC. Methods in Ecology and Evolution </a:t>
            </a:r>
            <a:r>
              <a:rPr lang="en-US" b="1" dirty="0"/>
              <a:t>3:112-115.</a:t>
            </a:r>
          </a:p>
          <a:p>
            <a:endParaRPr lang="en-US" b="1" dirty="0"/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Qué pasa si usamos inicializaciones muy amplias?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6B806-F770-4D8A-82BF-705D0968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8" t="20066" r="5789" b="13933"/>
          <a:stretch/>
        </p:blipFill>
        <p:spPr>
          <a:xfrm>
            <a:off x="1260630" y="2707235"/>
            <a:ext cx="6196613" cy="33468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F6F2399-4203-4B1C-AA82-F48653969789}"/>
              </a:ext>
            </a:extLst>
          </p:cNvPr>
          <p:cNvGrpSpPr/>
          <p:nvPr/>
        </p:nvGrpSpPr>
        <p:grpSpPr>
          <a:xfrm>
            <a:off x="2006353" y="2938509"/>
            <a:ext cx="2888944" cy="2254927"/>
            <a:chOff x="2006353" y="2938509"/>
            <a:chExt cx="2888944" cy="22549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958FFF-7B97-4342-91B7-8638B529CDD5}"/>
                </a:ext>
              </a:extLst>
            </p:cNvPr>
            <p:cNvSpPr/>
            <p:nvPr/>
          </p:nvSpPr>
          <p:spPr>
            <a:xfrm>
              <a:off x="2006353" y="2938509"/>
              <a:ext cx="958789" cy="2254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E2B8AF-E9A2-452C-B355-A9F4DC58D25F}"/>
                </a:ext>
              </a:extLst>
            </p:cNvPr>
            <p:cNvSpPr txBox="1"/>
            <p:nvPr/>
          </p:nvSpPr>
          <p:spPr>
            <a:xfrm>
              <a:off x="3084252" y="3070337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Burn</a:t>
              </a:r>
              <a:r>
                <a:rPr lang="es-CL" b="1" dirty="0">
                  <a:solidFill>
                    <a:srgbClr val="FF0000"/>
                  </a:solidFill>
                </a:rPr>
                <a:t>-in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07D298-3974-4E79-B799-CF2D6DC88081}"/>
              </a:ext>
            </a:extLst>
          </p:cNvPr>
          <p:cNvGrpSpPr/>
          <p:nvPr/>
        </p:nvGrpSpPr>
        <p:grpSpPr>
          <a:xfrm>
            <a:off x="3084252" y="3808520"/>
            <a:ext cx="4053396" cy="982033"/>
            <a:chOff x="3084252" y="3808520"/>
            <a:chExt cx="4053396" cy="9820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B9F385-05BE-4DCC-BA10-EE2CFA8EFF9B}"/>
                </a:ext>
              </a:extLst>
            </p:cNvPr>
            <p:cNvSpPr/>
            <p:nvPr/>
          </p:nvSpPr>
          <p:spPr>
            <a:xfrm>
              <a:off x="3084252" y="3808520"/>
              <a:ext cx="4053396" cy="56817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1BEE2A-4CB2-4072-84F2-E07299BCB66F}"/>
                </a:ext>
              </a:extLst>
            </p:cNvPr>
            <p:cNvSpPr txBox="1"/>
            <p:nvPr/>
          </p:nvSpPr>
          <p:spPr>
            <a:xfrm>
              <a:off x="4034162" y="4421221"/>
              <a:ext cx="21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Sampling</a:t>
              </a:r>
              <a:r>
                <a:rPr lang="es-CL" b="1" dirty="0">
                  <a:solidFill>
                    <a:srgbClr val="FF0000"/>
                  </a:solidFill>
                </a:rPr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6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Podemos usar las muestras del periodo ‘</a:t>
            </a:r>
            <a:r>
              <a:rPr lang="es-CL" dirty="0" err="1"/>
              <a:t>burn</a:t>
            </a:r>
            <a:r>
              <a:rPr lang="es-CL" dirty="0"/>
              <a:t>-in’?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20E75A-9BF6-469A-8AC3-BE2F31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732477"/>
            <a:ext cx="8485110" cy="3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MCMC convergencia es cuando las cadenas son indistinguible </a:t>
            </a:r>
          </a:p>
          <a:p>
            <a:r>
              <a:rPr lang="es-CL" dirty="0"/>
              <a:t>Tenemos que quitar las muestras antes de convergencia, porque no son de la distribución a posteriori.</a:t>
            </a:r>
          </a:p>
          <a:p>
            <a:r>
              <a:rPr lang="es-CL" dirty="0"/>
              <a:t>Cómo conocimos si las cadenas no han convergido? </a:t>
            </a:r>
          </a:p>
          <a:p>
            <a:r>
              <a:rPr lang="es-CL" dirty="0"/>
              <a:t>Chequeamos con estadísticas como “</a:t>
            </a:r>
            <a:r>
              <a:rPr lang="es-CL" dirty="0" err="1"/>
              <a:t>Rhat</a:t>
            </a:r>
            <a:r>
              <a:rPr lang="es-CL" dirty="0"/>
              <a:t>” y otras </a:t>
            </a:r>
          </a:p>
          <a:p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7FC62-10E5-42F4-B961-2EBB7F5E7D34}"/>
              </a:ext>
            </a:extLst>
          </p:cNvPr>
          <p:cNvSpPr txBox="1"/>
          <p:nvPr/>
        </p:nvSpPr>
        <p:spPr>
          <a:xfrm>
            <a:off x="284085" y="6462944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Plummer et al 2006; Gelman et al 2014</a:t>
            </a:r>
          </a:p>
        </p:txBody>
      </p:sp>
    </p:spTree>
    <p:extLst>
      <p:ext uri="{BB962C8B-B14F-4D97-AF65-F5344CB8AC3E}">
        <p14:creationId xmlns:p14="http://schemas.microsoft.com/office/powerpoint/2010/main" val="22559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C34-1FE9-4F92-B085-35D3653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calibración </a:t>
            </a:r>
            <a:r>
              <a:rPr lang="es-CL" dirty="0"/>
              <a:t>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93F9-BFC7-43CA-9B05-ACF8CED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Tuvimos el variable “U” en el algoritmo:</a:t>
            </a:r>
            <a:br>
              <a:rPr lang="es-CL" dirty="0"/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new &lt;- x[i-1]+runif(1,-U,U)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dirty="0"/>
              <a:t> Cuál es el efecto con diferente valores?</a:t>
            </a:r>
          </a:p>
          <a:p>
            <a:r>
              <a:rPr lang="es-CL" dirty="0"/>
              <a:t>[Mostrar en R]</a:t>
            </a:r>
          </a:p>
          <a:p>
            <a:r>
              <a:rPr lang="es-CL" dirty="0"/>
              <a:t>Durante el periodo </a:t>
            </a:r>
            <a:r>
              <a:rPr lang="es-CL" dirty="0" err="1"/>
              <a:t>burn</a:t>
            </a:r>
            <a:r>
              <a:rPr lang="es-CL" dirty="0"/>
              <a:t>-in, el algoritmo se afina</a:t>
            </a:r>
          </a:p>
          <a:p>
            <a:r>
              <a:rPr lang="es-CL" dirty="0"/>
              <a:t>Por eso debemos usar un periodo suficientemente largo para afinar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87519-ED94-46FC-8DB1-93372EB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BEC8-C1A5-4EF6-A184-2D74367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afinación 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866A-7ABE-41F4-859C-2017718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3DEC1-3D60-4A5C-A957-5343714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C5BCE-7985-420F-A79D-D934A89E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4" y="1741487"/>
            <a:ext cx="78105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1AF6FE-A584-42C9-9118-BF5B48CC4ECB}"/>
              </a:ext>
            </a:extLst>
          </p:cNvPr>
          <p:cNvSpPr txBox="1"/>
          <p:nvPr/>
        </p:nvSpPr>
        <p:spPr>
          <a:xfrm>
            <a:off x="1269507" y="1500326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0A604-E066-46D9-BB3E-CC0ED37AEBDF}"/>
              </a:ext>
            </a:extLst>
          </p:cNvPr>
          <p:cNvSpPr txBox="1"/>
          <p:nvPr/>
        </p:nvSpPr>
        <p:spPr>
          <a:xfrm>
            <a:off x="5154228" y="154382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/>
              <a:t>Autocorrelation</a:t>
            </a:r>
            <a:endParaRPr lang="es-CL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36825-CAC3-4B1E-B238-891BC5092838}"/>
              </a:ext>
            </a:extLst>
          </p:cNvPr>
          <p:cNvGrpSpPr/>
          <p:nvPr/>
        </p:nvGrpSpPr>
        <p:grpSpPr>
          <a:xfrm>
            <a:off x="5912528" y="2104008"/>
            <a:ext cx="2189086" cy="3062927"/>
            <a:chOff x="5912528" y="2104008"/>
            <a:chExt cx="2189086" cy="30629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3D24B-5D5B-435A-841E-9033D7A6C1B7}"/>
                </a:ext>
              </a:extLst>
            </p:cNvPr>
            <p:cNvSpPr txBox="1"/>
            <p:nvPr/>
          </p:nvSpPr>
          <p:spPr>
            <a:xfrm>
              <a:off x="5912528" y="2104008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C220FB-CF6C-46EC-9503-BF92D871293C}"/>
                </a:ext>
              </a:extLst>
            </p:cNvPr>
            <p:cNvSpPr txBox="1"/>
            <p:nvPr/>
          </p:nvSpPr>
          <p:spPr>
            <a:xfrm>
              <a:off x="5912528" y="3313552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N=124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2AC51-E3E8-464E-B5B6-7430152654D5}"/>
                </a:ext>
              </a:extLst>
            </p:cNvPr>
            <p:cNvSpPr txBox="1"/>
            <p:nvPr/>
          </p:nvSpPr>
          <p:spPr>
            <a:xfrm>
              <a:off x="5953218" y="4797603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382D-5ABA-4653-970A-22D6ED1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Thinning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A7D1-62E3-44AF-865E-EA9508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4923562"/>
          </a:xfrm>
        </p:spPr>
        <p:txBody>
          <a:bodyPr/>
          <a:lstStyle/>
          <a:p>
            <a:r>
              <a:rPr lang="es-CL" sz="2800" dirty="0"/>
              <a:t>Muestras efectivas (</a:t>
            </a:r>
            <a:r>
              <a:rPr lang="es-CL" sz="2800" dirty="0" err="1"/>
              <a:t>n_eff</a:t>
            </a:r>
            <a:r>
              <a:rPr lang="es-CL" sz="2800" dirty="0"/>
              <a:t>/ESS o </a:t>
            </a:r>
            <a:r>
              <a:rPr lang="es-CL" sz="2800" b="1" dirty="0" err="1"/>
              <a:t>effective</a:t>
            </a:r>
            <a:r>
              <a:rPr lang="es-CL" sz="2800" b="1" dirty="0"/>
              <a:t> </a:t>
            </a:r>
            <a:r>
              <a:rPr lang="es-CL" sz="2800" b="1" dirty="0" err="1"/>
              <a:t>samples</a:t>
            </a:r>
            <a:r>
              <a:rPr lang="es-CL" sz="2800" dirty="0"/>
              <a:t>) son menos que N, y se disminuye como autocorrelación se aumenta.</a:t>
            </a:r>
          </a:p>
          <a:p>
            <a:r>
              <a:rPr lang="es-CL" sz="2800" dirty="0"/>
              <a:t>Si una cadena tiene mucha autocorrelación, tenemos que generar muchas muestras para tener suficiente muestras efectivas. </a:t>
            </a:r>
          </a:p>
          <a:p>
            <a:r>
              <a:rPr lang="es-CL" sz="2800" dirty="0"/>
              <a:t>En algunos casos, quitamos algunas muestras para no tener demasiado </a:t>
            </a:r>
          </a:p>
          <a:p>
            <a:r>
              <a:rPr lang="es-CL" sz="2800" dirty="0"/>
              <a:t>Pero perdimos información siempre cuando hacemos “</a:t>
            </a:r>
            <a:r>
              <a:rPr lang="es-CL" sz="2800" dirty="0" err="1"/>
              <a:t>thinning</a:t>
            </a:r>
            <a:r>
              <a:rPr lang="es-CL" sz="2800" dirty="0"/>
              <a:t>”</a:t>
            </a:r>
          </a:p>
          <a:p>
            <a:endParaRPr lang="es-CL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A49-3F84-44AF-B014-BFE402F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4CC0-8370-45DD-B89A-0697AB7AF78D}"/>
              </a:ext>
            </a:extLst>
          </p:cNvPr>
          <p:cNvSpPr txBox="1"/>
          <p:nvPr/>
        </p:nvSpPr>
        <p:spPr>
          <a:xfrm>
            <a:off x="457200" y="6400800"/>
            <a:ext cx="28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Link and Eaton (2012)</a:t>
            </a:r>
          </a:p>
        </p:txBody>
      </p:sp>
    </p:spTree>
    <p:extLst>
      <p:ext uri="{BB962C8B-B14F-4D97-AF65-F5344CB8AC3E}">
        <p14:creationId xmlns:p14="http://schemas.microsoft.com/office/powerpoint/2010/main" val="348137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Diagnostic</a:t>
            </a:r>
            <a:r>
              <a:rPr lang="es-CL" dirty="0" smtClean="0"/>
              <a:t> </a:t>
            </a:r>
            <a:r>
              <a:rPr lang="es-CL" dirty="0" err="1" smtClean="0"/>
              <a:t>checks</a:t>
            </a:r>
            <a:r>
              <a:rPr lang="es-CL" dirty="0" smtClean="0"/>
              <a:t> w/ CODA 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414"/>
            <a:ext cx="8229600" cy="4895512"/>
          </a:xfrm>
        </p:spPr>
        <p:txBody>
          <a:bodyPr/>
          <a:lstStyle/>
          <a:p>
            <a:r>
              <a:rPr lang="es-CL" dirty="0"/>
              <a:t>Si usas muestras </a:t>
            </a:r>
            <a:r>
              <a:rPr lang="es-CL" dirty="0" smtClean="0"/>
              <a:t>sin convergencia, </a:t>
            </a:r>
            <a:r>
              <a:rPr lang="es-CL" dirty="0"/>
              <a:t>vas a obtener la respuesta incorrecta!</a:t>
            </a:r>
          </a:p>
          <a:p>
            <a:r>
              <a:rPr lang="es-CL" dirty="0"/>
              <a:t>Es </a:t>
            </a:r>
            <a:r>
              <a:rPr lang="es-CL" b="1" dirty="0"/>
              <a:t>tu responsabilidad </a:t>
            </a:r>
            <a:r>
              <a:rPr lang="es-CL" dirty="0"/>
              <a:t>asegurar que no hay evidencia que las cadenas no han convergido. </a:t>
            </a:r>
          </a:p>
          <a:p>
            <a:r>
              <a:rPr lang="es-CL" dirty="0" smtClean="0"/>
              <a:t>En este curso </a:t>
            </a:r>
            <a:r>
              <a:rPr lang="es-CL" dirty="0" smtClean="0"/>
              <a:t>usaremos: </a:t>
            </a:r>
            <a:r>
              <a:rPr lang="es-CL" dirty="0" err="1" smtClean="0"/>
              <a:t>Rhat</a:t>
            </a:r>
            <a:r>
              <a:rPr lang="es-CL" dirty="0" smtClean="0"/>
              <a:t> </a:t>
            </a:r>
            <a:r>
              <a:rPr lang="es-CL" dirty="0"/>
              <a:t>y ESS</a:t>
            </a:r>
          </a:p>
          <a:p>
            <a:r>
              <a:rPr lang="es-CL" dirty="0"/>
              <a:t>Se recomienda usar inicializaciones muy amplias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194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559</TotalTime>
  <Words>980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Arial</vt:lpstr>
      <vt:lpstr>Calibri</vt:lpstr>
      <vt:lpstr>Courier</vt:lpstr>
      <vt:lpstr>Courier New</vt:lpstr>
      <vt:lpstr>Garamond</vt:lpstr>
      <vt:lpstr>Times New Roman</vt:lpstr>
      <vt:lpstr>Wingdings</vt:lpstr>
      <vt:lpstr>BlueEdge</vt:lpstr>
      <vt:lpstr>Equation</vt:lpstr>
      <vt:lpstr>Microsoft Equation 3.0</vt:lpstr>
      <vt:lpstr>MathType 6.0 Equation</vt:lpstr>
      <vt:lpstr>MCMC convergencia  </vt:lpstr>
      <vt:lpstr>Convergencia de MCMC</vt:lpstr>
      <vt:lpstr>Periodo burn-in o warmup</vt:lpstr>
      <vt:lpstr>Periodo burn-in o warmup</vt:lpstr>
      <vt:lpstr>Periodo burn-in o warmup</vt:lpstr>
      <vt:lpstr>La calibración (tuning)</vt:lpstr>
      <vt:lpstr>La afinación (tuning)</vt:lpstr>
      <vt:lpstr>Thinning</vt:lpstr>
      <vt:lpstr>Diagnostic checks w/ CODA </vt:lpstr>
      <vt:lpstr>Geweke (1992) </vt:lpstr>
      <vt:lpstr>Gelman-Rubin</vt:lpstr>
      <vt:lpstr>Effective sample size</vt:lpstr>
      <vt:lpstr>Use of coda package in R</vt:lpstr>
      <vt:lpstr>Convergencia </vt:lpstr>
      <vt:lpstr>Una introducción del software JAGS </vt:lpstr>
      <vt:lpstr>Software implementing MCMC JAGS – Just Another Gibbs Sampler</vt:lpstr>
      <vt:lpstr>JAGS syntax- a regression example</vt:lpstr>
      <vt:lpstr>JAG syntax- a GLM example</vt:lpstr>
      <vt:lpstr>BUGS syntax- a GLM example</vt:lpstr>
      <vt:lpstr>Overview</vt:lpstr>
      <vt:lpstr>Homework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96</cp:revision>
  <dcterms:created xsi:type="dcterms:W3CDTF">2015-01-11T16:48:24Z</dcterms:created>
  <dcterms:modified xsi:type="dcterms:W3CDTF">2019-01-09T21:42:39Z</dcterms:modified>
</cp:coreProperties>
</file>