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323" r:id="rId2"/>
    <p:sldId id="275" r:id="rId3"/>
    <p:sldId id="328" r:id="rId4"/>
    <p:sldId id="332" r:id="rId5"/>
    <p:sldId id="293" r:id="rId6"/>
    <p:sldId id="297" r:id="rId7"/>
    <p:sldId id="333" r:id="rId8"/>
    <p:sldId id="334" r:id="rId9"/>
    <p:sldId id="338" r:id="rId10"/>
    <p:sldId id="336" r:id="rId11"/>
    <p:sldId id="347" r:id="rId12"/>
    <p:sldId id="325" r:id="rId13"/>
    <p:sldId id="326" r:id="rId14"/>
    <p:sldId id="341" r:id="rId15"/>
    <p:sldId id="300" r:id="rId16"/>
    <p:sldId id="292" r:id="rId17"/>
    <p:sldId id="339" r:id="rId18"/>
    <p:sldId id="340" r:id="rId19"/>
    <p:sldId id="301" r:id="rId20"/>
    <p:sldId id="289" r:id="rId21"/>
    <p:sldId id="304" r:id="rId22"/>
    <p:sldId id="342" r:id="rId23"/>
    <p:sldId id="305" r:id="rId24"/>
    <p:sldId id="345" r:id="rId25"/>
    <p:sldId id="306" r:id="rId26"/>
    <p:sldId id="307" r:id="rId27"/>
    <p:sldId id="308" r:id="rId28"/>
    <p:sldId id="344" r:id="rId29"/>
    <p:sldId id="309" r:id="rId30"/>
    <p:sldId id="283" r:id="rId31"/>
    <p:sldId id="346" r:id="rId32"/>
    <p:sldId id="31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79" d="100"/>
          <a:sy n="79" d="100"/>
        </p:scale>
        <p:origin x="91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7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1/9/2019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jugate_pri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s.wikipedia.org/wiki/Distribuci%C3%B3n_beta-binom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ceso_estoc%C3%A1stico" TargetMode="External"/><Relationship Id="rId2" Type="http://schemas.openxmlformats.org/officeDocument/2006/relationships/hyperlink" Target="https://es.wikipedia.org/wiki/Cadena_de_M%C3%A1rko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Inferencia Bayesiana 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Controversy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888"/>
            <a:ext cx="8229600" cy="4874475"/>
          </a:xfrm>
        </p:spPr>
        <p:txBody>
          <a:bodyPr/>
          <a:lstStyle/>
          <a:p>
            <a:r>
              <a:rPr lang="es-CL" noProof="0" dirty="0" err="1"/>
              <a:t>There</a:t>
            </a:r>
            <a:r>
              <a:rPr lang="es-CL" noProof="0" dirty="0"/>
              <a:t> </a:t>
            </a:r>
            <a:r>
              <a:rPr lang="es-CL" noProof="0" dirty="0" err="1"/>
              <a:t>is</a:t>
            </a:r>
            <a:r>
              <a:rPr lang="es-CL" noProof="0" dirty="0"/>
              <a:t> a debate </a:t>
            </a:r>
            <a:r>
              <a:rPr lang="es-CL" noProof="0" dirty="0" err="1"/>
              <a:t>amongst</a:t>
            </a:r>
            <a:r>
              <a:rPr lang="es-CL" noProof="0" dirty="0"/>
              <a:t> </a:t>
            </a:r>
            <a:r>
              <a:rPr lang="es-CL" noProof="0" dirty="0" err="1"/>
              <a:t>statisticians</a:t>
            </a:r>
            <a:r>
              <a:rPr lang="es-CL" noProof="0" dirty="0"/>
              <a:t> </a:t>
            </a:r>
            <a:r>
              <a:rPr lang="es-CL" noProof="0" dirty="0" err="1"/>
              <a:t>going</a:t>
            </a:r>
            <a:r>
              <a:rPr lang="es-CL" noProof="0" dirty="0"/>
              <a:t> back </a:t>
            </a:r>
            <a:r>
              <a:rPr lang="es-CL" noProof="0" dirty="0" err="1"/>
              <a:t>decades</a:t>
            </a:r>
            <a:endParaRPr lang="es-CL" noProof="0" dirty="0"/>
          </a:p>
          <a:p>
            <a:r>
              <a:rPr lang="es-CL" noProof="0" dirty="0" err="1"/>
              <a:t>Philosophical</a:t>
            </a:r>
            <a:r>
              <a:rPr lang="es-CL" noProof="0" dirty="0"/>
              <a:t> </a:t>
            </a:r>
            <a:r>
              <a:rPr lang="es-CL" noProof="0" dirty="0" err="1"/>
              <a:t>differences</a:t>
            </a:r>
            <a:endParaRPr lang="es-CL" noProof="0" dirty="0"/>
          </a:p>
          <a:p>
            <a:r>
              <a:rPr lang="es-CL" noProof="0" dirty="0" err="1"/>
              <a:t>Objections</a:t>
            </a:r>
            <a:r>
              <a:rPr lang="es-CL" noProof="0" dirty="0"/>
              <a:t> </a:t>
            </a:r>
            <a:r>
              <a:rPr lang="es-CL" noProof="0" dirty="0" err="1"/>
              <a:t>to</a:t>
            </a:r>
            <a:r>
              <a:rPr lang="es-CL" noProof="0" dirty="0"/>
              <a:t> “</a:t>
            </a:r>
            <a:r>
              <a:rPr lang="es-CL" noProof="0" dirty="0" err="1"/>
              <a:t>subjective</a:t>
            </a:r>
            <a:r>
              <a:rPr lang="es-CL" noProof="0" dirty="0"/>
              <a:t>” prior </a:t>
            </a:r>
            <a:r>
              <a:rPr lang="es-CL" noProof="0" dirty="0" err="1"/>
              <a:t>choices</a:t>
            </a:r>
            <a:r>
              <a:rPr lang="es-CL" noProof="0" dirty="0"/>
              <a:t> vs “</a:t>
            </a:r>
            <a:r>
              <a:rPr lang="es-CL" noProof="0" dirty="0" err="1"/>
              <a:t>objective</a:t>
            </a:r>
            <a:r>
              <a:rPr lang="es-CL" noProof="0" dirty="0"/>
              <a:t>” </a:t>
            </a:r>
            <a:r>
              <a:rPr lang="es-CL" noProof="0" dirty="0" err="1"/>
              <a:t>frequentist</a:t>
            </a:r>
            <a:r>
              <a:rPr lang="es-CL" noProof="0" dirty="0"/>
              <a:t> </a:t>
            </a:r>
            <a:r>
              <a:rPr lang="es-CL" noProof="0" dirty="0" err="1"/>
              <a:t>inference</a:t>
            </a:r>
            <a:endParaRPr lang="es-CL" noProof="0" dirty="0"/>
          </a:p>
          <a:p>
            <a:r>
              <a:rPr lang="es-CL" noProof="0" dirty="0" err="1"/>
              <a:t>But</a:t>
            </a:r>
            <a:r>
              <a:rPr lang="es-CL" noProof="0" dirty="0"/>
              <a:t> </a:t>
            </a:r>
            <a:r>
              <a:rPr lang="es-CL" noProof="0" dirty="0" err="1"/>
              <a:t>recently</a:t>
            </a:r>
            <a:r>
              <a:rPr lang="es-CL" noProof="0" dirty="0"/>
              <a:t> </a:t>
            </a:r>
            <a:r>
              <a:rPr lang="es-CL" noProof="0" dirty="0" err="1"/>
              <a:t>lessened</a:t>
            </a:r>
            <a:r>
              <a:rPr lang="es-CL" noProof="0" dirty="0"/>
              <a:t> and </a:t>
            </a:r>
            <a:r>
              <a:rPr lang="es-CL" noProof="0" dirty="0" err="1"/>
              <a:t>widely</a:t>
            </a:r>
            <a:r>
              <a:rPr lang="es-CL" noProof="0" dirty="0"/>
              <a:t> </a:t>
            </a:r>
            <a:r>
              <a:rPr lang="es-CL" noProof="0" dirty="0" err="1"/>
              <a:t>seen</a:t>
            </a:r>
            <a:r>
              <a:rPr lang="es-CL" noProof="0" dirty="0"/>
              <a:t> </a:t>
            </a:r>
            <a:r>
              <a:rPr lang="es-CL" noProof="0" dirty="0" err="1"/>
              <a:t>that</a:t>
            </a:r>
            <a:r>
              <a:rPr lang="es-CL" noProof="0" dirty="0"/>
              <a:t> “</a:t>
            </a:r>
            <a:r>
              <a:rPr lang="es-CL" i="1" noProof="0" dirty="0"/>
              <a:t>prior </a:t>
            </a:r>
            <a:r>
              <a:rPr lang="es-CL" i="1" noProof="0" dirty="0" err="1"/>
              <a:t>distributions</a:t>
            </a:r>
            <a:r>
              <a:rPr lang="es-CL" i="1" noProof="0" dirty="0"/>
              <a:t> are </a:t>
            </a:r>
            <a:r>
              <a:rPr lang="es-CL" i="1" noProof="0" dirty="0" err="1"/>
              <a:t>not</a:t>
            </a:r>
            <a:r>
              <a:rPr lang="es-CL" i="1" noProof="0" dirty="0"/>
              <a:t> </a:t>
            </a:r>
            <a:r>
              <a:rPr lang="es-CL" i="1" noProof="0" dirty="0" err="1"/>
              <a:t>necessarily</a:t>
            </a:r>
            <a:r>
              <a:rPr lang="es-CL" i="1" noProof="0" dirty="0"/>
              <a:t> </a:t>
            </a:r>
            <a:r>
              <a:rPr lang="es-CL" i="1" noProof="0" dirty="0" err="1"/>
              <a:t>any</a:t>
            </a:r>
            <a:r>
              <a:rPr lang="es-CL" i="1" noProof="0" dirty="0"/>
              <a:t> more </a:t>
            </a:r>
            <a:r>
              <a:rPr lang="es-CL" i="1" noProof="0" dirty="0" err="1"/>
              <a:t>subjective</a:t>
            </a:r>
            <a:r>
              <a:rPr lang="es-CL" i="1" noProof="0" dirty="0"/>
              <a:t> </a:t>
            </a:r>
            <a:r>
              <a:rPr lang="es-CL" i="1" noProof="0" dirty="0" err="1"/>
              <a:t>than</a:t>
            </a:r>
            <a:r>
              <a:rPr lang="es-CL" i="1" noProof="0" dirty="0"/>
              <a:t> </a:t>
            </a:r>
            <a:r>
              <a:rPr lang="es-CL" i="1" noProof="0" dirty="0" err="1"/>
              <a:t>other</a:t>
            </a:r>
            <a:r>
              <a:rPr lang="es-CL" i="1" noProof="0" dirty="0"/>
              <a:t> </a:t>
            </a:r>
            <a:r>
              <a:rPr lang="es-CL" i="1" noProof="0" dirty="0" err="1"/>
              <a:t>aspects</a:t>
            </a:r>
            <a:r>
              <a:rPr lang="es-CL" i="1" noProof="0" dirty="0"/>
              <a:t> </a:t>
            </a:r>
            <a:r>
              <a:rPr lang="es-CL" i="1" noProof="0" dirty="0" err="1"/>
              <a:t>of</a:t>
            </a:r>
            <a:r>
              <a:rPr lang="es-CL" i="1" noProof="0" dirty="0"/>
              <a:t> a </a:t>
            </a:r>
            <a:r>
              <a:rPr lang="es-CL" i="1" noProof="0" dirty="0" err="1"/>
              <a:t>statistical</a:t>
            </a:r>
            <a:r>
              <a:rPr lang="es-CL" i="1" noProof="0" dirty="0"/>
              <a:t> </a:t>
            </a:r>
            <a:r>
              <a:rPr lang="es-CL" i="1" noProof="0" dirty="0" err="1"/>
              <a:t>model</a:t>
            </a:r>
            <a:r>
              <a:rPr lang="es-CL" noProof="0" dirty="0"/>
              <a:t>” </a:t>
            </a:r>
            <a:r>
              <a:rPr lang="es-CL" sz="2400" noProof="0" dirty="0"/>
              <a:t>(Gelman and </a:t>
            </a:r>
            <a:r>
              <a:rPr lang="es-CL" sz="2400" noProof="0" dirty="0" err="1"/>
              <a:t>Hennig</a:t>
            </a:r>
            <a:r>
              <a:rPr lang="es-CL" sz="2400" noProof="0" dirty="0"/>
              <a:t> 2017)</a:t>
            </a:r>
            <a:r>
              <a:rPr lang="es-CL" noProof="0" dirty="0"/>
              <a:t> </a:t>
            </a:r>
          </a:p>
          <a:p>
            <a:r>
              <a:rPr lang="es-CL" noProof="0" dirty="0" err="1"/>
              <a:t>We</a:t>
            </a:r>
            <a:r>
              <a:rPr lang="es-CL" noProof="0" dirty="0"/>
              <a:t> </a:t>
            </a:r>
            <a:r>
              <a:rPr lang="es-CL" noProof="0" dirty="0" err="1"/>
              <a:t>will</a:t>
            </a:r>
            <a:r>
              <a:rPr lang="es-CL" noProof="0" dirty="0"/>
              <a:t> ignore </a:t>
            </a:r>
            <a:r>
              <a:rPr lang="es-CL" noProof="0" dirty="0" err="1"/>
              <a:t>this</a:t>
            </a:r>
            <a:r>
              <a:rPr lang="es-CL" noProof="0" dirty="0"/>
              <a:t> and </a:t>
            </a:r>
            <a:r>
              <a:rPr lang="es-CL" noProof="0" dirty="0" err="1"/>
              <a:t>focus</a:t>
            </a:r>
            <a:r>
              <a:rPr lang="es-CL" noProof="0" dirty="0"/>
              <a:t> </a:t>
            </a:r>
            <a:r>
              <a:rPr lang="es-CL" noProof="0" dirty="0" err="1"/>
              <a:t>on</a:t>
            </a:r>
            <a:r>
              <a:rPr lang="es-CL" noProof="0" dirty="0"/>
              <a:t> </a:t>
            </a:r>
            <a:r>
              <a:rPr lang="es-CL" noProof="0" dirty="0" err="1"/>
              <a:t>applications</a:t>
            </a:r>
            <a:endParaRPr lang="es-CL" noProof="0" dirty="0"/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Noninformative</a:t>
            </a:r>
            <a:r>
              <a:rPr lang="en-US" dirty="0"/>
              <a:t> 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r>
              <a:rPr lang="en-US" dirty="0"/>
              <a:t>Want a prior that has a small effect on the posterior distribution (reference, vague, or flat)</a:t>
            </a:r>
          </a:p>
          <a:p>
            <a:r>
              <a:rPr lang="en-US" dirty="0"/>
              <a:t>Allow the data to provide inference through the likelihood contribution to the posterior</a:t>
            </a:r>
          </a:p>
          <a:p>
            <a:r>
              <a:rPr lang="en-US" dirty="0"/>
              <a:t>Proper prior – does not depend on data and integrates to 1</a:t>
            </a:r>
          </a:p>
          <a:p>
            <a:r>
              <a:rPr lang="en-US" dirty="0"/>
              <a:t>Can use improper priors and still obtain a proper posterior (i.e. integrates to 1), but it is not guaranteed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0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/>
              <a:t>Probabilities vs likelihoods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n-US" dirty="0"/>
              <a:t>The difference can be confusing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724275" y="2809874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Data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14954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Likelihood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0"/>
              <a:ext cx="165735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Probability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2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Probability (density):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Likelihood: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calculated the same in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X~Poisson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) and a single observation x={5}. Plot the likelihood of </a:t>
            </a:r>
            <a:r>
              <a:rPr lang="el-GR" dirty="0" smtClean="0"/>
              <a:t>λ</a:t>
            </a:r>
            <a:r>
              <a:rPr lang="en-US" dirty="0" smtClean="0"/>
              <a:t> from 1 to 10</a:t>
            </a:r>
          </a:p>
          <a:p>
            <a:r>
              <a:rPr lang="en-US" dirty="0" smtClean="0"/>
              <a:t>Repeat but with x={5,4,7} independent. Also plot the log(likelihood).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7" y="3132306"/>
            <a:ext cx="9119699" cy="30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11B8-0CB5-41BD-B9C6-E65BF9B5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Conjugacy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C4D9-8E78-46D8-B959-3247D86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7666"/>
            <a:ext cx="8229600" cy="4983260"/>
          </a:xfrm>
        </p:spPr>
        <p:txBody>
          <a:bodyPr/>
          <a:lstStyle/>
          <a:p>
            <a:r>
              <a:rPr lang="es-CL" noProof="0" dirty="0"/>
              <a:t>Normal prior + normal </a:t>
            </a:r>
            <a:r>
              <a:rPr lang="es-CL" noProof="0" dirty="0" err="1"/>
              <a:t>likelihood</a:t>
            </a:r>
            <a:r>
              <a:rPr lang="es-CL" noProof="0" dirty="0"/>
              <a:t> = normal posterior	</a:t>
            </a:r>
          </a:p>
          <a:p>
            <a:r>
              <a:rPr lang="es-CL" noProof="0" dirty="0" err="1"/>
              <a:t>This</a:t>
            </a:r>
            <a:r>
              <a:rPr lang="es-CL" noProof="0" dirty="0"/>
              <a:t> </a:t>
            </a:r>
            <a:r>
              <a:rPr lang="es-CL" noProof="0" dirty="0" err="1"/>
              <a:t>is</a:t>
            </a:r>
            <a:r>
              <a:rPr lang="es-CL" noProof="0" dirty="0"/>
              <a:t> </a:t>
            </a:r>
            <a:r>
              <a:rPr lang="es-CL" noProof="0" dirty="0" err="1"/>
              <a:t>an</a:t>
            </a:r>
            <a:r>
              <a:rPr lang="es-CL" noProof="0" dirty="0"/>
              <a:t> </a:t>
            </a:r>
            <a:r>
              <a:rPr lang="es-CL" noProof="0" dirty="0" err="1"/>
              <a:t>example</a:t>
            </a:r>
            <a:r>
              <a:rPr lang="es-CL" noProof="0" dirty="0"/>
              <a:t> </a:t>
            </a:r>
            <a:r>
              <a:rPr lang="es-CL" noProof="0" dirty="0" err="1"/>
              <a:t>of</a:t>
            </a:r>
            <a:r>
              <a:rPr lang="es-CL" noProof="0" dirty="0"/>
              <a:t> “</a:t>
            </a:r>
            <a:r>
              <a:rPr lang="es-CL" noProof="0" dirty="0" err="1"/>
              <a:t>conjugacy</a:t>
            </a:r>
            <a:r>
              <a:rPr lang="es-CL" noProof="0" dirty="0"/>
              <a:t>” </a:t>
            </a:r>
            <a:r>
              <a:rPr lang="es-CL" noProof="0" dirty="0" err="1"/>
              <a:t>or</a:t>
            </a:r>
            <a:r>
              <a:rPr lang="es-CL" noProof="0" dirty="0"/>
              <a:t> “</a:t>
            </a:r>
            <a:r>
              <a:rPr lang="es-CL" noProof="0" dirty="0" err="1"/>
              <a:t>conjugate</a:t>
            </a:r>
            <a:r>
              <a:rPr lang="es-CL" noProof="0" dirty="0"/>
              <a:t> prior” (</a:t>
            </a:r>
            <a:r>
              <a:rPr lang="es-CL" noProof="0" dirty="0" err="1"/>
              <a:t>see</a:t>
            </a:r>
            <a:r>
              <a:rPr lang="es-CL" noProof="0" dirty="0"/>
              <a:t> </a:t>
            </a:r>
            <a:r>
              <a:rPr lang="es-CL" noProof="0" dirty="0" err="1">
                <a:hlinkClick r:id="rId2"/>
              </a:rPr>
              <a:t>here</a:t>
            </a:r>
            <a:r>
              <a:rPr lang="es-CL" noProof="0" dirty="0"/>
              <a:t>)</a:t>
            </a:r>
          </a:p>
          <a:p>
            <a:r>
              <a:rPr lang="es-CL" noProof="0" dirty="0" err="1"/>
              <a:t>Inference</a:t>
            </a:r>
            <a:r>
              <a:rPr lang="es-CL" noProof="0" dirty="0"/>
              <a:t> (i.e., </a:t>
            </a:r>
            <a:r>
              <a:rPr lang="es-CL" noProof="0" dirty="0" err="1"/>
              <a:t>integration</a:t>
            </a:r>
            <a:r>
              <a:rPr lang="es-CL" noProof="0" dirty="0"/>
              <a:t>) </a:t>
            </a:r>
            <a:r>
              <a:rPr lang="es-CL" noProof="0" dirty="0" err="1"/>
              <a:t>is</a:t>
            </a:r>
            <a:r>
              <a:rPr lang="es-CL" noProof="0" dirty="0"/>
              <a:t> </a:t>
            </a:r>
            <a:r>
              <a:rPr lang="es-CL" noProof="0" dirty="0" err="1"/>
              <a:t>easy</a:t>
            </a:r>
            <a:r>
              <a:rPr lang="es-CL" noProof="0" dirty="0"/>
              <a:t>: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CL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endParaRPr lang="es-CL" noProof="0" dirty="0"/>
          </a:p>
          <a:p>
            <a:r>
              <a:rPr lang="es-CL" noProof="0" dirty="0"/>
              <a:t>Real </a:t>
            </a:r>
            <a:r>
              <a:rPr lang="es-CL" noProof="0" dirty="0" err="1"/>
              <a:t>models</a:t>
            </a:r>
            <a:r>
              <a:rPr lang="es-CL" noProof="0" dirty="0"/>
              <a:t> </a:t>
            </a:r>
            <a:r>
              <a:rPr lang="es-CL" noProof="0" dirty="0" err="1"/>
              <a:t>typically</a:t>
            </a:r>
            <a:r>
              <a:rPr lang="es-CL" noProof="0" dirty="0"/>
              <a:t> </a:t>
            </a:r>
            <a:r>
              <a:rPr lang="es-CL" noProof="0" dirty="0" err="1"/>
              <a:t>don’t</a:t>
            </a:r>
            <a:r>
              <a:rPr lang="es-CL" noProof="0" dirty="0"/>
              <a:t> </a:t>
            </a:r>
            <a:r>
              <a:rPr lang="es-CL" noProof="0" dirty="0" err="1"/>
              <a:t>have</a:t>
            </a:r>
            <a:r>
              <a:rPr lang="es-CL" noProof="0" dirty="0"/>
              <a:t> </a:t>
            </a:r>
            <a:r>
              <a:rPr lang="es-CL" noProof="0" dirty="0" err="1"/>
              <a:t>analytical</a:t>
            </a:r>
            <a:r>
              <a:rPr lang="es-CL" noProof="0" dirty="0"/>
              <a:t> </a:t>
            </a:r>
            <a:r>
              <a:rPr lang="es-CL" noProof="0" dirty="0" err="1"/>
              <a:t>form</a:t>
            </a:r>
            <a:r>
              <a:rPr lang="es-CL" noProof="0" dirty="0"/>
              <a:t>, so </a:t>
            </a:r>
            <a:r>
              <a:rPr lang="es-CL" noProof="0" dirty="0" err="1"/>
              <a:t>we</a:t>
            </a:r>
            <a:r>
              <a:rPr lang="es-CL" noProof="0" dirty="0"/>
              <a:t> </a:t>
            </a:r>
            <a:r>
              <a:rPr lang="es-CL" noProof="0" dirty="0" err="1"/>
              <a:t>need</a:t>
            </a:r>
            <a:r>
              <a:rPr lang="es-CL" noProof="0" dirty="0"/>
              <a:t> a new </a:t>
            </a:r>
            <a:r>
              <a:rPr lang="es-CL" noProof="0" dirty="0" err="1"/>
              <a:t>way</a:t>
            </a:r>
            <a:r>
              <a:rPr lang="es-CL" noProof="0" dirty="0"/>
              <a:t> </a:t>
            </a:r>
            <a:r>
              <a:rPr lang="es-CL" noProof="0" dirty="0" err="1"/>
              <a:t>to</a:t>
            </a:r>
            <a:r>
              <a:rPr lang="es-CL" noProof="0" dirty="0"/>
              <a:t> </a:t>
            </a:r>
            <a:r>
              <a:rPr lang="es-CL" noProof="0" dirty="0" err="1"/>
              <a:t>integrate</a:t>
            </a:r>
            <a:endParaRPr lang="es-CL" noProof="0" dirty="0"/>
          </a:p>
          <a:p>
            <a:r>
              <a:rPr lang="es-CL" noProof="0" dirty="0" err="1"/>
              <a:t>We</a:t>
            </a:r>
            <a:r>
              <a:rPr lang="es-CL" noProof="0" dirty="0"/>
              <a:t> </a:t>
            </a:r>
            <a:r>
              <a:rPr lang="es-CL" noProof="0" dirty="0" err="1"/>
              <a:t>need</a:t>
            </a:r>
            <a:r>
              <a:rPr lang="es-CL" noProof="0" dirty="0"/>
              <a:t> </a:t>
            </a:r>
            <a:r>
              <a:rPr lang="es-CL" noProof="0" dirty="0" err="1"/>
              <a:t>numerical</a:t>
            </a:r>
            <a:r>
              <a:rPr lang="es-CL" noProof="0" dirty="0"/>
              <a:t> </a:t>
            </a:r>
            <a:r>
              <a:rPr lang="es-CL" noProof="0" dirty="0" err="1"/>
              <a:t>integration</a:t>
            </a:r>
            <a:r>
              <a:rPr lang="es-CL" noProof="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D4CAD-4687-4CE2-8031-203165E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  <p:pic>
        <p:nvPicPr>
          <p:cNvPr id="6148" name="Picture 4" descr="Graph of conjugate prior relationshi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37"/>
          <a:stretch/>
        </p:blipFill>
        <p:spPr bwMode="auto">
          <a:xfrm>
            <a:off x="4338735" y="2418842"/>
            <a:ext cx="4587615" cy="35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raph of conjugate prior relationshi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06"/>
          <a:stretch/>
        </p:blipFill>
        <p:spPr bwMode="auto">
          <a:xfrm>
            <a:off x="279982" y="1352163"/>
            <a:ext cx="4665241" cy="29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982" y="6331506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https://www.johndcook.com/blog/conjugate_prior_diagram/</a:t>
            </a:r>
          </a:p>
        </p:txBody>
      </p:sp>
    </p:spTree>
    <p:extLst>
      <p:ext uri="{BB962C8B-B14F-4D97-AF65-F5344CB8AC3E}">
        <p14:creationId xmlns:p14="http://schemas.microsoft.com/office/powerpoint/2010/main" val="244898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Ejemplo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CL" sz="2400" noProof="0" dirty="0"/>
              <a:t>Suponga que usamos un solo dato (</a:t>
            </a:r>
            <a:r>
              <a:rPr lang="es-CL" sz="2400" i="1" noProof="0" dirty="0"/>
              <a:t>y</a:t>
            </a:r>
            <a:r>
              <a:rPr lang="es-CL" sz="2400" noProof="0" dirty="0"/>
              <a:t>) de una distribución normal donde la media (</a:t>
            </a:r>
            <a:r>
              <a:rPr lang="es-CL" sz="2400" i="1" dirty="0"/>
              <a:t>θ)</a:t>
            </a:r>
            <a:r>
              <a:rPr lang="es-CL" sz="2400" noProof="0" dirty="0"/>
              <a:t> no es conocida pero la varianza sí: </a:t>
            </a:r>
            <a:r>
              <a:rPr lang="es-CL" sz="2400" i="1" dirty="0"/>
              <a:t>p(</a:t>
            </a:r>
            <a:r>
              <a:rPr lang="es-CL" sz="2400" i="1" dirty="0" err="1"/>
              <a:t>y|θ</a:t>
            </a:r>
            <a:r>
              <a:rPr lang="es-CL" sz="2400" i="1" dirty="0"/>
              <a:t>)~N(θ,</a:t>
            </a:r>
            <a:r>
              <a:rPr lang="el-GR" sz="2400" i="1" dirty="0"/>
              <a:t>σ</a:t>
            </a:r>
            <a:r>
              <a:rPr lang="es-CL" sz="2400" i="1" dirty="0"/>
              <a:t>)</a:t>
            </a:r>
            <a:r>
              <a:rPr lang="es-CL" sz="2400" noProof="0" dirty="0"/>
              <a:t>. La prior=</a:t>
            </a:r>
            <a:r>
              <a:rPr lang="es-CL" sz="2400" i="1" noProof="0" dirty="0"/>
              <a:t>p(θ)~N(μ</a:t>
            </a:r>
            <a:r>
              <a:rPr lang="es-CL" sz="2400" i="1" baseline="-25000" noProof="0" dirty="0"/>
              <a:t>0</a:t>
            </a:r>
            <a:r>
              <a:rPr lang="es-CL" sz="2400" i="1" noProof="0" dirty="0"/>
              <a:t>,τ</a:t>
            </a:r>
            <a:r>
              <a:rPr lang="es-CL" sz="2400" i="1" baseline="-25000" noProof="0" dirty="0"/>
              <a:t> 0</a:t>
            </a:r>
            <a:r>
              <a:rPr lang="es-CL" sz="2400" i="1" noProof="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D933AA6-3CA4-48B7-8B31-A6372A48D1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6395" y="2311400"/>
          <a:ext cx="5478462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3" imgW="2831760" imgH="1904760" progId="Equation.DSMT4">
                  <p:embed/>
                </p:oleObj>
              </mc:Choice>
              <mc:Fallback>
                <p:oleObj name="Equation" r:id="rId3" imgW="2831760" imgH="19047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D933AA6-3CA4-48B7-8B31-A6372A48D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5" y="2311400"/>
                        <a:ext cx="5478462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2F47534-6BB7-482C-BFF7-E22E91606A2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27775" y="3767138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7775" y="3767138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96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Ejemplo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CL" sz="2400" noProof="0" dirty="0"/>
              <a:t>Supone solo un dato (</a:t>
            </a:r>
            <a:r>
              <a:rPr lang="es-CL" sz="2400" i="1" noProof="0" dirty="0"/>
              <a:t>y</a:t>
            </a:r>
            <a:r>
              <a:rPr lang="es-CL" sz="2400" noProof="0" dirty="0"/>
              <a:t>) de una distribución normal donde la media (</a:t>
            </a:r>
            <a:r>
              <a:rPr lang="es-CL" sz="2400" i="1" dirty="0"/>
              <a:t>θ)</a:t>
            </a:r>
            <a:r>
              <a:rPr lang="es-CL" sz="2400" noProof="0" dirty="0"/>
              <a:t> no es conocido pero la varianza sí: </a:t>
            </a:r>
            <a:r>
              <a:rPr lang="es-CL" sz="2400" i="1" dirty="0"/>
              <a:t>p(</a:t>
            </a:r>
            <a:r>
              <a:rPr lang="es-CL" sz="2400" i="1" dirty="0" err="1"/>
              <a:t>y|θ</a:t>
            </a:r>
            <a:r>
              <a:rPr lang="es-CL" sz="2400" i="1" dirty="0"/>
              <a:t>)~N(θ,</a:t>
            </a:r>
            <a:r>
              <a:rPr lang="el-GR" sz="2400" i="1" dirty="0"/>
              <a:t>σ</a:t>
            </a:r>
            <a:r>
              <a:rPr lang="es-CL" sz="2400" i="1" dirty="0"/>
              <a:t>)</a:t>
            </a:r>
            <a:r>
              <a:rPr lang="es-CL" sz="2400" noProof="0" dirty="0"/>
              <a:t>. La prior=</a:t>
            </a:r>
            <a:r>
              <a:rPr lang="es-CL" sz="2400" i="1" noProof="0" dirty="0"/>
              <a:t>p(θ)~N(μ</a:t>
            </a:r>
            <a:r>
              <a:rPr lang="es-CL" sz="2400" i="1" baseline="-25000" noProof="0" dirty="0"/>
              <a:t>0</a:t>
            </a:r>
            <a:r>
              <a:rPr lang="es-CL" sz="2400" i="1" noProof="0" dirty="0"/>
              <a:t>,τ</a:t>
            </a:r>
            <a:r>
              <a:rPr lang="es-CL" sz="2400" i="1" baseline="-25000" noProof="0" dirty="0"/>
              <a:t> 0</a:t>
            </a:r>
            <a:r>
              <a:rPr lang="es-CL" sz="2400" i="1" noProof="0" dirty="0"/>
              <a:t>)</a:t>
            </a:r>
          </a:p>
          <a:p>
            <a:endParaRPr lang="es-CL" sz="2400" i="1" dirty="0"/>
          </a:p>
          <a:p>
            <a:endParaRPr lang="es-CL" sz="2400" i="1" noProof="0" dirty="0"/>
          </a:p>
          <a:p>
            <a:endParaRPr lang="es-CL" sz="2400" i="1" noProof="0" dirty="0"/>
          </a:p>
          <a:p>
            <a:r>
              <a:rPr lang="es-CL" sz="2400" dirty="0"/>
              <a:t>Qué representa esta ecuación?</a:t>
            </a:r>
          </a:p>
          <a:p>
            <a:r>
              <a:rPr lang="es-CL" sz="2400" dirty="0"/>
              <a:t>Una distribución normal! </a:t>
            </a:r>
            <a:r>
              <a:rPr lang="es-CL" sz="2400" i="1" dirty="0"/>
              <a:t>N(μ</a:t>
            </a:r>
            <a:r>
              <a:rPr lang="es-CL" sz="2400" i="1" baseline="-25000" dirty="0"/>
              <a:t>1</a:t>
            </a:r>
            <a:r>
              <a:rPr lang="es-CL" sz="2400" i="1" dirty="0"/>
              <a:t>,τ</a:t>
            </a:r>
            <a:r>
              <a:rPr lang="es-CL" sz="2400" i="1" baseline="-25000" dirty="0"/>
              <a:t> 1</a:t>
            </a:r>
            <a:r>
              <a:rPr lang="es-CL" sz="2400" i="1" dirty="0"/>
              <a:t>)</a:t>
            </a:r>
          </a:p>
          <a:p>
            <a:r>
              <a:rPr lang="es-CL" sz="2400" dirty="0"/>
              <a:t>La media de la distribución posterior “</a:t>
            </a:r>
            <a:r>
              <a:rPr lang="es-CL" sz="2400" i="1" dirty="0"/>
              <a:t>es el promedio ponderado de la media de la distribución a priori y el dato</a:t>
            </a:r>
            <a:r>
              <a:rPr lang="es-CL" sz="2400" dirty="0"/>
              <a:t>”</a:t>
            </a:r>
          </a:p>
          <a:p>
            <a:r>
              <a:rPr lang="es-CL" sz="2400" dirty="0"/>
              <a:t>[mostrar en la computadora]</a:t>
            </a:r>
          </a:p>
          <a:p>
            <a:endParaRPr lang="es-CL" sz="2400" i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2F47534-6BB7-482C-BFF7-E22E91606A2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65875" y="2014538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3" imgW="1028520" imgH="965160" progId="Equation.DSMT4">
                  <p:embed/>
                </p:oleObj>
              </mc:Choice>
              <mc:Fallback>
                <p:oleObj name="Equation" r:id="rId3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5875" y="2014538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BB81E51-8CAC-4532-A30F-E7FA0F55279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0191" y="2397125"/>
          <a:ext cx="3365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5" imgW="1739880" imgH="533160" progId="Equation.DSMT4">
                  <p:embed/>
                </p:oleObj>
              </mc:Choice>
              <mc:Fallback>
                <p:oleObj name="Equation" r:id="rId5" imgW="1739880" imgH="5331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BB81E51-8CAC-4532-A30F-E7FA0F5527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0191" y="2397125"/>
                        <a:ext cx="336550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0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Ejemplo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CL" sz="2400" dirty="0">
                <a:hlinkClick r:id="rId2"/>
              </a:rPr>
              <a:t>Posterior Beta-binomial</a:t>
            </a:r>
            <a:r>
              <a:rPr lang="es-CL" sz="2400" dirty="0"/>
              <a:t>=beta prior + binomial </a:t>
            </a:r>
            <a:r>
              <a:rPr lang="es-CL" sz="2400" dirty="0" err="1"/>
              <a:t>likelihood</a:t>
            </a:r>
            <a:endParaRPr lang="es-CL" sz="2400" dirty="0"/>
          </a:p>
          <a:p>
            <a:r>
              <a:rPr lang="es-CL" sz="2400" dirty="0"/>
              <a:t>Supongamos que la mitad de los animales marcados mueren</a:t>
            </a:r>
          </a:p>
          <a:p>
            <a:r>
              <a:rPr lang="es-CL" sz="2400" dirty="0"/>
              <a:t>Qué pasa al aumentar los datos sin cambiar la prior?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162F8-F1E7-4D75-BBC5-F01A21D55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0" y="2749352"/>
            <a:ext cx="8104505" cy="33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1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n-US" dirty="0" smtClean="0"/>
              <a:t>For continuous probability distributions we must integrate to get probabilities</a:t>
            </a:r>
          </a:p>
          <a:p>
            <a:r>
              <a:rPr lang="en-US" dirty="0" smtClean="0"/>
              <a:t>Analytical integration is typically too difficult</a:t>
            </a:r>
          </a:p>
          <a:p>
            <a:r>
              <a:rPr lang="en-US" dirty="0" smtClean="0"/>
              <a:t>Generating samples (Monte Carlo) is a flexible way to approximate probabilities</a:t>
            </a:r>
          </a:p>
          <a:p>
            <a:r>
              <a:rPr lang="en-US" dirty="0" smtClean="0"/>
              <a:t>But only works with known distributions</a:t>
            </a:r>
          </a:p>
          <a:p>
            <a:r>
              <a:rPr lang="en-US" dirty="0" smtClean="0"/>
              <a:t>In Bayesian inference we have to integrate complex probability distributions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 smtClean="0"/>
              <a:t>We update our prior beliefs with data (likelihood) to form a </a:t>
            </a:r>
            <a:r>
              <a:rPr lang="en-US" i="1" dirty="0" smtClean="0"/>
              <a:t>posterior probability distribution</a:t>
            </a:r>
          </a:p>
          <a:p>
            <a:r>
              <a:rPr lang="en-US" dirty="0" smtClean="0"/>
              <a:t>Like all distributions we must integrate this to do inference (medians, credible intervals, etc.)</a:t>
            </a:r>
          </a:p>
          <a:p>
            <a:r>
              <a:rPr lang="en-US" dirty="0" smtClean="0"/>
              <a:t>But these rarely have known distributions so no “</a:t>
            </a:r>
            <a:r>
              <a:rPr lang="en-US" dirty="0" err="1" smtClean="0"/>
              <a:t>rnorm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Thus Monte Carlo integration is not possible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40"/>
          </a:xfrm>
        </p:spPr>
        <p:txBody>
          <a:bodyPr>
            <a:normAutofit/>
          </a:bodyPr>
          <a:lstStyle/>
          <a:p>
            <a:r>
              <a:rPr lang="es-CL" sz="3200" dirty="0"/>
              <a:t>La idea principal es generar muestras aleatorias </a:t>
            </a:r>
            <a:r>
              <a:rPr lang="es-CL" sz="3200" b="1" dirty="0"/>
              <a:t>correlacionadas</a:t>
            </a:r>
            <a:r>
              <a:rPr lang="es-CL" sz="3200" dirty="0"/>
              <a:t> y calcular porcentajes para aproximar probabilidades </a:t>
            </a:r>
          </a:p>
          <a:p>
            <a:r>
              <a:rPr lang="es-CL" noProof="0" dirty="0"/>
              <a:t>Usamos </a:t>
            </a:r>
            <a:r>
              <a:rPr lang="es-CL" dirty="0">
                <a:hlinkClick r:id="rId2"/>
              </a:rPr>
              <a:t>cadenas de Márkov</a:t>
            </a:r>
            <a:r>
              <a:rPr lang="es-CL" dirty="0"/>
              <a:t> (</a:t>
            </a:r>
            <a:r>
              <a:rPr lang="es-CL" dirty="0" err="1"/>
              <a:t>Markov</a:t>
            </a:r>
            <a:r>
              <a:rPr lang="es-CL" dirty="0"/>
              <a:t> </a:t>
            </a:r>
            <a:r>
              <a:rPr lang="es-CL" dirty="0" err="1"/>
              <a:t>chains</a:t>
            </a:r>
            <a:r>
              <a:rPr lang="es-CL" dirty="0"/>
              <a:t>) </a:t>
            </a:r>
            <a:endParaRPr lang="es-CL" noProof="0" dirty="0"/>
          </a:p>
          <a:p>
            <a:r>
              <a:rPr lang="es-CL" sz="2800" dirty="0"/>
              <a:t>Es un tipo especial de </a:t>
            </a:r>
            <a:r>
              <a:rPr lang="es-CL" sz="2800" dirty="0">
                <a:hlinkClick r:id="rId3" tooltip="Proceso estocástico"/>
              </a:rPr>
              <a:t>proceso estocástico</a:t>
            </a:r>
            <a:r>
              <a:rPr lang="es-CL" sz="2800" dirty="0"/>
              <a:t> en que cada evento </a:t>
            </a:r>
            <a:r>
              <a:rPr lang="es-CL" sz="2800" dirty="0" smtClean="0"/>
              <a:t>depende</a:t>
            </a:r>
            <a:r>
              <a:rPr lang="es-CL" sz="2800" dirty="0"/>
              <a:t> </a:t>
            </a:r>
            <a:r>
              <a:rPr lang="es-CL" sz="2800" i="1" dirty="0"/>
              <a:t>solamente</a:t>
            </a:r>
            <a:r>
              <a:rPr lang="es-CL" sz="2800" dirty="0"/>
              <a:t> del evento inmediatamente anterior </a:t>
            </a:r>
            <a:endParaRPr lang="es-CL" dirty="0"/>
          </a:p>
          <a:p>
            <a:r>
              <a:rPr lang="es-CL" noProof="0" dirty="0"/>
              <a:t>……  Qué??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Método 3: </a:t>
            </a:r>
            <a:r>
              <a:rPr lang="es-CL" b="1" noProof="0" dirty="0" err="1"/>
              <a:t>Markov</a:t>
            </a:r>
            <a:r>
              <a:rPr lang="es-CL" b="1" noProof="0" dirty="0"/>
              <a:t> </a:t>
            </a:r>
            <a:r>
              <a:rPr lang="es-CL" b="1" noProof="0" dirty="0" err="1"/>
              <a:t>chain</a:t>
            </a:r>
            <a:r>
              <a:rPr lang="es-CL" b="1" noProof="0" dirty="0"/>
              <a:t> </a:t>
            </a:r>
            <a:r>
              <a:rPr lang="es-CL" noProof="0" dirty="0"/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33465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</p:spPr>
            <p:txBody>
              <a:bodyPr>
                <a:normAutofit/>
              </a:bodyPr>
              <a:lstStyle/>
              <a:p>
                <a:r>
                  <a:rPr lang="es-CL" sz="3200" noProof="0" dirty="0" smtClean="0"/>
                  <a:t>Un 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s-CL" noProof="0" dirty="0" smtClean="0"/>
                  <a:t>X es una cadena de </a:t>
                </a:r>
                <a:r>
                  <a:rPr lang="es-CL" noProof="0" dirty="0" err="1" smtClean="0"/>
                  <a:t>Markov</a:t>
                </a:r>
                <a:endParaRPr lang="es-CL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  <a:blipFill>
                <a:blip r:embed="rId2"/>
                <a:stretch>
                  <a:fillRect l="-667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Método 3: </a:t>
            </a:r>
            <a:r>
              <a:rPr lang="es-CL" b="1" noProof="0" dirty="0" err="1"/>
              <a:t>Markov</a:t>
            </a:r>
            <a:r>
              <a:rPr lang="es-CL" b="1" noProof="0" dirty="0"/>
              <a:t> </a:t>
            </a:r>
            <a:r>
              <a:rPr lang="es-CL" b="1" noProof="0" dirty="0" err="1"/>
              <a:t>chain</a:t>
            </a:r>
            <a:r>
              <a:rPr lang="es-CL" b="1" noProof="0" dirty="0"/>
              <a:t> </a:t>
            </a:r>
            <a:r>
              <a:rPr lang="es-CL" noProof="0" dirty="0"/>
              <a:t>Monte Carlo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3644901"/>
            <a:ext cx="7019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2654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mc &lt;-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x[1] &lt;- 0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x[i] &lt;- x[i-1]+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(1,-.5,.5)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s-C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813"/>
            <a:ext cx="8753475" cy="1139825"/>
          </a:xfrm>
        </p:spPr>
        <p:txBody>
          <a:bodyPr/>
          <a:lstStyle/>
          <a:p>
            <a:r>
              <a:rPr lang="es-CL" noProof="0" dirty="0"/>
              <a:t>Un ejemplo de cadena de Márkov simple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148C8-B659-4C24-BD25-895A9A758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t="19224" r="4828" b="4672"/>
          <a:stretch/>
        </p:blipFill>
        <p:spPr>
          <a:xfrm>
            <a:off x="2698812" y="3360905"/>
            <a:ext cx="6169980" cy="2754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DF48DE-C95B-4011-A946-57368046EB12}"/>
              </a:ext>
            </a:extLst>
          </p:cNvPr>
          <p:cNvSpPr txBox="1"/>
          <p:nvPr/>
        </p:nvSpPr>
        <p:spPr>
          <a:xfrm>
            <a:off x="3685714" y="1835273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485748" y="2019939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Este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109070-F78E-450F-BB94-11AF6654236E}"/>
              </a:ext>
            </a:extLst>
          </p:cNvPr>
          <p:cNvSpPr txBox="1"/>
          <p:nvPr/>
        </p:nvSpPr>
        <p:spPr>
          <a:xfrm>
            <a:off x="213064" y="4574886"/>
            <a:ext cx="185839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“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walk</a:t>
            </a:r>
            <a:r>
              <a:rPr lang="es-CL" dirty="0"/>
              <a:t>” comportamiento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4EA646-252E-466E-A77B-7E931497DFFF}"/>
              </a:ext>
            </a:extLst>
          </p:cNvPr>
          <p:cNvCxnSpPr>
            <a:cxnSpLocks/>
          </p:cNvCxnSpPr>
          <p:nvPr/>
        </p:nvCxnSpPr>
        <p:spPr>
          <a:xfrm flipV="1">
            <a:off x="2071456" y="4492101"/>
            <a:ext cx="1133383" cy="24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6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</p:spPr>
            <p:txBody>
              <a:bodyPr>
                <a:normAutofit/>
              </a:bodyPr>
              <a:lstStyle/>
              <a:p>
                <a:r>
                  <a:rPr lang="es-CL" sz="3200" noProof="0" dirty="0" smtClean="0"/>
                  <a:t>Un 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s-CL" noProof="0" dirty="0" smtClean="0"/>
                  <a:t>Esa cadena no es tan útil. No se puede usarla para hacer inferencia</a:t>
                </a:r>
              </a:p>
              <a:p>
                <a:r>
                  <a:rPr lang="es-CL" dirty="0" smtClean="0"/>
                  <a:t>No es “Monte Carlo” en el sentido de inferencia Bayesiana</a:t>
                </a:r>
                <a:endParaRPr lang="es-CL" dirty="0"/>
              </a:p>
              <a:p>
                <a:r>
                  <a:rPr lang="es-CL" noProof="0" dirty="0" smtClean="0"/>
                  <a:t>Hay que cambiar la cadena un poco para usarla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  <a:blipFill>
                <a:blip r:embed="rId2"/>
                <a:stretch>
                  <a:fillRect l="-667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Método 3: </a:t>
            </a:r>
            <a:r>
              <a:rPr lang="es-CL" b="1" noProof="0" dirty="0" err="1"/>
              <a:t>Markov</a:t>
            </a:r>
            <a:r>
              <a:rPr lang="es-CL" b="1" noProof="0" dirty="0"/>
              <a:t> </a:t>
            </a:r>
            <a:r>
              <a:rPr lang="es-CL" b="1" noProof="0" dirty="0" err="1"/>
              <a:t>chain</a:t>
            </a:r>
            <a:r>
              <a:rPr lang="es-CL" b="1" noProof="0" dirty="0"/>
              <a:t> </a:t>
            </a:r>
            <a:r>
              <a:rPr lang="es-CL" noProof="0" dirty="0"/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40065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5"/>
            <a:ext cx="8229600" cy="5461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mcmc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f, x0=0, U=1){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x[1] &lt;- x0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new &lt;- x[i-1]+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(1,-U,U)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f(new)/f(x[i-1]) &gt;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(1)){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C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new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C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x[i-1]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11702" cy="1139825"/>
          </a:xfrm>
        </p:spPr>
        <p:txBody>
          <a:bodyPr/>
          <a:lstStyle/>
          <a:p>
            <a:r>
              <a:rPr lang="es-CL" sz="4000" noProof="0" dirty="0"/>
              <a:t>Una cadena de </a:t>
            </a:r>
            <a:r>
              <a:rPr lang="es-CL" sz="4000" noProof="0" dirty="0" err="1"/>
              <a:t>Márkov</a:t>
            </a:r>
            <a:r>
              <a:rPr lang="es-CL" sz="4000" noProof="0" dirty="0"/>
              <a:t> </a:t>
            </a:r>
            <a:r>
              <a:rPr lang="es-CL" sz="4000" noProof="0" dirty="0" smtClean="0"/>
              <a:t>especial: </a:t>
            </a:r>
            <a:r>
              <a:rPr lang="es-CL" sz="4000" b="1" noProof="0" dirty="0" smtClean="0"/>
              <a:t>MCMC</a:t>
            </a:r>
            <a:endParaRPr lang="es-CL" sz="4000" b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F48DE-C95B-4011-A946-57368046EB12}"/>
              </a:ext>
            </a:extLst>
          </p:cNvPr>
          <p:cNvSpPr txBox="1"/>
          <p:nvPr/>
        </p:nvSpPr>
        <p:spPr>
          <a:xfrm>
            <a:off x="3579182" y="1764688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379216" y="1949354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El próximo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109070-F78E-450F-BB94-11AF6654236E}"/>
              </a:ext>
            </a:extLst>
          </p:cNvPr>
          <p:cNvSpPr txBox="1"/>
          <p:nvPr/>
        </p:nvSpPr>
        <p:spPr>
          <a:xfrm>
            <a:off x="4958178" y="4004723"/>
            <a:ext cx="312050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Aceptar el estado nuevo depende de una condición aleatoria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4EA646-252E-466E-A77B-7E931497DFFF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3630864"/>
            <a:ext cx="1824362" cy="37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7F16A-48EC-4E48-9E43-AE922F6ADDB6}"/>
              </a:ext>
            </a:extLst>
          </p:cNvPr>
          <p:cNvCxnSpPr>
            <a:cxnSpLocks/>
          </p:cNvCxnSpPr>
          <p:nvPr/>
        </p:nvCxnSpPr>
        <p:spPr>
          <a:xfrm flipH="1">
            <a:off x="3471169" y="4465468"/>
            <a:ext cx="1447060" cy="185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D6011D-8473-4ED1-BEC9-2D848F46E6FD}"/>
              </a:ext>
            </a:extLst>
          </p:cNvPr>
          <p:cNvSpPr txBox="1"/>
          <p:nvPr/>
        </p:nvSpPr>
        <p:spPr>
          <a:xfrm>
            <a:off x="2379216" y="5316901"/>
            <a:ext cx="387584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function(x)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  <a:endParaRPr lang="es-CL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27F648-598E-413A-AF98-BEFC294C92A2}"/>
              </a:ext>
            </a:extLst>
          </p:cNvPr>
          <p:cNvSpPr/>
          <p:nvPr/>
        </p:nvSpPr>
        <p:spPr>
          <a:xfrm>
            <a:off x="1571349" y="2778711"/>
            <a:ext cx="2254928" cy="320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FE541-6DCA-4B0C-ABDA-9E22EA26F7EB}"/>
              </a:ext>
            </a:extLst>
          </p:cNvPr>
          <p:cNvSpPr txBox="1"/>
          <p:nvPr/>
        </p:nvSpPr>
        <p:spPr>
          <a:xfrm>
            <a:off x="6462945" y="5153029"/>
            <a:ext cx="2314110" cy="6771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 es la función de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531571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Una cadena Márkov especial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FE541-6DCA-4B0C-ABDA-9E22EA26F7EB}"/>
              </a:ext>
            </a:extLst>
          </p:cNvPr>
          <p:cNvSpPr txBox="1"/>
          <p:nvPr/>
        </p:nvSpPr>
        <p:spPr>
          <a:xfrm>
            <a:off x="6577985" y="1754490"/>
            <a:ext cx="200267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Comportamiento diferente que anterior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A8A766-9918-44B9-AC99-21A862509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1" t="17414" r="5093" b="13555"/>
          <a:stretch/>
        </p:blipFill>
        <p:spPr>
          <a:xfrm>
            <a:off x="176681" y="957611"/>
            <a:ext cx="6078380" cy="2886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A50F0-4C06-4046-95A1-C7C326BA2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2" t="18061" r="6239" b="14447"/>
          <a:stretch/>
        </p:blipFill>
        <p:spPr>
          <a:xfrm>
            <a:off x="109494" y="3746377"/>
            <a:ext cx="6271994" cy="29934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A65B8A-7C74-4921-9F73-13EB5A2119AA}"/>
              </a:ext>
            </a:extLst>
          </p:cNvPr>
          <p:cNvSpPr txBox="1"/>
          <p:nvPr/>
        </p:nvSpPr>
        <p:spPr>
          <a:xfrm>
            <a:off x="4820208" y="4045813"/>
            <a:ext cx="2523567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Cual es la distribución de </a:t>
            </a:r>
            <a:r>
              <a:rPr lang="es-CL" b="1" dirty="0"/>
              <a:t>las muestras aleatorias</a:t>
            </a:r>
            <a:r>
              <a:rPr lang="es-CL" dirty="0"/>
              <a:t>?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6011D-8473-4ED1-BEC9-2D848F46E6FD}"/>
              </a:ext>
            </a:extLst>
          </p:cNvPr>
          <p:cNvSpPr txBox="1"/>
          <p:nvPr/>
        </p:nvSpPr>
        <p:spPr>
          <a:xfrm>
            <a:off x="5668946" y="5393608"/>
            <a:ext cx="176850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N(0,1)… 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84861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Una cadena Márkov especial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B8661B-166B-4B44-835E-B733EE08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40"/>
            <a:ext cx="8229600" cy="4914685"/>
          </a:xfrm>
        </p:spPr>
        <p:txBody>
          <a:bodyPr>
            <a:normAutofit/>
          </a:bodyPr>
          <a:lstStyle/>
          <a:p>
            <a:r>
              <a:rPr lang="es-CL" noProof="0" dirty="0"/>
              <a:t>Notar que </a:t>
            </a:r>
            <a:r>
              <a:rPr lang="es-CL" dirty="0"/>
              <a:t>en </a:t>
            </a:r>
            <a:r>
              <a:rPr lang="es-CL" noProof="0" dirty="0"/>
              <a:t>la ecuación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noProof="0" dirty="0"/>
              <a:t> </a:t>
            </a:r>
            <a:r>
              <a:rPr lang="es-C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c*f(new)/c*f(x[i-1])</a:t>
            </a:r>
            <a:endParaRPr lang="es-CL" sz="3200" dirty="0"/>
          </a:p>
          <a:p>
            <a:r>
              <a:rPr lang="es-CL" noProof="0" dirty="0"/>
              <a:t>… la constante (</a:t>
            </a:r>
            <a:r>
              <a:rPr lang="es-C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CL" noProof="0" dirty="0"/>
              <a:t>) se cancelaría </a:t>
            </a:r>
            <a:endParaRPr lang="es-CL" dirty="0"/>
          </a:p>
          <a:p>
            <a:r>
              <a:rPr lang="es-CL" noProof="0" dirty="0"/>
              <a:t>Significa que </a:t>
            </a:r>
            <a:r>
              <a:rPr lang="es-CL" b="1" noProof="0" dirty="0"/>
              <a:t>no</a:t>
            </a:r>
            <a:r>
              <a:rPr lang="es-CL" noProof="0" dirty="0"/>
              <a:t> </a:t>
            </a:r>
            <a:r>
              <a:rPr lang="es-CL" b="1" noProof="0" dirty="0"/>
              <a:t>es</a:t>
            </a:r>
            <a:r>
              <a:rPr lang="es-CL" noProof="0" dirty="0"/>
              <a:t> </a:t>
            </a:r>
            <a:r>
              <a:rPr lang="es-CL" b="1" noProof="0" dirty="0"/>
              <a:t>necesario</a:t>
            </a:r>
            <a:r>
              <a:rPr lang="es-CL" noProof="0" dirty="0"/>
              <a:t> conocer la constante para usar este método.</a:t>
            </a:r>
          </a:p>
          <a:p>
            <a:r>
              <a:rPr lang="es-CL" dirty="0"/>
              <a:t>Por eso podemos usarlo para aproximar las distribuciones a posteriori </a:t>
            </a:r>
          </a:p>
          <a:p>
            <a:r>
              <a:rPr lang="es-CL" dirty="0"/>
              <a:t>Este algoritmo se llama </a:t>
            </a:r>
            <a:r>
              <a:rPr lang="es-CL" dirty="0" err="1"/>
              <a:t>Metropolis</a:t>
            </a:r>
            <a:r>
              <a:rPr lang="es-CL" dirty="0"/>
              <a:t>-Hastings</a:t>
            </a:r>
          </a:p>
          <a:p>
            <a:r>
              <a:rPr lang="es-CL" dirty="0"/>
              <a:t>[Demonstrar con el ejemplo anterior]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BD271-109A-43C0-AA1D-2FEE0AB58646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Metropolis et al. 1953</a:t>
            </a:r>
          </a:p>
        </p:txBody>
      </p:sp>
    </p:spTree>
    <p:extLst>
      <p:ext uri="{BB962C8B-B14F-4D97-AF65-F5344CB8AC3E}">
        <p14:creationId xmlns:p14="http://schemas.microsoft.com/office/powerpoint/2010/main" val="101968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4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cs typeface="Times New Roman"/>
              </a:rPr>
              <a:t>Thus the strong law of large numbers applies to MCMC just as it does for Monte Carlo</a:t>
            </a:r>
          </a:p>
          <a:p>
            <a:r>
              <a:rPr lang="en-US" sz="3200" dirty="0" smtClean="0"/>
              <a:t>For </a:t>
            </a:r>
            <a:r>
              <a:rPr lang="en-US" sz="3200" dirty="0" err="1"/>
              <a:t>integrable</a:t>
            </a:r>
            <a:r>
              <a:rPr lang="en-US" sz="3200" dirty="0"/>
              <a:t> function </a:t>
            </a:r>
            <a:r>
              <a:rPr lang="en-US" sz="3200" i="1" dirty="0">
                <a:latin typeface="Times New Roman"/>
                <a:cs typeface="Times New Roman"/>
              </a:rPr>
              <a:t>h</a:t>
            </a:r>
            <a:r>
              <a:rPr lang="en-US" sz="3200" dirty="0">
                <a:latin typeface="Times New Roman"/>
                <a:cs typeface="Times New Roman"/>
              </a:rPr>
              <a:t>(),</a:t>
            </a:r>
            <a:r>
              <a:rPr lang="en-US" sz="3200" dirty="0">
                <a:cs typeface="Times New Roman"/>
              </a:rPr>
              <a:t> the average converges on its expectation</a:t>
            </a:r>
          </a:p>
          <a:p>
            <a:endParaRPr lang="en-US" sz="3200" dirty="0">
              <a:cs typeface="Times New Roman"/>
            </a:endParaRPr>
          </a:p>
          <a:p>
            <a:endParaRPr lang="en-US" sz="3200" dirty="0">
              <a:cs typeface="Times New Roman"/>
            </a:endParaRPr>
          </a:p>
          <a:p>
            <a:r>
              <a:rPr lang="en-US" sz="3200" dirty="0" smtClean="0">
                <a:cs typeface="Times New Roman"/>
              </a:rPr>
              <a:t>So </a:t>
            </a:r>
            <a:r>
              <a:rPr lang="en-US" sz="3200" dirty="0">
                <a:cs typeface="Times New Roman"/>
              </a:rPr>
              <a:t>we can use the MCMC chain to </a:t>
            </a:r>
            <a:r>
              <a:rPr lang="en-US" sz="3200" dirty="0" smtClean="0">
                <a:cs typeface="Times New Roman"/>
              </a:rPr>
              <a:t>approximate integrals just like with Monte Carlo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CL" noProof="0" dirty="0"/>
              <a:t>Método 3: </a:t>
            </a:r>
            <a:r>
              <a:rPr lang="es-CL" b="1" noProof="0" dirty="0" err="1"/>
              <a:t>Markov</a:t>
            </a:r>
            <a:r>
              <a:rPr lang="es-CL" b="1" noProof="0" dirty="0"/>
              <a:t> </a:t>
            </a:r>
            <a:r>
              <a:rPr lang="es-CL" b="1" noProof="0" dirty="0" err="1"/>
              <a:t>chain</a:t>
            </a:r>
            <a:r>
              <a:rPr lang="es-CL" b="1" noProof="0" dirty="0"/>
              <a:t> </a:t>
            </a:r>
            <a:r>
              <a:rPr lang="es-CL" noProof="0" dirty="0"/>
              <a:t>Monte Carlo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47" y="3547352"/>
            <a:ext cx="4526280" cy="13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FBD8-BE2A-4487-841C-B5DD764D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Markov</a:t>
            </a:r>
            <a:r>
              <a:rPr lang="es-CL" dirty="0"/>
              <a:t> </a:t>
            </a:r>
            <a:r>
              <a:rPr lang="es-CL" dirty="0" err="1"/>
              <a:t>chain</a:t>
            </a:r>
            <a:r>
              <a:rPr lang="es-CL" dirty="0"/>
              <a:t>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62FF-E998-4343-ADAF-24438E7B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39"/>
          </a:xfrm>
        </p:spPr>
        <p:txBody>
          <a:bodyPr/>
          <a:lstStyle/>
          <a:p>
            <a:r>
              <a:rPr lang="es-CL" dirty="0"/>
              <a:t>Hay </a:t>
            </a:r>
            <a:r>
              <a:rPr lang="es-CL" b="1" dirty="0"/>
              <a:t>muchos</a:t>
            </a:r>
            <a:r>
              <a:rPr lang="es-CL" dirty="0"/>
              <a:t> tipos de cadenas de Márkov Monte Carlo:</a:t>
            </a:r>
          </a:p>
          <a:p>
            <a:pPr lvl="1"/>
            <a:r>
              <a:rPr lang="es-CL" dirty="0" err="1"/>
              <a:t>Metropolis</a:t>
            </a:r>
            <a:r>
              <a:rPr lang="es-CL" dirty="0"/>
              <a:t>-Hastings, Gibbs, </a:t>
            </a:r>
            <a:r>
              <a:rPr lang="es-CL" dirty="0" smtClean="0"/>
              <a:t>NUTS, </a:t>
            </a:r>
            <a:r>
              <a:rPr lang="es-CL" dirty="0" err="1"/>
              <a:t>slice</a:t>
            </a:r>
            <a:r>
              <a:rPr lang="es-CL" dirty="0"/>
              <a:t> </a:t>
            </a:r>
            <a:r>
              <a:rPr lang="es-CL" dirty="0" err="1"/>
              <a:t>sampling</a:t>
            </a:r>
            <a:r>
              <a:rPr lang="es-CL" dirty="0"/>
              <a:t>, etc.</a:t>
            </a:r>
          </a:p>
          <a:p>
            <a:r>
              <a:rPr lang="es-CL" dirty="0"/>
              <a:t>La idea es la misma: usamos muestras para estimar probabilidades</a:t>
            </a:r>
          </a:p>
          <a:p>
            <a:r>
              <a:rPr lang="es-CL" dirty="0"/>
              <a:t>MCMC es lento, y hay algunas dificultades </a:t>
            </a:r>
          </a:p>
          <a:p>
            <a:r>
              <a:rPr lang="es-CL" dirty="0"/>
              <a:t>Las discutiremos </a:t>
            </a:r>
            <a:r>
              <a:rPr lang="es-CL" dirty="0" smtClean="0"/>
              <a:t>durante del curso</a:t>
            </a:r>
            <a:endParaRPr lang="es-CL" dirty="0"/>
          </a:p>
          <a:p>
            <a:r>
              <a:rPr lang="es-CL" dirty="0"/>
              <a:t>Pero MCMC es flexible y por eso es usado ampliamente en estadística bayesiana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CB5B6-3459-47DE-9828-4FDA8222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C6A9-2B24-4EE8-BDE5-563962F2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Bayes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4267-FEEA-40F5-B8A4-58F96222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8438"/>
            <a:ext cx="8229600" cy="4812487"/>
          </a:xfrm>
        </p:spPr>
        <p:txBody>
          <a:bodyPr/>
          <a:lstStyle/>
          <a:p>
            <a:r>
              <a:rPr lang="es-CL" noProof="0" dirty="0" err="1"/>
              <a:t>Let</a:t>
            </a:r>
            <a:r>
              <a:rPr lang="es-CL" noProof="0" dirty="0"/>
              <a:t> θ be </a:t>
            </a:r>
            <a:r>
              <a:rPr lang="es-CL" noProof="0" dirty="0" err="1"/>
              <a:t>parameters</a:t>
            </a:r>
            <a:r>
              <a:rPr lang="es-CL" noProof="0" dirty="0"/>
              <a:t> and </a:t>
            </a:r>
            <a:r>
              <a:rPr lang="es-CL" i="1" noProof="0" dirty="0"/>
              <a:t>y</a:t>
            </a:r>
            <a:r>
              <a:rPr lang="es-CL" noProof="0" dirty="0"/>
              <a:t> </a:t>
            </a:r>
            <a:r>
              <a:rPr lang="es-CL" noProof="0" dirty="0" err="1"/>
              <a:t>the</a:t>
            </a:r>
            <a:r>
              <a:rPr lang="es-CL" noProof="0" dirty="0"/>
              <a:t> data (</a:t>
            </a:r>
            <a:r>
              <a:rPr lang="es-CL" noProof="0" dirty="0" err="1"/>
              <a:t>both</a:t>
            </a:r>
            <a:r>
              <a:rPr lang="es-CL" noProof="0" dirty="0"/>
              <a:t> </a:t>
            </a:r>
            <a:r>
              <a:rPr lang="es-CL" noProof="0" dirty="0" err="1"/>
              <a:t>random</a:t>
            </a:r>
            <a:r>
              <a:rPr lang="es-CL" noProof="0" dirty="0"/>
              <a:t> variables)</a:t>
            </a:r>
          </a:p>
          <a:p>
            <a:r>
              <a:rPr lang="es-CL" noProof="0" dirty="0" err="1"/>
              <a:t>Then</a:t>
            </a:r>
            <a:r>
              <a:rPr lang="es-CL" noProof="0" dirty="0"/>
              <a:t> P(</a:t>
            </a:r>
            <a:r>
              <a:rPr lang="es-CL" noProof="0" dirty="0" err="1"/>
              <a:t>θ,y</a:t>
            </a:r>
            <a:r>
              <a:rPr lang="es-CL" noProof="0" dirty="0"/>
              <a:t>)=P(θ)P(</a:t>
            </a:r>
            <a:r>
              <a:rPr lang="es-CL" noProof="0" dirty="0" err="1"/>
              <a:t>y|θ</a:t>
            </a:r>
            <a:r>
              <a:rPr lang="es-CL" noProof="0" dirty="0"/>
              <a:t>)</a:t>
            </a:r>
          </a:p>
          <a:p>
            <a:r>
              <a:rPr lang="es-CL" noProof="0" dirty="0"/>
              <a:t>And P(</a:t>
            </a:r>
            <a:r>
              <a:rPr lang="es-CL" noProof="0" dirty="0" err="1"/>
              <a:t>θ|y</a:t>
            </a:r>
            <a:r>
              <a:rPr lang="es-CL" noProof="0" dirty="0"/>
              <a:t>)=P(</a:t>
            </a:r>
            <a:r>
              <a:rPr lang="es-CL" noProof="0" dirty="0" err="1"/>
              <a:t>θ,y</a:t>
            </a:r>
            <a:r>
              <a:rPr lang="es-CL" noProof="0" dirty="0"/>
              <a:t>)/P(y)</a:t>
            </a:r>
          </a:p>
          <a:p>
            <a:r>
              <a:rPr lang="es-CL" noProof="0" dirty="0" err="1"/>
              <a:t>Combining</a:t>
            </a:r>
            <a:r>
              <a:rPr lang="es-CL" noProof="0" dirty="0"/>
              <a:t> </a:t>
            </a:r>
            <a:r>
              <a:rPr lang="es-CL" noProof="0" dirty="0" err="1"/>
              <a:t>these</a:t>
            </a:r>
            <a:r>
              <a:rPr lang="es-CL" noProof="0" dirty="0"/>
              <a:t>…</a:t>
            </a:r>
          </a:p>
          <a:p>
            <a:endParaRPr lang="es-CL" noProof="0" dirty="0"/>
          </a:p>
          <a:p>
            <a:endParaRPr lang="es-CL" noProof="0" dirty="0"/>
          </a:p>
          <a:p>
            <a:r>
              <a:rPr lang="es-CL" noProof="0" dirty="0"/>
              <a:t>Posterior = (</a:t>
            </a:r>
            <a:r>
              <a:rPr lang="es-CL" noProof="0" dirty="0" err="1"/>
              <a:t>constant</a:t>
            </a:r>
            <a:r>
              <a:rPr lang="es-CL" noProof="0" dirty="0"/>
              <a:t>)(prior)(</a:t>
            </a:r>
            <a:r>
              <a:rPr lang="es-CL" noProof="0" dirty="0" err="1"/>
              <a:t>likelihood</a:t>
            </a:r>
            <a:r>
              <a:rPr lang="es-CL" noProof="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C7E0C-0413-4B5A-BFAB-E85F4692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5D4530-6651-4EBB-8385-AC8644111CC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56634" y="4034391"/>
          <a:ext cx="6784214" cy="119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3" imgW="2387520" imgH="419040" progId="Equation.DSMT4">
                  <p:embed/>
                </p:oleObj>
              </mc:Choice>
              <mc:Fallback>
                <p:oleObj name="Equation" r:id="rId3" imgW="2387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6634" y="4034391"/>
                        <a:ext cx="6784214" cy="1190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391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example 1: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mcmc</a:t>
            </a:r>
            <a:r>
              <a:rPr lang="en-US" dirty="0" smtClean="0"/>
              <a:t> function to draw </a:t>
            </a:r>
            <a:r>
              <a:rPr lang="en-US" dirty="0"/>
              <a:t>posterior samples: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mcmc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(Niter=5000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f=posterior, x0=0, U=1)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Compare to the analytical solution: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Estimate 95% credible interval from samples and from </a:t>
            </a:r>
            <a:r>
              <a:rPr lang="en-US" dirty="0" err="1" smtClean="0"/>
              <a:t>qnorm</a:t>
            </a:r>
            <a:r>
              <a:rPr lang="en-US" dirty="0" smtClean="0"/>
              <a:t> (analytically)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D933AA6-3CA4-48B7-8B31-A6372A48D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23444"/>
              </p:ext>
            </p:extLst>
          </p:nvPr>
        </p:nvGraphicFramePr>
        <p:xfrm>
          <a:off x="4800600" y="928688"/>
          <a:ext cx="308768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3" imgW="1726920" imgH="672840" progId="Equation.DSMT4">
                  <p:embed/>
                </p:oleObj>
              </mc:Choice>
              <mc:Fallback>
                <p:oleObj name="Equation" r:id="rId3" imgW="1726920" imgH="6728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D933AA6-3CA4-48B7-8B31-A6372A48D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928688"/>
                        <a:ext cx="3087688" cy="120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2F47534-6BB7-482C-BFF7-E22E91606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149912"/>
              </p:ext>
            </p:extLst>
          </p:nvPr>
        </p:nvGraphicFramePr>
        <p:xfrm>
          <a:off x="7092467" y="3543049"/>
          <a:ext cx="1458146" cy="1369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2467" y="3543049"/>
                        <a:ext cx="1458146" cy="1369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BB81E51-8CAC-4532-A30F-E7FA0F552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957468"/>
              </p:ext>
            </p:extLst>
          </p:nvPr>
        </p:nvGraphicFramePr>
        <p:xfrm>
          <a:off x="1270900" y="4309354"/>
          <a:ext cx="3115903" cy="6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7" imgW="1231560" imgH="241200" progId="Equation.DSMT4">
                  <p:embed/>
                </p:oleObj>
              </mc:Choice>
              <mc:Fallback>
                <p:oleObj name="Equation" r:id="rId7" imgW="1231560" imgH="241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BB81E51-8CAC-4532-A30F-E7FA0F5527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0900" y="4309354"/>
                        <a:ext cx="3115903" cy="6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99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References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/>
          </a:bodyPr>
          <a:lstStyle/>
          <a:p>
            <a:r>
              <a:rPr lang="es-CL" noProof="0" dirty="0"/>
              <a:t>Gelman, A., J. B. Carlin, H. S. Stern, and D. B. </a:t>
            </a:r>
            <a:r>
              <a:rPr lang="es-CL" noProof="0" dirty="0" err="1"/>
              <a:t>Rubin</a:t>
            </a:r>
            <a:r>
              <a:rPr lang="es-CL" noProof="0" dirty="0"/>
              <a:t>. 2014. </a:t>
            </a:r>
            <a:r>
              <a:rPr lang="es-CL" noProof="0" dirty="0" err="1"/>
              <a:t>Bayesian</a:t>
            </a:r>
            <a:r>
              <a:rPr lang="es-CL" noProof="0" dirty="0"/>
              <a:t> data </a:t>
            </a:r>
            <a:r>
              <a:rPr lang="es-CL" noProof="0" dirty="0" err="1"/>
              <a:t>analysis</a:t>
            </a:r>
            <a:r>
              <a:rPr lang="es-CL" noProof="0" dirty="0"/>
              <a:t>. Taylor &amp; Francis.</a:t>
            </a:r>
          </a:p>
          <a:p>
            <a:r>
              <a:rPr lang="en-US" dirty="0"/>
              <a:t>Metropolis, N., A. W. </a:t>
            </a:r>
            <a:r>
              <a:rPr lang="en-US" dirty="0" err="1"/>
              <a:t>Rosenbluth</a:t>
            </a:r>
            <a:r>
              <a:rPr lang="en-US" dirty="0"/>
              <a:t>, M. N. </a:t>
            </a:r>
            <a:r>
              <a:rPr lang="en-US" dirty="0" err="1"/>
              <a:t>Rosenbluth</a:t>
            </a:r>
            <a:r>
              <a:rPr lang="en-US" dirty="0"/>
              <a:t>, A. H. Teller, and E. Teller. 1953. Equation of state calculations by fast computing machines. Journal of Chemical Physics </a:t>
            </a:r>
            <a:r>
              <a:rPr lang="en-US" b="1" dirty="0"/>
              <a:t>21:1087-1092.</a:t>
            </a:r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EEE1-16A1-4461-966D-58E6B7F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Conceptos importantes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9E00-9561-4D80-9B05-66AD8C46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553"/>
            <a:ext cx="8229600" cy="5001373"/>
          </a:xfrm>
        </p:spPr>
        <p:txBody>
          <a:bodyPr/>
          <a:lstStyle/>
          <a:p>
            <a:r>
              <a:rPr lang="es-CL" noProof="0" dirty="0"/>
              <a:t>La inferencia bayesiana es un paradigma diferente que la frecuentista</a:t>
            </a:r>
          </a:p>
          <a:p>
            <a:r>
              <a:rPr lang="es-CL" noProof="0" dirty="0"/>
              <a:t>Las probabilidades son grados</a:t>
            </a:r>
            <a:r>
              <a:rPr lang="es-CL" dirty="0"/>
              <a:t> de creencia</a:t>
            </a:r>
          </a:p>
          <a:p>
            <a:r>
              <a:rPr lang="es-CL" noProof="0" dirty="0"/>
              <a:t>La incertidumbre se cuantifica mediante probabilidades </a:t>
            </a:r>
          </a:p>
          <a:p>
            <a:r>
              <a:rPr lang="es-CL" b="1" u="sng" noProof="0" dirty="0"/>
              <a:t>El cálculo de las probabilidades requiere integración</a:t>
            </a:r>
          </a:p>
          <a:p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4EEA5-6A5B-41AD-A657-0FB9D664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FD11D-7401-4D8F-B87B-9E0BE57E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4938401"/>
            <a:ext cx="7967133" cy="927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9" y="4778477"/>
            <a:ext cx="8998931" cy="14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/>
              <a:t>Resumen de l</a:t>
            </a:r>
            <a:r>
              <a:rPr lang="es-CL" sz="3600" noProof="0" dirty="0"/>
              <a:t>as diferencias los paradigmas de inferencia.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715EBA-BA67-4106-AD2E-72C266A592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484605"/>
          <a:ext cx="8372475" cy="460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1489099423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2143065116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2806201724"/>
                    </a:ext>
                  </a:extLst>
                </a:gridCol>
              </a:tblGrid>
              <a:tr h="458214">
                <a:tc>
                  <a:txBody>
                    <a:bodyPr/>
                    <a:lstStyle/>
                    <a:p>
                      <a:endParaRPr lang="es-CL" sz="2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 err="1"/>
                        <a:t>Frequentist</a:t>
                      </a:r>
                      <a:endParaRPr lang="es-C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Bayesiana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81196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Que es estimado?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P(Y|H)</a:t>
                      </a:r>
                    </a:p>
                    <a:p>
                      <a:r>
                        <a:rPr lang="es-CL" sz="2000" noProof="0" dirty="0"/>
                        <a:t>Datos dado el hipótesis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P(H|Y)</a:t>
                      </a:r>
                    </a:p>
                    <a:p>
                      <a:r>
                        <a:rPr lang="es-CL" sz="2000" noProof="0" dirty="0"/>
                        <a:t>Hipótesis dado los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21452"/>
                  </a:ext>
                </a:extLst>
              </a:tr>
              <a:tr h="767474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frecuencias (infinitas) relativas de eventos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Grado de creencia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24477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Fuentes de la información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Solo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Los datos y información a priori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65010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los 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Estimaciones de cantidades “verdaderas”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Variables aleatorias estadísticas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11301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Método de inferencia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Máximo verosimilitud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Integración (de posteriori)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893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1BDB25-B765-4988-8C88-9403DF8C9D40}"/>
              </a:ext>
            </a:extLst>
          </p:cNvPr>
          <p:cNvSpPr txBox="1"/>
          <p:nvPr/>
        </p:nvSpPr>
        <p:spPr>
          <a:xfrm>
            <a:off x="312966" y="6331506"/>
            <a:ext cx="22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Ellison 2004</a:t>
            </a:r>
          </a:p>
        </p:txBody>
      </p:sp>
    </p:spTree>
    <p:extLst>
      <p:ext uri="{BB962C8B-B14F-4D97-AF65-F5344CB8AC3E}">
        <p14:creationId xmlns:p14="http://schemas.microsoft.com/office/powerpoint/2010/main" val="352060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DCC6-71E1-4DF2-97AA-E5A8DB3F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Bayes rule </a:t>
            </a:r>
            <a:r>
              <a:rPr lang="es-CL" noProof="0" dirty="0" err="1"/>
              <a:t>components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67CA-8C31-40FF-A936-8803BCFA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892675"/>
          </a:xfrm>
        </p:spPr>
        <p:txBody>
          <a:bodyPr/>
          <a:lstStyle/>
          <a:p>
            <a:r>
              <a:rPr lang="es-CL" sz="2800" u="sng" dirty="0"/>
              <a:t>P(θ)</a:t>
            </a:r>
            <a:r>
              <a:rPr lang="es-CL" sz="2800" dirty="0"/>
              <a:t>=“Prior”:</a:t>
            </a:r>
            <a:r>
              <a:rPr lang="es-CL" sz="2800" noProof="0" dirty="0"/>
              <a:t> prior </a:t>
            </a:r>
            <a:r>
              <a:rPr lang="es-CL" sz="2800" noProof="0" dirty="0" err="1"/>
              <a:t>knowledge</a:t>
            </a:r>
            <a:r>
              <a:rPr lang="es-CL" sz="2800" noProof="0" dirty="0"/>
              <a:t> </a:t>
            </a:r>
            <a:r>
              <a:rPr lang="es-CL" sz="2800" noProof="0" dirty="0" err="1"/>
              <a:t>of</a:t>
            </a:r>
            <a:r>
              <a:rPr lang="es-CL" sz="2800" noProof="0" dirty="0"/>
              <a:t> </a:t>
            </a:r>
            <a:r>
              <a:rPr lang="es-CL" sz="2800" noProof="0" dirty="0" err="1"/>
              <a:t>system</a:t>
            </a:r>
            <a:r>
              <a:rPr lang="es-CL" sz="2800" noProof="0" dirty="0"/>
              <a:t>, </a:t>
            </a:r>
            <a:r>
              <a:rPr lang="es-CL" sz="2800" noProof="0" dirty="0" err="1"/>
              <a:t>from</a:t>
            </a:r>
            <a:r>
              <a:rPr lang="es-CL" sz="2800" noProof="0" dirty="0"/>
              <a:t> </a:t>
            </a:r>
            <a:r>
              <a:rPr lang="es-CL" sz="2800" noProof="0" dirty="0" err="1"/>
              <a:t>expert</a:t>
            </a:r>
            <a:r>
              <a:rPr lang="es-CL" sz="2800" noProof="0" dirty="0"/>
              <a:t> </a:t>
            </a:r>
            <a:r>
              <a:rPr lang="es-CL" sz="2800" noProof="0" dirty="0" err="1"/>
              <a:t>belief</a:t>
            </a:r>
            <a:r>
              <a:rPr lang="es-CL" sz="2800" noProof="0" dirty="0"/>
              <a:t> </a:t>
            </a:r>
            <a:r>
              <a:rPr lang="es-CL" sz="2800" noProof="0" dirty="0" err="1"/>
              <a:t>or</a:t>
            </a:r>
            <a:r>
              <a:rPr lang="es-CL" sz="2800" noProof="0" dirty="0"/>
              <a:t> </a:t>
            </a:r>
            <a:r>
              <a:rPr lang="es-CL" sz="2800" noProof="0" dirty="0" err="1"/>
              <a:t>previous</a:t>
            </a:r>
            <a:r>
              <a:rPr lang="es-CL" sz="2800" noProof="0" dirty="0"/>
              <a:t> </a:t>
            </a:r>
            <a:r>
              <a:rPr lang="es-CL" sz="2800" noProof="0" dirty="0" err="1"/>
              <a:t>studies</a:t>
            </a:r>
            <a:r>
              <a:rPr lang="es-CL" sz="2800" noProof="0" dirty="0"/>
              <a:t/>
            </a:r>
            <a:br>
              <a:rPr lang="es-CL" sz="2800" noProof="0" dirty="0"/>
            </a:br>
            <a:r>
              <a:rPr lang="es-CL" sz="2800" noProof="0" dirty="0"/>
              <a:t>[</a:t>
            </a:r>
            <a:r>
              <a:rPr lang="es-CL" sz="2800" i="1" noProof="0" dirty="0"/>
              <a:t>la incertidumbre antes de experimento o conocimiento de un experto</a:t>
            </a:r>
            <a:r>
              <a:rPr lang="es-CL" sz="2800" noProof="0" dirty="0"/>
              <a:t>] </a:t>
            </a:r>
          </a:p>
          <a:p>
            <a:r>
              <a:rPr lang="es-CL" sz="2800" u="sng" dirty="0"/>
              <a:t>P(</a:t>
            </a:r>
            <a:r>
              <a:rPr lang="es-CL" sz="2800" u="sng" dirty="0" err="1"/>
              <a:t>y|θ</a:t>
            </a:r>
            <a:r>
              <a:rPr lang="es-CL" sz="2800" u="sng" dirty="0"/>
              <a:t>)</a:t>
            </a:r>
            <a:r>
              <a:rPr lang="es-CL" sz="2800" dirty="0"/>
              <a:t>=“</a:t>
            </a:r>
            <a:r>
              <a:rPr lang="es-CL" sz="2800" dirty="0" err="1"/>
              <a:t>Likelihood</a:t>
            </a:r>
            <a:r>
              <a:rPr lang="es-CL" sz="2800" dirty="0"/>
              <a:t>”:</a:t>
            </a:r>
            <a:r>
              <a:rPr lang="es-CL" sz="2800" noProof="0" dirty="0"/>
              <a:t> </a:t>
            </a:r>
            <a:r>
              <a:rPr lang="es-CL" sz="2800" noProof="0" dirty="0" err="1"/>
              <a:t>probability</a:t>
            </a:r>
            <a:r>
              <a:rPr lang="es-CL" sz="2800" noProof="0" dirty="0"/>
              <a:t> </a:t>
            </a:r>
            <a:r>
              <a:rPr lang="es-CL" sz="2800" noProof="0" dirty="0" err="1"/>
              <a:t>of</a:t>
            </a:r>
            <a:r>
              <a:rPr lang="es-CL" sz="2800" noProof="0" dirty="0"/>
              <a:t> data </a:t>
            </a:r>
            <a:r>
              <a:rPr lang="es-CL" sz="2800" noProof="0" dirty="0" err="1"/>
              <a:t>given</a:t>
            </a:r>
            <a:r>
              <a:rPr lang="es-CL" sz="2800" noProof="0" dirty="0"/>
              <a:t> </a:t>
            </a:r>
            <a:r>
              <a:rPr lang="es-CL" sz="2800" noProof="0" dirty="0" err="1"/>
              <a:t>parameters</a:t>
            </a:r>
            <a:r>
              <a:rPr lang="es-CL" sz="2800" noProof="0" dirty="0"/>
              <a:t> (</a:t>
            </a:r>
            <a:r>
              <a:rPr lang="es-CL" sz="2800" noProof="0" dirty="0" err="1"/>
              <a:t>same</a:t>
            </a:r>
            <a:r>
              <a:rPr lang="es-CL" sz="2800" noProof="0" dirty="0"/>
              <a:t> as </a:t>
            </a:r>
            <a:r>
              <a:rPr lang="es-CL" sz="2800" noProof="0" dirty="0" err="1"/>
              <a:t>frequentist</a:t>
            </a:r>
            <a:r>
              <a:rPr lang="es-CL" sz="2800" noProof="0" dirty="0"/>
              <a:t> </a:t>
            </a:r>
            <a:r>
              <a:rPr lang="es-CL" sz="2800" noProof="0" dirty="0" err="1"/>
              <a:t>inference</a:t>
            </a:r>
            <a:r>
              <a:rPr lang="es-CL" sz="2800" noProof="0" dirty="0"/>
              <a:t>)</a:t>
            </a:r>
            <a:br>
              <a:rPr lang="es-CL" sz="2800" noProof="0" dirty="0"/>
            </a:br>
            <a:r>
              <a:rPr lang="es-CL" sz="2800" noProof="0" dirty="0"/>
              <a:t>[</a:t>
            </a:r>
            <a:r>
              <a:rPr lang="es-CL" sz="2800" i="1" noProof="0" dirty="0"/>
              <a:t>la verosimilitud – lo mismo como clásica</a:t>
            </a:r>
            <a:r>
              <a:rPr lang="es-CL" sz="2800" noProof="0" dirty="0"/>
              <a:t>]</a:t>
            </a:r>
          </a:p>
          <a:p>
            <a:r>
              <a:rPr lang="es-CL" sz="2800" u="sng" noProof="0" dirty="0"/>
              <a:t>P(y)</a:t>
            </a:r>
            <a:r>
              <a:rPr lang="es-CL" sz="2800" noProof="0" dirty="0"/>
              <a:t> = </a:t>
            </a:r>
            <a:r>
              <a:rPr lang="es-CL" sz="2800" noProof="0" dirty="0" err="1"/>
              <a:t>probability</a:t>
            </a:r>
            <a:r>
              <a:rPr lang="es-CL" sz="2800" noProof="0" dirty="0"/>
              <a:t> </a:t>
            </a:r>
            <a:r>
              <a:rPr lang="es-CL" sz="2800" noProof="0" dirty="0" err="1"/>
              <a:t>of</a:t>
            </a:r>
            <a:r>
              <a:rPr lang="es-CL" sz="2800" noProof="0" dirty="0"/>
              <a:t> data. Can </a:t>
            </a:r>
            <a:r>
              <a:rPr lang="es-CL" sz="2800" noProof="0" dirty="0" err="1"/>
              <a:t>rarely</a:t>
            </a:r>
            <a:r>
              <a:rPr lang="es-CL" sz="2800" noProof="0" dirty="0"/>
              <a:t> </a:t>
            </a:r>
            <a:r>
              <a:rPr lang="es-CL" sz="2800" noProof="0" dirty="0" err="1"/>
              <a:t>calculate</a:t>
            </a:r>
            <a:r>
              <a:rPr lang="es-CL" sz="2800" noProof="0" dirty="0"/>
              <a:t> </a:t>
            </a:r>
            <a:r>
              <a:rPr lang="es-CL" sz="2800" noProof="0" dirty="0" err="1"/>
              <a:t>this</a:t>
            </a:r>
            <a:r>
              <a:rPr lang="es-CL" sz="2800" noProof="0" dirty="0"/>
              <a:t> </a:t>
            </a:r>
            <a:r>
              <a:rPr lang="es-CL" sz="2800" noProof="0" dirty="0" err="1"/>
              <a:t>but</a:t>
            </a:r>
            <a:r>
              <a:rPr lang="es-CL" sz="2800" noProof="0" dirty="0"/>
              <a:t> </a:t>
            </a:r>
            <a:r>
              <a:rPr lang="es-CL" sz="2800" b="1" noProof="0" dirty="0" err="1"/>
              <a:t>it</a:t>
            </a:r>
            <a:r>
              <a:rPr lang="es-CL" sz="2800" b="1" noProof="0" dirty="0"/>
              <a:t> </a:t>
            </a:r>
            <a:r>
              <a:rPr lang="es-CL" sz="2800" b="1" noProof="0" dirty="0" err="1"/>
              <a:t>is</a:t>
            </a:r>
            <a:r>
              <a:rPr lang="es-CL" sz="2800" b="1" noProof="0" dirty="0"/>
              <a:t> a </a:t>
            </a:r>
            <a:r>
              <a:rPr lang="es-CL" sz="2800" b="1" noProof="0" dirty="0" err="1"/>
              <a:t>constant</a:t>
            </a:r>
            <a:r>
              <a:rPr lang="es-CL" sz="2800" b="1" noProof="0" dirty="0"/>
              <a:t> </a:t>
            </a:r>
            <a:br>
              <a:rPr lang="es-CL" sz="2800" b="1" noProof="0" dirty="0"/>
            </a:br>
            <a:r>
              <a:rPr lang="es-CL" sz="2800" noProof="0" dirty="0"/>
              <a:t>[</a:t>
            </a:r>
            <a:r>
              <a:rPr lang="es-CL" sz="2800" i="1" noProof="0" dirty="0"/>
              <a:t>una constante que no se puede calcular</a:t>
            </a:r>
            <a:r>
              <a:rPr lang="es-CL" sz="2800" noProof="0" dirty="0"/>
              <a:t>]</a:t>
            </a:r>
            <a:endParaRPr lang="es-CL" sz="2800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490B8-41BF-42A2-859F-AC4D17B0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Las ventajas de inferencia bayesiana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6"/>
            <a:ext cx="8229600" cy="4997450"/>
          </a:xfrm>
        </p:spPr>
        <p:txBody>
          <a:bodyPr>
            <a:normAutofit lnSpcReduction="10000"/>
          </a:bodyPr>
          <a:lstStyle/>
          <a:p>
            <a:r>
              <a:rPr lang="es-CL" noProof="0" dirty="0"/>
              <a:t>Hay respuestas intuitivas: </a:t>
            </a:r>
            <a:r>
              <a:rPr lang="es-CL" dirty="0"/>
              <a:t>los parámetros son distribuciones probabilidades.</a:t>
            </a:r>
          </a:p>
          <a:p>
            <a:r>
              <a:rPr lang="es-CL" dirty="0"/>
              <a:t>Poder formalmente incorporar conocimiento antes del experimento</a:t>
            </a:r>
            <a:endParaRPr lang="es-CL" noProof="0" dirty="0"/>
          </a:p>
          <a:p>
            <a:r>
              <a:rPr lang="es-CL" noProof="0" dirty="0"/>
              <a:t>Las suposiciones asintóticas no son necesarios</a:t>
            </a:r>
          </a:p>
          <a:p>
            <a:r>
              <a:rPr lang="es-CL" dirty="0"/>
              <a:t>La estimación de los modelos jerárquicos es natural y fácil </a:t>
            </a:r>
          </a:p>
          <a:p>
            <a:r>
              <a:rPr lang="es-CL" noProof="0" dirty="0"/>
              <a:t>Análisis de decisión: Poder calcular probabilidades de las consecuencias de varias acciones. </a:t>
            </a:r>
            <a:r>
              <a:rPr lang="es-CL" sz="2000" dirty="0"/>
              <a:t>(</a:t>
            </a:r>
            <a:r>
              <a:rPr lang="es-CL" sz="2000" dirty="0" err="1"/>
              <a:t>Punt</a:t>
            </a:r>
            <a:r>
              <a:rPr lang="es-CL" sz="2000" dirty="0"/>
              <a:t> and </a:t>
            </a:r>
            <a:r>
              <a:rPr lang="es-CL" sz="2000" dirty="0" err="1"/>
              <a:t>Hilborn</a:t>
            </a:r>
            <a:r>
              <a:rPr lang="es-CL" sz="2000" dirty="0"/>
              <a:t> 1997)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Desventajas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noProof="0" dirty="0"/>
              <a:t>Toma mas tiempo estimar los modelos. </a:t>
            </a:r>
          </a:p>
          <a:p>
            <a:r>
              <a:rPr lang="es-CL" dirty="0"/>
              <a:t>En general, la especificación de los </a:t>
            </a:r>
            <a:r>
              <a:rPr lang="es-CL" dirty="0" err="1"/>
              <a:t>priors</a:t>
            </a:r>
            <a:endParaRPr lang="es-CL" dirty="0"/>
          </a:p>
          <a:p>
            <a:pPr lvl="1"/>
            <a:r>
              <a:rPr lang="es-CL" dirty="0"/>
              <a:t>Poder ser sensitivo para la transformación de los parámetros. </a:t>
            </a:r>
            <a:r>
              <a:rPr lang="es-CL" sz="1600" dirty="0"/>
              <a:t>(</a:t>
            </a:r>
            <a:r>
              <a:rPr lang="es-CL" sz="1600" dirty="0" err="1"/>
              <a:t>Thorson</a:t>
            </a:r>
            <a:r>
              <a:rPr lang="es-CL" sz="1600" dirty="0"/>
              <a:t> and Cope 2017, </a:t>
            </a:r>
            <a:r>
              <a:rPr lang="es-CL" sz="1600" dirty="0" err="1"/>
              <a:t>Maunder</a:t>
            </a:r>
            <a:r>
              <a:rPr lang="es-CL" sz="1600" dirty="0"/>
              <a:t> 2003)</a:t>
            </a:r>
          </a:p>
          <a:p>
            <a:pPr lvl="1"/>
            <a:r>
              <a:rPr lang="es-CL" noProof="0" dirty="0"/>
              <a:t>Poder ser difícil </a:t>
            </a:r>
            <a:r>
              <a:rPr lang="es-CL" dirty="0"/>
              <a:t>determinar apropiados “</a:t>
            </a:r>
            <a:r>
              <a:rPr lang="es-CL" noProof="0" dirty="0" err="1"/>
              <a:t>priors</a:t>
            </a:r>
            <a:r>
              <a:rPr lang="es-CL" noProof="0" dirty="0"/>
              <a:t>”</a:t>
            </a:r>
            <a:endParaRPr lang="es-CL" sz="2000" noProof="0" dirty="0"/>
          </a:p>
          <a:p>
            <a:pPr lvl="1"/>
            <a:r>
              <a:rPr lang="es-CL" noProof="0" dirty="0"/>
              <a:t>P.ej., no hay “</a:t>
            </a:r>
            <a:r>
              <a:rPr lang="es-CL" noProof="0" dirty="0" err="1"/>
              <a:t>uninformative</a:t>
            </a:r>
            <a:r>
              <a:rPr lang="es-CL" dirty="0"/>
              <a:t> </a:t>
            </a:r>
            <a:r>
              <a:rPr lang="es-CL" dirty="0" err="1"/>
              <a:t>priors</a:t>
            </a:r>
            <a:r>
              <a:rPr lang="es-CL" dirty="0"/>
              <a:t>”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4530725"/>
          </a:xfrm>
        </p:spPr>
        <p:txBody>
          <a:bodyPr/>
          <a:lstStyle/>
          <a:p>
            <a:r>
              <a:rPr lang="en-US" sz="2800" dirty="0"/>
              <a:t>What is the role of the prior distribution in the Bayesian analysis?</a:t>
            </a:r>
          </a:p>
          <a:p>
            <a:pPr marL="0" indent="0">
              <a:buNone/>
            </a:pPr>
            <a:r>
              <a:rPr lang="en-US" sz="2800" dirty="0" err="1"/>
              <a:t>Gelman</a:t>
            </a:r>
            <a:r>
              <a:rPr lang="en-US" sz="2800" dirty="0"/>
              <a:t> et al. (2014):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population of possible parameter values (population perspective)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statement of knowledge and uncertainty about parameter values (state of knowledge perspective)</a:t>
            </a:r>
          </a:p>
          <a:p>
            <a:pPr marL="0" indent="0">
              <a:buNone/>
            </a:pPr>
            <a:r>
              <a:rPr lang="en-US" sz="2800" dirty="0"/>
              <a:t>In both cases, the prior should include all plausible parameter values  - </a:t>
            </a:r>
            <a:r>
              <a:rPr lang="en-US" sz="2800" i="1" dirty="0"/>
              <a:t>not in the prior not in the posterior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666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Gelman et al. 2014. Bayesian Data Analysis 3</a:t>
            </a:r>
            <a:r>
              <a:rPr lang="en-US" baseline="30000" dirty="0"/>
              <a:t>rd</a:t>
            </a:r>
            <a:r>
              <a:rPr lang="en-US" dirty="0"/>
              <a:t> ed. CRS Press</a:t>
            </a:r>
          </a:p>
        </p:txBody>
      </p:sp>
    </p:spTree>
    <p:extLst>
      <p:ext uri="{BB962C8B-B14F-4D97-AF65-F5344CB8AC3E}">
        <p14:creationId xmlns:p14="http://schemas.microsoft.com/office/powerpoint/2010/main" val="3592629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623</TotalTime>
  <Words>1380</Words>
  <Application>Microsoft Office PowerPoint</Application>
  <PresentationFormat>On-screen Show (4:3)</PresentationFormat>
  <Paragraphs>246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BlueEdge</vt:lpstr>
      <vt:lpstr>Equation</vt:lpstr>
      <vt:lpstr>Inferencia Bayesiana </vt:lpstr>
      <vt:lpstr>Recap</vt:lpstr>
      <vt:lpstr>Bayes rule</vt:lpstr>
      <vt:lpstr>Conceptos importantes</vt:lpstr>
      <vt:lpstr>Resumen de las diferencias los paradigmas de inferencia.</vt:lpstr>
      <vt:lpstr>Bayes rule components</vt:lpstr>
      <vt:lpstr>Las ventajas de inferencia bayesiana</vt:lpstr>
      <vt:lpstr>Desventajas</vt:lpstr>
      <vt:lpstr>Priors</vt:lpstr>
      <vt:lpstr>Controversy</vt:lpstr>
      <vt:lpstr>Noninformative priors</vt:lpstr>
      <vt:lpstr>Probabilities vs likelihoods</vt:lpstr>
      <vt:lpstr>Example: Normal likelihood</vt:lpstr>
      <vt:lpstr>Exercise</vt:lpstr>
      <vt:lpstr>Conjugacy</vt:lpstr>
      <vt:lpstr>Conjugate examples</vt:lpstr>
      <vt:lpstr>Ejemplo I</vt:lpstr>
      <vt:lpstr>Ejemplo I</vt:lpstr>
      <vt:lpstr>Ejemplo II</vt:lpstr>
      <vt:lpstr>Review of key concepts</vt:lpstr>
      <vt:lpstr>Método 3: Markov chain Monte Carlo</vt:lpstr>
      <vt:lpstr>Método 3: Markov chain Monte Carlo</vt:lpstr>
      <vt:lpstr>Un ejemplo de cadena de Márkov simple</vt:lpstr>
      <vt:lpstr>Método 3: Markov chain Monte Carlo</vt:lpstr>
      <vt:lpstr>Una cadena de Márkov especial: MCMC</vt:lpstr>
      <vt:lpstr>Una cadena Márkov especial</vt:lpstr>
      <vt:lpstr>Una cadena Márkov especial</vt:lpstr>
      <vt:lpstr>Método 3: Markov chain Monte Carlo</vt:lpstr>
      <vt:lpstr>Markov chain Monte Carlo</vt:lpstr>
      <vt:lpstr>Questions?</vt:lpstr>
      <vt:lpstr>Exercise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</cp:lastModifiedBy>
  <cp:revision>93</cp:revision>
  <dcterms:created xsi:type="dcterms:W3CDTF">2015-01-11T16:48:24Z</dcterms:created>
  <dcterms:modified xsi:type="dcterms:W3CDTF">2019-01-09T20:38:05Z</dcterms:modified>
</cp:coreProperties>
</file>