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311" r:id="rId2"/>
    <p:sldId id="352" r:id="rId3"/>
    <p:sldId id="35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2" r:id="rId26"/>
    <p:sldId id="343" r:id="rId27"/>
    <p:sldId id="351" r:id="rId28"/>
    <p:sldId id="353" r:id="rId29"/>
    <p:sldId id="347" r:id="rId30"/>
    <p:sldId id="354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3112"/>
  </p:normalViewPr>
  <p:slideViewPr>
    <p:cSldViewPr snapToGrid="0" snapToObjects="1">
      <p:cViewPr varScale="1">
        <p:scale>
          <a:sx n="76" d="100"/>
          <a:sy n="76" d="100"/>
        </p:scale>
        <p:origin x="83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1/18/2019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1/18/2019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1/18/2019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1/18/2019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1/18/2019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1/18/2019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1/18/2019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1/18/2019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1/18/2019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1/18/2019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1/18/2019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1/18/2019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1/18/2019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408922"/>
            <a:ext cx="7623175" cy="1867678"/>
          </a:xfrm>
        </p:spPr>
        <p:txBody>
          <a:bodyPr>
            <a:normAutofit/>
          </a:bodyPr>
          <a:lstStyle/>
          <a:p>
            <a:r>
              <a:rPr lang="en-US" dirty="0" smtClean="0"/>
              <a:t>Faster estimation of Bayesian models with Stan</a:t>
            </a:r>
            <a:endParaRPr lang="es-CL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 dirty="0"/>
              <a:t>, </a:t>
            </a:r>
            <a:r>
              <a:rPr lang="en-US" kern="0" dirty="0" smtClean="0"/>
              <a:t>2018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7350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1002"/>
            <a:ext cx="8229600" cy="1143000"/>
          </a:xfrm>
        </p:spPr>
        <p:txBody>
          <a:bodyPr/>
          <a:lstStyle/>
          <a:p>
            <a:r>
              <a:rPr lang="en-US" dirty="0" smtClean="0"/>
              <a:t>Gibbs Sampler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295400"/>
            <a:ext cx="5105400" cy="5334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Condition on all but first variable, find conjugate form</a:t>
            </a:r>
          </a:p>
          <a:p>
            <a:r>
              <a:rPr lang="en-US" dirty="0" smtClean="0"/>
              <a:t>Generate a value from this “full conditional” distribution. </a:t>
            </a:r>
          </a:p>
          <a:p>
            <a:r>
              <a:rPr lang="en-US" dirty="0" smtClean="0"/>
              <a:t>Repeat for all variables. That is a single step.</a:t>
            </a:r>
          </a:p>
          <a:p>
            <a:r>
              <a:rPr lang="en-US" dirty="0" smtClean="0"/>
              <a:t>If not conjugate, do Metropolis-within-Gibbs</a:t>
            </a:r>
          </a:p>
          <a:p>
            <a:r>
              <a:rPr lang="en-US" dirty="0" smtClean="0"/>
              <a:t>No tuning necessary, but poor efficiency for correlated parameters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143001"/>
            <a:ext cx="3428998" cy="571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31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RWM and Gibbs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RWM pros/cons:</a:t>
            </a:r>
          </a:p>
          <a:p>
            <a:pPr lvl="1"/>
            <a:r>
              <a:rPr lang="en-US" dirty="0" smtClean="0"/>
              <a:t>Easy to implement and works well for many problems w/o conjugacy.</a:t>
            </a:r>
          </a:p>
          <a:p>
            <a:pPr lvl="1"/>
            <a:r>
              <a:rPr lang="en-US" dirty="0" smtClean="0"/>
              <a:t>Must be tuned, can be very sensitive to this</a:t>
            </a:r>
          </a:p>
          <a:p>
            <a:r>
              <a:rPr lang="en-US" dirty="0" smtClean="0"/>
              <a:t>Gibbs pros/cons:</a:t>
            </a:r>
          </a:p>
          <a:p>
            <a:pPr lvl="1"/>
            <a:r>
              <a:rPr lang="en-US" dirty="0" smtClean="0"/>
              <a:t>No tuning needed, if full conditionals are possible</a:t>
            </a:r>
          </a:p>
          <a:p>
            <a:pPr lvl="1"/>
            <a:r>
              <a:rPr lang="en-US" dirty="0" smtClean="0"/>
              <a:t>Easy to implement (JAGS, BUGS, etc.)</a:t>
            </a:r>
          </a:p>
          <a:p>
            <a:endParaRPr lang="en-US" dirty="0" smtClean="0"/>
          </a:p>
          <a:p>
            <a:r>
              <a:rPr lang="en-US" dirty="0" smtClean="0"/>
              <a:t>As the dimensionality and complexity increases, these algorithms can struggle.</a:t>
            </a:r>
            <a:br>
              <a:rPr lang="en-US" dirty="0" smtClean="0"/>
            </a:br>
            <a:r>
              <a:rPr lang="en-US" sz="2300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Thought</a:t>
            </a:r>
            <a:r>
              <a:rPr lang="en-US" dirty="0" smtClean="0"/>
              <a:t>: We could use the gradient </a:t>
            </a:r>
            <a:r>
              <a:rPr lang="en-US" u="sng" dirty="0" smtClean="0"/>
              <a:t>to quickly move between areas</a:t>
            </a:r>
            <a:r>
              <a:rPr lang="en-US" dirty="0"/>
              <a:t> </a:t>
            </a:r>
            <a:r>
              <a:rPr lang="en-US" dirty="0" smtClean="0"/>
              <a:t>regardless of dimensionality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8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64095"/>
            <a:ext cx="8534400" cy="4525963"/>
          </a:xfrm>
        </p:spPr>
        <p:txBody>
          <a:bodyPr/>
          <a:lstStyle/>
          <a:p>
            <a:r>
              <a:rPr lang="en-US" dirty="0"/>
              <a:t>Imagine a puck moving on a frictionless </a:t>
            </a:r>
            <a:r>
              <a:rPr lang="en-US" dirty="0" smtClean="0"/>
              <a:t>surface </a:t>
            </a:r>
          </a:p>
          <a:p>
            <a:r>
              <a:rPr lang="en-US" dirty="0" smtClean="0"/>
              <a:t>It has </a:t>
            </a:r>
            <a:r>
              <a:rPr lang="en-US" b="1" dirty="0" smtClean="0"/>
              <a:t>position</a:t>
            </a:r>
            <a:r>
              <a:rPr lang="en-US" dirty="0" smtClean="0"/>
              <a:t> </a:t>
            </a:r>
            <a:r>
              <a:rPr lang="el-GR" dirty="0" smtClean="0"/>
              <a:t>θ</a:t>
            </a:r>
            <a:r>
              <a:rPr lang="en-US" dirty="0" smtClean="0"/>
              <a:t> with a potential energy U(</a:t>
            </a:r>
            <a:r>
              <a:rPr lang="el-GR" dirty="0" smtClean="0"/>
              <a:t>θ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And </a:t>
            </a:r>
            <a:r>
              <a:rPr lang="en-US" b="1" dirty="0" smtClean="0"/>
              <a:t>momentum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, with kinetic energy K(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The Hamiltonian [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l-GR" dirty="0" smtClean="0"/>
              <a:t>θ</a:t>
            </a:r>
            <a:r>
              <a:rPr lang="en-US" dirty="0" smtClean="0"/>
              <a:t>,</a:t>
            </a:r>
            <a:r>
              <a:rPr lang="en-US" i="1" dirty="0" smtClean="0"/>
              <a:t>r</a:t>
            </a:r>
            <a:r>
              <a:rPr lang="en-US" dirty="0" smtClean="0"/>
              <a:t>)] describes the behavior of the system over time. For MCMC:H=U(</a:t>
            </a:r>
            <a:r>
              <a:rPr lang="el-GR" dirty="0"/>
              <a:t>θ</a:t>
            </a:r>
            <a:r>
              <a:rPr lang="en-US" dirty="0" smtClean="0"/>
              <a:t>)+</a:t>
            </a:r>
            <a:r>
              <a:rPr lang="en-US" dirty="0"/>
              <a:t>K(</a:t>
            </a:r>
            <a:r>
              <a:rPr lang="en-US" i="1" dirty="0"/>
              <a:t>r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985837" y="4764088"/>
          <a:ext cx="7172325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3" imgW="2273040" imgH="431640" progId="Equation.DSMT4">
                  <p:embed/>
                </p:oleObj>
              </mc:Choice>
              <mc:Fallback>
                <p:oleObj name="Equation" r:id="rId3" imgW="2273040" imgH="4316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5837" y="4764088"/>
                        <a:ext cx="7172325" cy="1362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7010400" y="4764088"/>
            <a:ext cx="1371600" cy="1362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19800" y="6324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Derivative of log-posterior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2800" y="4800600"/>
            <a:ext cx="1066800" cy="1362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43200" y="6361112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Trivial to calculate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36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Dynamics: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1133061"/>
            <a:ext cx="5562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See Neal (2010) for good review</a:t>
            </a:r>
          </a:p>
          <a:p>
            <a:r>
              <a:rPr lang="en-US" dirty="0" smtClean="0"/>
              <a:t>For MCMC we set U=log posterior and K=log N(0,</a:t>
            </a:r>
            <a:r>
              <a:rPr lang="el-GR" dirty="0" smtClean="0"/>
              <a:t>Σ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Take a 1d example where: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=</a:t>
            </a:r>
            <a:r>
              <a:rPr lang="el-GR" dirty="0" smtClean="0"/>
              <a:t>θ</a:t>
            </a:r>
            <a:r>
              <a:rPr lang="en-US" baseline="30000" dirty="0" smtClean="0"/>
              <a:t>2</a:t>
            </a:r>
            <a:r>
              <a:rPr lang="en-US" dirty="0" smtClean="0"/>
              <a:t>/2  [</a:t>
            </a:r>
            <a:r>
              <a:rPr lang="el-GR" dirty="0" smtClean="0"/>
              <a:t>θ</a:t>
            </a:r>
            <a:r>
              <a:rPr lang="en-US" dirty="0" smtClean="0"/>
              <a:t>~N(0,1)]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K</a:t>
            </a:r>
            <a:r>
              <a:rPr lang="en-US" dirty="0" smtClean="0"/>
              <a:t>=r</a:t>
            </a:r>
            <a:r>
              <a:rPr lang="en-US" baseline="30000" dirty="0" smtClean="0"/>
              <a:t>2</a:t>
            </a:r>
            <a:r>
              <a:rPr lang="en-US" dirty="0" smtClean="0"/>
              <a:t>/2   [</a:t>
            </a:r>
            <a:r>
              <a:rPr lang="en-US" dirty="0" err="1"/>
              <a:t>r</a:t>
            </a:r>
            <a:r>
              <a:rPr lang="en-US" dirty="0" err="1" smtClean="0"/>
              <a:t>~N</a:t>
            </a:r>
            <a:r>
              <a:rPr lang="en-US" dirty="0" smtClean="0"/>
              <a:t>(0,1</a:t>
            </a:r>
            <a:r>
              <a:rPr lang="en-US" dirty="0"/>
              <a:t>)]</a:t>
            </a:r>
            <a:endParaRPr lang="en-US" dirty="0" smtClean="0"/>
          </a:p>
          <a:p>
            <a:r>
              <a:rPr lang="en-US" dirty="0" smtClean="0"/>
              <a:t>We can solve these equations analytically</a:t>
            </a:r>
          </a:p>
          <a:p>
            <a:r>
              <a:rPr lang="en-US" dirty="0" smtClean="0"/>
              <a:t>Note: </a:t>
            </a:r>
          </a:p>
          <a:p>
            <a:pPr lvl="1"/>
            <a:r>
              <a:rPr lang="en-US" i="1" dirty="0" smtClean="0"/>
              <a:t>H </a:t>
            </a:r>
            <a:r>
              <a:rPr lang="en-US" dirty="0" smtClean="0"/>
              <a:t>is constant over time</a:t>
            </a:r>
          </a:p>
          <a:p>
            <a:pPr lvl="1"/>
            <a:r>
              <a:rPr lang="en-US" dirty="0" smtClean="0"/>
              <a:t>Each </a:t>
            </a:r>
            <a:r>
              <a:rPr lang="en-US" i="1" dirty="0" smtClean="0"/>
              <a:t>r</a:t>
            </a:r>
            <a:r>
              <a:rPr lang="en-US" dirty="0" smtClean="0"/>
              <a:t> is a different contour</a:t>
            </a:r>
          </a:p>
          <a:p>
            <a:pPr lvl="1"/>
            <a:r>
              <a:rPr lang="en-US" dirty="0" smtClean="0"/>
              <a:t>Most systems are not solvable </a:t>
            </a:r>
          </a:p>
          <a:p>
            <a:pPr lvl="1"/>
            <a:endParaRPr lang="en-US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1" y="980662"/>
            <a:ext cx="3200399" cy="533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8459" y="4583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4953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4953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3476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Dynamics: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1133061"/>
            <a:ext cx="5562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See Neal (2010) for good review</a:t>
            </a:r>
          </a:p>
          <a:p>
            <a:r>
              <a:rPr lang="en-US" dirty="0" smtClean="0"/>
              <a:t>For MCMC we set U=log posterior and K=log N(0,</a:t>
            </a:r>
            <a:r>
              <a:rPr lang="el-GR" dirty="0" smtClean="0"/>
              <a:t>Σ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Take a 1d example where: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=</a:t>
            </a:r>
            <a:r>
              <a:rPr lang="el-GR" dirty="0" smtClean="0"/>
              <a:t>θ</a:t>
            </a:r>
            <a:r>
              <a:rPr lang="en-US" baseline="30000" dirty="0" smtClean="0"/>
              <a:t>2</a:t>
            </a:r>
            <a:r>
              <a:rPr lang="en-US" dirty="0" smtClean="0"/>
              <a:t>/2  [</a:t>
            </a:r>
            <a:r>
              <a:rPr lang="el-GR" dirty="0" smtClean="0"/>
              <a:t>θ</a:t>
            </a:r>
            <a:r>
              <a:rPr lang="en-US" dirty="0" smtClean="0"/>
              <a:t>~N(0,1)]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K</a:t>
            </a:r>
            <a:r>
              <a:rPr lang="en-US" dirty="0" smtClean="0"/>
              <a:t>=r</a:t>
            </a:r>
            <a:r>
              <a:rPr lang="en-US" baseline="30000" dirty="0" smtClean="0"/>
              <a:t>2</a:t>
            </a:r>
            <a:r>
              <a:rPr lang="en-US" dirty="0" smtClean="0"/>
              <a:t>/2   [</a:t>
            </a:r>
            <a:r>
              <a:rPr lang="en-US" dirty="0" err="1"/>
              <a:t>r</a:t>
            </a:r>
            <a:r>
              <a:rPr lang="en-US" dirty="0" err="1" smtClean="0"/>
              <a:t>~N</a:t>
            </a:r>
            <a:r>
              <a:rPr lang="en-US" dirty="0" smtClean="0"/>
              <a:t>(0,1</a:t>
            </a:r>
            <a:r>
              <a:rPr lang="en-US" dirty="0"/>
              <a:t>)]</a:t>
            </a:r>
            <a:endParaRPr lang="en-US" dirty="0" smtClean="0"/>
          </a:p>
          <a:p>
            <a:r>
              <a:rPr lang="en-US" dirty="0" smtClean="0"/>
              <a:t>We can solve these equations analytically</a:t>
            </a:r>
          </a:p>
          <a:p>
            <a:r>
              <a:rPr lang="en-US" dirty="0" smtClean="0"/>
              <a:t>Note: </a:t>
            </a:r>
          </a:p>
          <a:p>
            <a:pPr lvl="1"/>
            <a:r>
              <a:rPr lang="en-US" i="1" dirty="0" smtClean="0"/>
              <a:t>H </a:t>
            </a:r>
            <a:r>
              <a:rPr lang="en-US" dirty="0" smtClean="0"/>
              <a:t>is constant over time</a:t>
            </a:r>
          </a:p>
          <a:p>
            <a:pPr lvl="1"/>
            <a:r>
              <a:rPr lang="en-US" dirty="0" smtClean="0"/>
              <a:t>Each </a:t>
            </a:r>
            <a:r>
              <a:rPr lang="en-US" i="1" dirty="0" smtClean="0"/>
              <a:t>r</a:t>
            </a:r>
            <a:r>
              <a:rPr lang="en-US" dirty="0" smtClean="0"/>
              <a:t> is a different contour</a:t>
            </a:r>
          </a:p>
          <a:p>
            <a:pPr lvl="1"/>
            <a:r>
              <a:rPr lang="en-US" dirty="0" smtClean="0"/>
              <a:t>Most systems are not solvable </a:t>
            </a:r>
          </a:p>
          <a:p>
            <a:pPr lvl="1"/>
            <a:endParaRPr lang="en-US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" y="1133061"/>
            <a:ext cx="3200399" cy="533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8459" y="4583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4953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4953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8535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Hamiltonian 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269"/>
            <a:ext cx="8229600" cy="45307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</a:t>
            </a:r>
            <a:r>
              <a:rPr lang="en-US" dirty="0" err="1" smtClean="0"/>
              <a:t>r~MVN</a:t>
            </a:r>
            <a:r>
              <a:rPr lang="en-US" dirty="0" smtClean="0"/>
              <a:t>(0,</a:t>
            </a:r>
            <a:r>
              <a:rPr lang="el-GR" dirty="0" smtClean="0"/>
              <a:t>Σ</a:t>
            </a:r>
            <a:r>
              <a:rPr lang="en-US" dirty="0" smtClean="0"/>
              <a:t>) (</a:t>
            </a:r>
            <a:r>
              <a:rPr lang="el-GR" dirty="0" smtClean="0"/>
              <a:t>Σ</a:t>
            </a:r>
            <a:r>
              <a:rPr lang="en-US" baseline="30000" dirty="0" smtClean="0"/>
              <a:t> 1</a:t>
            </a:r>
            <a:r>
              <a:rPr lang="en-US" dirty="0" smtClean="0"/>
              <a:t> is unit diagonal)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Project forward</a:t>
            </a:r>
            <a:r>
              <a:rPr lang="en-US" baseline="30000" dirty="0"/>
              <a:t>2</a:t>
            </a:r>
            <a:r>
              <a:rPr lang="en-US" dirty="0" smtClean="0"/>
              <a:t> L discrete steps of size ɛ.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final value of trajectory is our </a:t>
            </a:r>
            <a:r>
              <a:rPr lang="en-US" b="1" dirty="0" smtClean="0"/>
              <a:t>proposed value 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dirty="0" smtClean="0"/>
              <a:t>!!).</a:t>
            </a:r>
          </a:p>
          <a:p>
            <a:r>
              <a:rPr lang="en-US" dirty="0" smtClean="0"/>
              <a:t>Note:</a:t>
            </a:r>
          </a:p>
          <a:p>
            <a:pPr lvl="1"/>
            <a:r>
              <a:rPr lang="en-US" dirty="0" smtClean="0"/>
              <a:t>H varies due to discretization, so use RWM step: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This generates joint samples (</a:t>
            </a:r>
            <a:r>
              <a:rPr lang="el-GR" dirty="0" smtClean="0"/>
              <a:t>θ</a:t>
            </a:r>
            <a:r>
              <a:rPr lang="en-US" dirty="0" smtClean="0"/>
              <a:t>,r), so we discard (ignore) the </a:t>
            </a:r>
            <a:r>
              <a:rPr lang="en-US" i="1" dirty="0" smtClean="0"/>
              <a:t>r</a:t>
            </a:r>
            <a:r>
              <a:rPr lang="en-US" dirty="0" smtClean="0"/>
              <a:t> samples. 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031102"/>
              </p:ext>
            </p:extLst>
          </p:nvPr>
        </p:nvGraphicFramePr>
        <p:xfrm>
          <a:off x="1686339" y="4287079"/>
          <a:ext cx="63674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3" imgW="2730240" imgH="241200" progId="Equation.DSMT4">
                  <p:embed/>
                </p:oleObj>
              </mc:Choice>
              <mc:Fallback>
                <p:oleObj name="Equation" r:id="rId3" imgW="2730240" imgH="24120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6339" y="4287079"/>
                        <a:ext cx="636746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228600" y="6248400"/>
            <a:ext cx="929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aseline="30000" dirty="0" smtClean="0"/>
              <a:t>1 </a:t>
            </a:r>
            <a:r>
              <a:rPr lang="en-US" dirty="0" smtClean="0"/>
              <a:t>This is known as the “mass matrix”</a:t>
            </a:r>
          </a:p>
          <a:p>
            <a:pPr algn="r"/>
            <a:r>
              <a:rPr lang="en-US" baseline="30000" dirty="0" smtClean="0"/>
              <a:t>2 </a:t>
            </a:r>
            <a:r>
              <a:rPr lang="en-US" dirty="0" smtClean="0"/>
              <a:t>Using the Leapfrog integrator which is </a:t>
            </a:r>
            <a:r>
              <a:rPr lang="en-US" dirty="0"/>
              <a:t>more stable/robust than Euler’s </a:t>
            </a:r>
            <a:r>
              <a:rPr lang="en-US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2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142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Q: Why do we need to utilize a Hamiltonian system?</a:t>
            </a:r>
          </a:p>
          <a:p>
            <a:r>
              <a:rPr lang="en-US" dirty="0" smtClean="0"/>
              <a:t>A: Detailed balance! </a:t>
            </a:r>
          </a:p>
          <a:p>
            <a:r>
              <a:rPr lang="en-US" dirty="0" smtClean="0"/>
              <a:t>HMC has several mathematical properties advantageous for MCMC:</a:t>
            </a:r>
          </a:p>
          <a:p>
            <a:pPr lvl="1"/>
            <a:r>
              <a:rPr lang="en-US" dirty="0" smtClean="0"/>
              <a:t>Reversible + Volume preserving. </a:t>
            </a:r>
          </a:p>
          <a:p>
            <a:pPr lvl="1"/>
            <a:r>
              <a:rPr lang="en-US" dirty="0" smtClean="0"/>
              <a:t>Informally: the q cancels out. Impossible to calculate otherwise.</a:t>
            </a:r>
          </a:p>
          <a:p>
            <a:r>
              <a:rPr lang="en-US" dirty="0" smtClean="0"/>
              <a:t>Crucially, these hold under discretization</a:t>
            </a:r>
          </a:p>
          <a:p>
            <a:r>
              <a:rPr lang="en-US" dirty="0" smtClean="0"/>
              <a:t>Bottom line: </a:t>
            </a:r>
            <a:br>
              <a:rPr lang="en-US" dirty="0" smtClean="0"/>
            </a:br>
            <a:r>
              <a:rPr lang="en-US" sz="13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The chain gives us samples from the posterior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188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90"/>
            <a:ext cx="8229600" cy="1143000"/>
          </a:xfrm>
        </p:spPr>
        <p:txBody>
          <a:bodyPr/>
          <a:lstStyle/>
          <a:p>
            <a:r>
              <a:rPr lang="en-US" dirty="0" smtClean="0"/>
              <a:t>HMC: Example trajectories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70001"/>
            <a:ext cx="3352799" cy="558799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270001"/>
            <a:ext cx="3352799" cy="558799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5410200" y="2895600"/>
            <a:ext cx="1524000" cy="521732"/>
            <a:chOff x="1143000" y="2895600"/>
            <a:chExt cx="1524000" cy="521732"/>
          </a:xfrm>
        </p:grpSpPr>
        <p:sp>
          <p:nvSpPr>
            <p:cNvPr id="6" name="TextBox 5"/>
            <p:cNvSpPr txBox="1"/>
            <p:nvPr/>
          </p:nvSpPr>
          <p:spPr>
            <a:xfrm>
              <a:off x="1143000" y="304800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Small ɛ, big 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1905000" y="2895600"/>
              <a:ext cx="30480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477000" y="1417638"/>
            <a:ext cx="1524000" cy="521732"/>
            <a:chOff x="2209800" y="1417638"/>
            <a:chExt cx="1524000" cy="521732"/>
          </a:xfrm>
        </p:grpSpPr>
        <p:sp>
          <p:nvSpPr>
            <p:cNvPr id="11" name="TextBox 10"/>
            <p:cNvSpPr txBox="1"/>
            <p:nvPr/>
          </p:nvSpPr>
          <p:spPr>
            <a:xfrm>
              <a:off x="2209800" y="141763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Big ɛ, small 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667000" y="1786970"/>
              <a:ext cx="30480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066800" y="1374389"/>
            <a:ext cx="1524000" cy="683011"/>
            <a:chOff x="2209800" y="1417638"/>
            <a:chExt cx="1524000" cy="683011"/>
          </a:xfrm>
        </p:grpSpPr>
        <p:sp>
          <p:nvSpPr>
            <p:cNvPr id="20" name="TextBox 19"/>
            <p:cNvSpPr txBox="1"/>
            <p:nvPr/>
          </p:nvSpPr>
          <p:spPr>
            <a:xfrm>
              <a:off x="2209800" y="141763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Very stable!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2"/>
            </p:cNvCxnSpPr>
            <p:nvPr/>
          </p:nvCxnSpPr>
          <p:spPr>
            <a:xfrm>
              <a:off x="2971800" y="1786970"/>
              <a:ext cx="228600" cy="3136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447800" y="5029200"/>
            <a:ext cx="1524000" cy="1027331"/>
            <a:chOff x="2209800" y="1341438"/>
            <a:chExt cx="1524000" cy="1027331"/>
          </a:xfrm>
        </p:grpSpPr>
        <p:sp>
          <p:nvSpPr>
            <p:cNvPr id="24" name="TextBox 23"/>
            <p:cNvSpPr txBox="1"/>
            <p:nvPr/>
          </p:nvSpPr>
          <p:spPr>
            <a:xfrm>
              <a:off x="2209800" y="1722438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Errors don’t accumulate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24" idx="0"/>
            </p:cNvCxnSpPr>
            <p:nvPr/>
          </p:nvCxnSpPr>
          <p:spPr>
            <a:xfrm flipV="1">
              <a:off x="2971800" y="1341438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486400" y="4572000"/>
            <a:ext cx="1524000" cy="1051917"/>
            <a:chOff x="2209800" y="1316852"/>
            <a:chExt cx="1524000" cy="1051917"/>
          </a:xfrm>
        </p:grpSpPr>
        <p:sp>
          <p:nvSpPr>
            <p:cNvPr id="30" name="TextBox 29"/>
            <p:cNvSpPr txBox="1"/>
            <p:nvPr/>
          </p:nvSpPr>
          <p:spPr>
            <a:xfrm>
              <a:off x="2209800" y="1722438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Big ɛ leads to variation in H </a:t>
              </a:r>
              <a:endParaRPr lang="en-US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2362200" y="1316852"/>
              <a:ext cx="609600" cy="4055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719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Effect of random momentum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70001"/>
            <a:ext cx="3352799" cy="558799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270001"/>
            <a:ext cx="3352799" cy="5587998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3124200" y="914400"/>
            <a:ext cx="2822222" cy="762000"/>
            <a:chOff x="2209800" y="1417638"/>
            <a:chExt cx="1524000" cy="762000"/>
          </a:xfrm>
        </p:grpSpPr>
        <p:sp>
          <p:nvSpPr>
            <p:cNvPr id="20" name="TextBox 19"/>
            <p:cNvSpPr txBox="1"/>
            <p:nvPr/>
          </p:nvSpPr>
          <p:spPr>
            <a:xfrm>
              <a:off x="2209800" y="141763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Random momentum and ɛ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2"/>
            </p:cNvCxnSpPr>
            <p:nvPr/>
          </p:nvCxnSpPr>
          <p:spPr>
            <a:xfrm>
              <a:off x="2971800" y="1786970"/>
              <a:ext cx="762000" cy="392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3276600" y="1283732"/>
            <a:ext cx="1258711" cy="392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7086600" y="1676401"/>
            <a:ext cx="2514600" cy="2525605"/>
            <a:chOff x="2209800" y="-1008750"/>
            <a:chExt cx="1524000" cy="3670513"/>
          </a:xfrm>
        </p:grpSpPr>
        <p:sp>
          <p:nvSpPr>
            <p:cNvPr id="27" name="TextBox 26"/>
            <p:cNvSpPr txBox="1"/>
            <p:nvPr/>
          </p:nvSpPr>
          <p:spPr>
            <a:xfrm>
              <a:off x="2209800" y="1722437"/>
              <a:ext cx="1524000" cy="9393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w/o random ɛ we’d alternate here!!! </a:t>
              </a:r>
              <a:endParaRPr lang="en-US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2671618" y="-1008750"/>
              <a:ext cx="300182" cy="27311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>
            <a:stCxn id="27" idx="0"/>
          </p:cNvCxnSpPr>
          <p:nvPr/>
        </p:nvCxnSpPr>
        <p:spPr>
          <a:xfrm flipH="1" flipV="1">
            <a:off x="5715000" y="3352801"/>
            <a:ext cx="2628900" cy="202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40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HMC: Example trajectories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70001"/>
            <a:ext cx="3352799" cy="558799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270001"/>
            <a:ext cx="3352799" cy="558799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486400" y="5562600"/>
            <a:ext cx="1524000" cy="609600"/>
            <a:chOff x="2209800" y="1482170"/>
            <a:chExt cx="1524000" cy="609600"/>
          </a:xfrm>
        </p:grpSpPr>
        <p:sp>
          <p:nvSpPr>
            <p:cNvPr id="7" name="TextBox 6"/>
            <p:cNvSpPr txBox="1"/>
            <p:nvPr/>
          </p:nvSpPr>
          <p:spPr>
            <a:xfrm>
              <a:off x="2209800" y="172243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“Divergent”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2971800" y="1482170"/>
              <a:ext cx="609600" cy="2402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136820" y="1676400"/>
            <a:ext cx="1905000" cy="369332"/>
            <a:chOff x="1828800" y="1722438"/>
            <a:chExt cx="190500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2209800" y="172243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“Divergent”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1828800" y="1810289"/>
              <a:ext cx="381000" cy="968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77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Stan: the new frontier in Bayesian analysis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7965" y="1600200"/>
            <a:ext cx="5267739" cy="4530725"/>
          </a:xfrm>
        </p:spPr>
        <p:txBody>
          <a:bodyPr/>
          <a:lstStyle/>
          <a:p>
            <a:r>
              <a:rPr lang="en-US" dirty="0" smtClean="0"/>
              <a:t>Stan is growing rapidly compared to other programs</a:t>
            </a:r>
          </a:p>
          <a:p>
            <a:r>
              <a:rPr lang="en-US" dirty="0" smtClean="0"/>
              <a:t>Stan is more than software:</a:t>
            </a:r>
          </a:p>
          <a:p>
            <a:pPr lvl="1"/>
            <a:r>
              <a:rPr lang="en-US" dirty="0" smtClean="0"/>
              <a:t>Valuable resources</a:t>
            </a:r>
          </a:p>
          <a:p>
            <a:pPr lvl="1"/>
            <a:r>
              <a:rPr lang="en-US" dirty="0" smtClean="0"/>
              <a:t>Helpful community</a:t>
            </a:r>
          </a:p>
          <a:p>
            <a:pPr lvl="1"/>
            <a:r>
              <a:rPr lang="en-US" dirty="0" smtClean="0"/>
              <a:t>Development of methods</a:t>
            </a:r>
          </a:p>
          <a:p>
            <a:pPr lvl="1"/>
            <a:r>
              <a:rPr lang="en-US" dirty="0" smtClean="0"/>
              <a:t>Suite of supporting software</a:t>
            </a:r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318597"/>
            <a:ext cx="3674798" cy="525142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57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963"/>
            <a:ext cx="8229600" cy="1143000"/>
          </a:xfrm>
        </p:spPr>
        <p:txBody>
          <a:bodyPr/>
          <a:lstStyle/>
          <a:p>
            <a:r>
              <a:rPr lang="en-US" dirty="0" smtClean="0"/>
              <a:t>Hamiltonian 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295400"/>
            <a:ext cx="51816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HMC eliminates inefficient random walk behavior</a:t>
            </a:r>
          </a:p>
          <a:p>
            <a:r>
              <a:rPr lang="en-US" dirty="0"/>
              <a:t>F</a:t>
            </a:r>
            <a:r>
              <a:rPr lang="en-US" dirty="0" smtClean="0"/>
              <a:t>ancy way to propose values</a:t>
            </a:r>
          </a:p>
          <a:p>
            <a:r>
              <a:rPr lang="en-US" dirty="0" smtClean="0"/>
              <a:t>Often produces nearly independent samples (for large L)</a:t>
            </a:r>
          </a:p>
          <a:p>
            <a:r>
              <a:rPr lang="en-US" dirty="0" smtClean="0"/>
              <a:t>Has high computational cost (L ≈ to thinning)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143001"/>
            <a:ext cx="3428999" cy="571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09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Hurdles of HMC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934"/>
            <a:ext cx="8262257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Introduced by Duane et al. (1987)… why uncommon?</a:t>
            </a:r>
          </a:p>
          <a:p>
            <a:r>
              <a:rPr lang="en-US" dirty="0" smtClean="0"/>
              <a:t>Some in the physics/stats literature</a:t>
            </a:r>
            <a:r>
              <a:rPr lang="en-US" baseline="30000" dirty="0" smtClean="0"/>
              <a:t>1</a:t>
            </a:r>
            <a:r>
              <a:rPr lang="en-US" dirty="0" smtClean="0"/>
              <a:t>, but it “</a:t>
            </a:r>
            <a:r>
              <a:rPr lang="en-US" i="1" dirty="0" smtClean="0"/>
              <a:t>seems to be under-appreciated by statisticians</a:t>
            </a:r>
            <a:r>
              <a:rPr lang="en-US" dirty="0" smtClean="0"/>
              <a:t>” </a:t>
            </a:r>
            <a:r>
              <a:rPr lang="en-US" sz="2400" dirty="0" smtClean="0"/>
              <a:t>(Neal, 2010).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dirty="0" smtClean="0"/>
              <a:t>Mainly for two reasons: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b="1" dirty="0" smtClean="0"/>
              <a:t>Hard to calculate derivatives of log posteriors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b="1" dirty="0" smtClean="0"/>
              <a:t>Efficiency is notoriously sensitive to the tuning parameters: (L, ɛ, </a:t>
            </a:r>
            <a:r>
              <a:rPr lang="el-GR" b="1" dirty="0" smtClean="0"/>
              <a:t>Σ</a:t>
            </a:r>
            <a:r>
              <a:rPr lang="en-US" b="1" dirty="0" smtClean="0"/>
              <a:t>)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33800" y="64124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aseline="30000" dirty="0" smtClean="0"/>
              <a:t>1 </a:t>
            </a:r>
            <a:r>
              <a:rPr lang="en-US" dirty="0"/>
              <a:t>e.g., Neal (1996), </a:t>
            </a:r>
            <a:r>
              <a:rPr lang="en-US" dirty="0" err="1"/>
              <a:t>Ishwaran</a:t>
            </a:r>
            <a:r>
              <a:rPr lang="en-US" dirty="0"/>
              <a:t> (1999) and Schmidt (2009)</a:t>
            </a:r>
          </a:p>
        </p:txBody>
      </p:sp>
    </p:spTree>
    <p:extLst>
      <p:ext uri="{BB962C8B-B14F-4D97-AF65-F5344CB8AC3E}">
        <p14:creationId xmlns:p14="http://schemas.microsoft.com/office/powerpoint/2010/main" val="173191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#1: Automatic Differentiation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 is a numerical technique to get precise derivative of any continuous function.</a:t>
            </a:r>
          </a:p>
          <a:p>
            <a:r>
              <a:rPr lang="en-US" dirty="0" smtClean="0"/>
              <a:t>The computer applies the chain rule successively</a:t>
            </a:r>
          </a:p>
          <a:p>
            <a:r>
              <a:rPr lang="en-US" dirty="0" smtClean="0"/>
              <a:t>It is as precise as analytical derivatives up to computer precision.</a:t>
            </a:r>
          </a:p>
          <a:p>
            <a:r>
              <a:rPr lang="en-US" dirty="0" smtClean="0"/>
              <a:t>Available widely, e.g., ADMB, TMB, Stan</a:t>
            </a:r>
          </a:p>
          <a:p>
            <a:r>
              <a:rPr lang="en-US" dirty="0" smtClean="0"/>
              <a:t>Posterior must be continuously differentiable</a:t>
            </a:r>
          </a:p>
        </p:txBody>
      </p:sp>
    </p:spTree>
    <p:extLst>
      <p:ext uri="{BB962C8B-B14F-4D97-AF65-F5344CB8AC3E}">
        <p14:creationId xmlns:p14="http://schemas.microsoft.com/office/powerpoint/2010/main" val="272915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#2: No-U-Turn Sampler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Extends HMC to avoid specifying L and </a:t>
            </a:r>
            <a:r>
              <a:rPr lang="en-US" b="1" dirty="0"/>
              <a:t>ɛ.</a:t>
            </a:r>
            <a:endParaRPr lang="en-US" b="1" dirty="0" smtClean="0"/>
          </a:p>
          <a:p>
            <a:r>
              <a:rPr lang="en-US" dirty="0" smtClean="0"/>
              <a:t>ɛ is adapted with ‘dual averaging’. Works for HMC too. Skipping this...</a:t>
            </a:r>
          </a:p>
          <a:p>
            <a:r>
              <a:rPr lang="en-US" dirty="0" smtClean="0"/>
              <a:t>L is set automatically with a sophisticated algorithm that detects a “U-turn” in the trajectory and stops.</a:t>
            </a:r>
          </a:p>
          <a:p>
            <a:r>
              <a:rPr lang="en-US" dirty="0" smtClean="0"/>
              <a:t>Thus L varies at each iteration, avoiding wasteful steps.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2400" y="63246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Hoffman and </a:t>
            </a:r>
            <a:r>
              <a:rPr lang="en-US" dirty="0" err="1" smtClean="0"/>
              <a:t>Gelman</a:t>
            </a:r>
            <a:r>
              <a:rPr lang="en-US" dirty="0" smtClean="0"/>
              <a:t> (2011)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9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993"/>
            <a:ext cx="8229600" cy="1143000"/>
          </a:xfrm>
        </p:spPr>
        <p:txBody>
          <a:bodyPr/>
          <a:lstStyle/>
          <a:p>
            <a:r>
              <a:rPr lang="en-US" dirty="0" smtClean="0"/>
              <a:t>No-U-Turn Trajectory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843" y="2846295"/>
            <a:ext cx="8229600" cy="36307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1079718"/>
            <a:ext cx="82172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j in 0:max_depth</a:t>
            </a:r>
          </a:p>
          <a:p>
            <a:pPr lvl="1"/>
            <a:r>
              <a:rPr lang="en-US" sz="2400" dirty="0" smtClean="0"/>
              <a:t>Pick random direction (left or right)</a:t>
            </a:r>
          </a:p>
          <a:p>
            <a:pPr lvl="1"/>
            <a:r>
              <a:rPr lang="en-US" sz="2400" dirty="0" smtClean="0"/>
              <a:t>Recursively build tree of size 2</a:t>
            </a:r>
            <a:r>
              <a:rPr lang="en-US" sz="2400" baseline="30000" dirty="0" smtClean="0"/>
              <a:t>j</a:t>
            </a:r>
          </a:p>
          <a:p>
            <a:pPr lvl="1"/>
            <a:r>
              <a:rPr lang="en-US" sz="2400" dirty="0" smtClean="0"/>
              <a:t>If U-turn occur in subtree or divergence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     break, excluding subtree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6781800" y="5257800"/>
            <a:ext cx="2209800" cy="609600"/>
            <a:chOff x="2209800" y="1417638"/>
            <a:chExt cx="1524000" cy="916271"/>
          </a:xfrm>
        </p:grpSpPr>
        <p:sp>
          <p:nvSpPr>
            <p:cNvPr id="7" name="TextBox 6"/>
            <p:cNvSpPr txBox="1"/>
            <p:nvPr/>
          </p:nvSpPr>
          <p:spPr>
            <a:xfrm>
              <a:off x="2209800" y="1417638"/>
              <a:ext cx="1524000" cy="555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Balanced Binary Tree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2787869" y="1972770"/>
              <a:ext cx="183931" cy="3611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4419600" y="6460917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Fig 1, Hoffman and </a:t>
            </a:r>
            <a:r>
              <a:rPr lang="en-US" dirty="0" err="1" smtClean="0"/>
              <a:t>Gelman</a:t>
            </a:r>
            <a:r>
              <a:rPr lang="en-US" dirty="0" smtClean="0"/>
              <a:t> (2011)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No-U-Turn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6684" y="1600200"/>
            <a:ext cx="3130115" cy="452596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18619" y="1143000"/>
            <a:ext cx="8001581" cy="5398042"/>
            <a:chOff x="685800" y="1337721"/>
            <a:chExt cx="8001581" cy="539804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800" y="1337721"/>
              <a:ext cx="6693793" cy="5398042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6666790" y="1876507"/>
              <a:ext cx="2020591" cy="369332"/>
              <a:chOff x="2403258" y="783452"/>
              <a:chExt cx="2020591" cy="36933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899849" y="783452"/>
                <a:ext cx="152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U-Turn!! 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2403258" y="935852"/>
                <a:ext cx="496591" cy="32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2862225" y="1844933"/>
              <a:ext cx="2229784" cy="1050667"/>
              <a:chOff x="2899849" y="783452"/>
              <a:chExt cx="1524000" cy="1729396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899849" y="783452"/>
                <a:ext cx="1524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Exclude this subtree</a:t>
                </a:r>
                <a:endParaRPr lang="en-US" dirty="0"/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>
                <a:off x="3661849" y="1429783"/>
                <a:ext cx="406586" cy="10830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Arrow Connector 15"/>
            <p:cNvCxnSpPr>
              <a:stCxn id="13" idx="2"/>
            </p:cNvCxnSpPr>
            <p:nvPr/>
          </p:nvCxnSpPr>
          <p:spPr>
            <a:xfrm>
              <a:off x="3977117" y="2237601"/>
              <a:ext cx="13881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340443" y="4487517"/>
              <a:ext cx="2432482" cy="923330"/>
              <a:chOff x="2403259" y="783452"/>
              <a:chExt cx="2020590" cy="92333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899849" y="783452"/>
                <a:ext cx="1524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Exclude due to slice variable</a:t>
                </a:r>
                <a:endParaRPr lang="en-US" dirty="0"/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2403259" y="935852"/>
                <a:ext cx="496590" cy="309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4419600" y="6460917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Fig 2, Hoffman and </a:t>
            </a:r>
            <a:r>
              <a:rPr lang="en-US" dirty="0" err="1" smtClean="0"/>
              <a:t>Gelman</a:t>
            </a:r>
            <a:r>
              <a:rPr lang="en-US" dirty="0" smtClean="0"/>
              <a:t> (2011)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2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the No-U-Turn Sampler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1844"/>
            <a:ext cx="8229600" cy="4530725"/>
          </a:xfrm>
        </p:spPr>
        <p:txBody>
          <a:bodyPr>
            <a:normAutofit/>
          </a:bodyPr>
          <a:lstStyle/>
          <a:p>
            <a:r>
              <a:rPr lang="en-US" dirty="0" smtClean="0"/>
              <a:t>Eliminates the need to specify ɛ or L: ɛ is tuned during the warmup phase, L dynamically. </a:t>
            </a:r>
          </a:p>
          <a:p>
            <a:r>
              <a:rPr lang="en-US" dirty="0" smtClean="0"/>
              <a:t>But, introduces new tuning parameters:</a:t>
            </a:r>
          </a:p>
          <a:p>
            <a:pPr lvl="1"/>
            <a:r>
              <a:rPr lang="en-US" dirty="0" err="1" smtClean="0"/>
              <a:t>max_treedepth</a:t>
            </a:r>
            <a:r>
              <a:rPr lang="en-US" dirty="0" smtClean="0"/>
              <a:t>=12: Maximum tree depth. </a:t>
            </a:r>
          </a:p>
          <a:p>
            <a:pPr lvl="1"/>
            <a:r>
              <a:rPr lang="en-US" dirty="0" smtClean="0"/>
              <a:t>Delta=0.8: The target acceptance rate</a:t>
            </a:r>
            <a:r>
              <a:rPr lang="en-US" dirty="0"/>
              <a:t> </a:t>
            </a:r>
            <a:r>
              <a:rPr lang="en-US" dirty="0" smtClean="0"/>
              <a:t>(increase toward 1 as needed)</a:t>
            </a:r>
          </a:p>
          <a:p>
            <a:r>
              <a:rPr lang="en-US" dirty="0" smtClean="0"/>
              <a:t>However, this seems to work smoothly without intervention (good for general use)</a:t>
            </a:r>
          </a:p>
        </p:txBody>
      </p:sp>
    </p:spTree>
    <p:extLst>
      <p:ext uri="{BB962C8B-B14F-4D97-AF65-F5344CB8AC3E}">
        <p14:creationId xmlns:p14="http://schemas.microsoft.com/office/powerpoint/2010/main" val="401295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Divergent transitions indicate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Divergences occur when a trajectory hits a region of high curvature and the total energy goes to infinity</a:t>
            </a:r>
          </a:p>
          <a:p>
            <a:r>
              <a:rPr lang="en-US" dirty="0" smtClean="0"/>
              <a:t>This diagnostic tells us the MCMC sampler may be biased </a:t>
            </a:r>
          </a:p>
          <a:p>
            <a:r>
              <a:rPr lang="en-US" dirty="0" smtClean="0"/>
              <a:t>Try rerunning with a higher </a:t>
            </a:r>
            <a:r>
              <a:rPr lang="en-US" dirty="0" err="1" smtClean="0"/>
              <a:t>adapt_delta</a:t>
            </a:r>
            <a:endParaRPr lang="en-US" dirty="0"/>
          </a:p>
          <a:p>
            <a:r>
              <a:rPr lang="en-US" dirty="0" smtClean="0"/>
              <a:t>Or reparametrize if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4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Divergent transitions indicate issues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18" y="1046233"/>
            <a:ext cx="5197405" cy="519740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28</a:t>
            </a:fld>
            <a:endParaRPr 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 bwMode="auto">
          <a:xfrm>
            <a:off x="5455823" y="1245016"/>
            <a:ext cx="3230977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sz="2000" kern="0" dirty="0" smtClean="0"/>
              <a:t>This is a non-linear mixed effects growth model</a:t>
            </a:r>
          </a:p>
          <a:p>
            <a:pPr defTabSz="914400"/>
            <a:r>
              <a:rPr lang="en-US" sz="2000" kern="0" dirty="0" smtClean="0"/>
              <a:t>There are two ways to parametrize the random effects: ‘centered’ and ‘non-centered’ </a:t>
            </a:r>
          </a:p>
          <a:p>
            <a:pPr defTabSz="914400"/>
            <a:r>
              <a:rPr lang="en-US" sz="2000" kern="0" dirty="0" smtClean="0"/>
              <a:t>The non-centered version has divergences and bias </a:t>
            </a:r>
          </a:p>
          <a:p>
            <a:pPr defTabSz="914400"/>
            <a:r>
              <a:rPr lang="en-US" sz="2000" kern="0" dirty="0" smtClean="0"/>
              <a:t>Non-centering fixes this and is a recommended solution</a:t>
            </a:r>
          </a:p>
          <a:p>
            <a:pPr marL="0" indent="0" defTabSz="914400">
              <a:buNone/>
            </a:pP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16740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1965"/>
            <a:ext cx="8229600" cy="3962400"/>
          </a:xfrm>
        </p:spPr>
        <p:txBody>
          <a:bodyPr>
            <a:normAutofit/>
          </a:bodyPr>
          <a:lstStyle/>
          <a:p>
            <a:r>
              <a:rPr lang="en-US" dirty="0" smtClean="0"/>
              <a:t>HMC/NUTS are extremely sophisticated and powerful MCMC algorithms</a:t>
            </a:r>
          </a:p>
          <a:p>
            <a:r>
              <a:rPr lang="en-US" dirty="0" smtClean="0"/>
              <a:t>A basic understanding helps interpret and diagnose output</a:t>
            </a:r>
          </a:p>
          <a:p>
            <a:r>
              <a:rPr lang="en-US" dirty="0" smtClean="0"/>
              <a:t>Stan is replacing JAGS as a generic platform</a:t>
            </a:r>
          </a:p>
          <a:p>
            <a:r>
              <a:rPr lang="en-US" dirty="0" smtClean="0"/>
              <a:t>Stan’s divergences warning of bias (good)</a:t>
            </a:r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2487" y="4979504"/>
            <a:ext cx="76200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Advice: </a:t>
            </a:r>
            <a:r>
              <a:rPr lang="en-US" sz="2800" dirty="0"/>
              <a:t>JAGS is good starting place. Switch to Stan and gradient-based MCMC </a:t>
            </a:r>
            <a:r>
              <a:rPr lang="en-US" sz="2800" dirty="0" smtClean="0"/>
              <a:t>if needed.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872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Stan: the new frontier in Bayesian analysis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68348" cy="4530725"/>
          </a:xfrm>
        </p:spPr>
        <p:txBody>
          <a:bodyPr/>
          <a:lstStyle/>
          <a:p>
            <a:r>
              <a:rPr lang="en-US" smtClean="0"/>
              <a:t>It </a:t>
            </a:r>
            <a:r>
              <a:rPr lang="en-US" dirty="0" smtClean="0"/>
              <a:t>is FAST</a:t>
            </a:r>
            <a:r>
              <a:rPr lang="en-US" smtClean="0"/>
              <a:t>. </a:t>
            </a:r>
          </a:p>
          <a:p>
            <a:r>
              <a:rPr lang="en-US" smtClean="0"/>
              <a:t>Sometimes </a:t>
            </a:r>
            <a:r>
              <a:rPr lang="en-US" dirty="0" smtClean="0"/>
              <a:t>hundreds or thousands of times faster than JAGS</a:t>
            </a:r>
          </a:p>
          <a:p>
            <a:r>
              <a:rPr lang="en-US" dirty="0" smtClean="0"/>
              <a:t>Scales well with dimensionality &amp; complexity</a:t>
            </a:r>
          </a:p>
          <a:p>
            <a:r>
              <a:rPr lang="en-US" dirty="0" smtClean="0"/>
              <a:t>It expands the possible models that can be fit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09"/>
          <a:stretch/>
        </p:blipFill>
        <p:spPr>
          <a:xfrm>
            <a:off x="5406888" y="973741"/>
            <a:ext cx="3397134" cy="526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5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121"/>
            <a:ext cx="8229600" cy="4530725"/>
          </a:xfrm>
        </p:spPr>
        <p:txBody>
          <a:bodyPr/>
          <a:lstStyle/>
          <a:p>
            <a:r>
              <a:rPr lang="en-US" sz="2000" dirty="0" err="1"/>
              <a:t>Monnahan</a:t>
            </a:r>
            <a:r>
              <a:rPr lang="en-US" sz="2000" dirty="0"/>
              <a:t>, C. C., J. T. Thorson, and T. A. Branch. 2017. Faster estimation of Bayesian models in ecology using Hamiltonian Monte Carlo. Methods in Ecology and Evolution </a:t>
            </a:r>
            <a:r>
              <a:rPr lang="en-US" sz="2000" b="1" dirty="0"/>
              <a:t>8:339-348.</a:t>
            </a:r>
          </a:p>
          <a:p>
            <a:r>
              <a:rPr lang="en-US" sz="2000" dirty="0" err="1"/>
              <a:t>Papaspiliopoulos</a:t>
            </a:r>
            <a:r>
              <a:rPr lang="en-US" sz="2000" dirty="0"/>
              <a:t>, O., G. O. Roberts, and M. </a:t>
            </a:r>
            <a:r>
              <a:rPr lang="en-US" sz="2000" dirty="0" err="1"/>
              <a:t>Skold</a:t>
            </a:r>
            <a:r>
              <a:rPr lang="en-US" sz="2000" dirty="0"/>
              <a:t>. 2007. A general framework for the parametrization of hierarchical models. Statistical Science </a:t>
            </a:r>
            <a:r>
              <a:rPr lang="en-US" sz="2000" b="1" dirty="0"/>
              <a:t>22:59-73.</a:t>
            </a:r>
          </a:p>
          <a:p>
            <a:r>
              <a:rPr lang="en-US" sz="2000" dirty="0"/>
              <a:t>Betancourt, M., and M. </a:t>
            </a:r>
            <a:r>
              <a:rPr lang="en-US" sz="2000" dirty="0" err="1"/>
              <a:t>Girolami</a:t>
            </a:r>
            <a:r>
              <a:rPr lang="en-US" sz="2000" dirty="0"/>
              <a:t>. 2015. Hamiltonian Monte Carlo for hierarchical models. Current Trends in Bayesian Methodology with Applications:79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Hoffman, M. D., and A. </a:t>
            </a:r>
            <a:r>
              <a:rPr lang="en-US" sz="2000" dirty="0" err="1"/>
              <a:t>Gelman</a:t>
            </a:r>
            <a:r>
              <a:rPr lang="en-US" sz="2000" dirty="0"/>
              <a:t>. 2014. The no-U-turn sampler: adaptively setting path lengths in Hamiltonian Monte Carlo. Journal of Machine Learning Research </a:t>
            </a:r>
            <a:r>
              <a:rPr lang="en-US" sz="2000" b="1" dirty="0"/>
              <a:t>15:1593-1623.</a:t>
            </a:r>
          </a:p>
          <a:p>
            <a:r>
              <a:rPr lang="en-US" sz="2000" dirty="0"/>
              <a:t>Carpenter, B., A. </a:t>
            </a:r>
            <a:r>
              <a:rPr lang="en-US" sz="2000" dirty="0" err="1"/>
              <a:t>Gelman</a:t>
            </a:r>
            <a:r>
              <a:rPr lang="en-US" sz="2000" dirty="0"/>
              <a:t>, M. D. Hoffman, D. Lee, B. Goodrich, M. Betancourt, M. Brubaker, J. </a:t>
            </a:r>
            <a:r>
              <a:rPr lang="en-US" sz="2000" dirty="0" err="1"/>
              <a:t>Guo</a:t>
            </a:r>
            <a:r>
              <a:rPr lang="en-US" sz="2000" dirty="0"/>
              <a:t>, P. Li, and A. Riddell. 2017. Stan: A Probabilistic Programming Language. Journal of Statistical Software </a:t>
            </a:r>
            <a:r>
              <a:rPr lang="en-US" sz="2000" b="1" dirty="0"/>
              <a:t>76:1-29.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723"/>
            <a:ext cx="8229600" cy="1143000"/>
          </a:xfrm>
        </p:spPr>
        <p:txBody>
          <a:bodyPr/>
          <a:lstStyle/>
          <a:p>
            <a:r>
              <a:rPr lang="en-US" dirty="0" smtClean="0"/>
              <a:t>Random Walk Metropolis (RWM)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295400"/>
            <a:ext cx="4800600" cy="4830763"/>
          </a:xfrm>
        </p:spPr>
        <p:txBody>
          <a:bodyPr/>
          <a:lstStyle/>
          <a:p>
            <a:r>
              <a:rPr lang="en-US" dirty="0"/>
              <a:t>Propose </a:t>
            </a:r>
            <a:r>
              <a:rPr lang="el-GR" b="1" dirty="0" smtClean="0"/>
              <a:t>θ</a:t>
            </a:r>
            <a:r>
              <a:rPr lang="en-US" baseline="30000" dirty="0"/>
              <a:t>*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distribution </a:t>
            </a:r>
            <a:r>
              <a:rPr lang="en-US" i="1" dirty="0" err="1" smtClean="0"/>
              <a:t>q~</a:t>
            </a:r>
            <a:r>
              <a:rPr lang="en-US" dirty="0" err="1" smtClean="0"/>
              <a:t>N</a:t>
            </a:r>
            <a:r>
              <a:rPr lang="en-US" dirty="0" smtClean="0"/>
              <a:t>(</a:t>
            </a:r>
            <a:r>
              <a:rPr lang="el-GR" b="1" dirty="0"/>
              <a:t>θ</a:t>
            </a:r>
            <a:r>
              <a:rPr lang="en-US" baseline="-25000" dirty="0"/>
              <a:t>t</a:t>
            </a:r>
            <a:r>
              <a:rPr lang="en-US" dirty="0"/>
              <a:t>, </a:t>
            </a:r>
            <a:r>
              <a:rPr lang="el-GR" dirty="0" smtClean="0"/>
              <a:t>Σ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Then set: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143001"/>
            <a:ext cx="3429000" cy="571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886200" y="3429000"/>
          <a:ext cx="53911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4" imgW="2311200" imgH="685800" progId="Equation.DSMT4">
                  <p:embed/>
                </p:oleObj>
              </mc:Choice>
              <mc:Fallback>
                <p:oleObj name="Equation" r:id="rId4" imgW="2311200" imgH="68580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539115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735977" y="5102258"/>
            <a:ext cx="5181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q</a:t>
            </a:r>
            <a:r>
              <a:rPr lang="en-US" dirty="0" smtClean="0"/>
              <a:t> affects efficiency of RWM so it needs to be ‘tuned’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359108" y="2590800"/>
            <a:ext cx="2558469" cy="2003286"/>
            <a:chOff x="6359108" y="2590800"/>
            <a:chExt cx="2558469" cy="2003286"/>
          </a:xfrm>
        </p:grpSpPr>
        <p:sp>
          <p:nvSpPr>
            <p:cNvPr id="7" name="Rectangle 6"/>
            <p:cNvSpPr/>
            <p:nvPr/>
          </p:nvSpPr>
          <p:spPr>
            <a:xfrm>
              <a:off x="7543800" y="3451086"/>
              <a:ext cx="1338943" cy="11430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flipH="1">
              <a:off x="6359108" y="2590800"/>
              <a:ext cx="25584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If </a:t>
              </a:r>
              <a:r>
                <a:rPr lang="en-US" sz="2000" b="1" i="1" dirty="0" smtClean="0">
                  <a:solidFill>
                    <a:srgbClr val="FF0000"/>
                  </a:solidFill>
                </a:rPr>
                <a:t>q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 is symmetric this cancels out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932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475"/>
            <a:ext cx="8229600" cy="1143000"/>
          </a:xfrm>
        </p:spPr>
        <p:txBody>
          <a:bodyPr/>
          <a:lstStyle/>
          <a:p>
            <a:r>
              <a:rPr lang="en-US" dirty="0" smtClean="0"/>
              <a:t>Random Walk Metropolis (RWM)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295400"/>
            <a:ext cx="4800600" cy="4830763"/>
          </a:xfrm>
        </p:spPr>
        <p:txBody>
          <a:bodyPr/>
          <a:lstStyle/>
          <a:p>
            <a:r>
              <a:rPr lang="en-US" dirty="0"/>
              <a:t>Propose </a:t>
            </a:r>
            <a:r>
              <a:rPr lang="el-GR" b="1" dirty="0" smtClean="0"/>
              <a:t>θ</a:t>
            </a:r>
            <a:r>
              <a:rPr lang="en-US" baseline="30000" dirty="0"/>
              <a:t>*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distribution </a:t>
            </a:r>
            <a:r>
              <a:rPr lang="en-US" i="1" dirty="0" err="1" smtClean="0"/>
              <a:t>q~</a:t>
            </a:r>
            <a:r>
              <a:rPr lang="en-US" dirty="0" err="1" smtClean="0"/>
              <a:t>N</a:t>
            </a:r>
            <a:r>
              <a:rPr lang="en-US" dirty="0" smtClean="0"/>
              <a:t>(</a:t>
            </a:r>
            <a:r>
              <a:rPr lang="el-GR" b="1" dirty="0"/>
              <a:t>θ</a:t>
            </a:r>
            <a:r>
              <a:rPr lang="en-US" baseline="-25000" dirty="0"/>
              <a:t>t</a:t>
            </a:r>
            <a:r>
              <a:rPr lang="en-US" dirty="0"/>
              <a:t>, </a:t>
            </a:r>
            <a:r>
              <a:rPr lang="el-GR" dirty="0" smtClean="0"/>
              <a:t>Σ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Then set: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143001"/>
            <a:ext cx="3428999" cy="571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886200" y="3429000"/>
          <a:ext cx="53911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4" imgW="2311200" imgH="685800" progId="Equation.DSMT4">
                  <p:embed/>
                </p:oleObj>
              </mc:Choice>
              <mc:Fallback>
                <p:oleObj name="Equation" r:id="rId4" imgW="2311200" imgH="68580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539115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701143" y="5063506"/>
            <a:ext cx="5181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q</a:t>
            </a:r>
            <a:r>
              <a:rPr lang="en-US" dirty="0" smtClean="0"/>
              <a:t> affects efficiency of RWM so it needs to be ‘tuned’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359108" y="2590800"/>
            <a:ext cx="2558469" cy="2003286"/>
            <a:chOff x="6359108" y="2590800"/>
            <a:chExt cx="2558469" cy="2003286"/>
          </a:xfrm>
        </p:grpSpPr>
        <p:sp>
          <p:nvSpPr>
            <p:cNvPr id="7" name="Rectangle 6"/>
            <p:cNvSpPr/>
            <p:nvPr/>
          </p:nvSpPr>
          <p:spPr>
            <a:xfrm>
              <a:off x="7543800" y="3451086"/>
              <a:ext cx="1338943" cy="11430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flipH="1">
              <a:off x="6359108" y="2590800"/>
              <a:ext cx="25584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If </a:t>
              </a:r>
              <a:r>
                <a:rPr lang="en-US" sz="2000" b="1" i="1" dirty="0" smtClean="0">
                  <a:solidFill>
                    <a:srgbClr val="FF0000"/>
                  </a:solidFill>
                </a:rPr>
                <a:t>q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 is symmetric this cancels out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266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"/>
            <a:ext cx="8229600" cy="1143000"/>
          </a:xfrm>
        </p:spPr>
        <p:txBody>
          <a:bodyPr/>
          <a:lstStyle/>
          <a:p>
            <a:r>
              <a:rPr lang="en-US" dirty="0" smtClean="0"/>
              <a:t>Random Walk Metropolis (RWM)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295400"/>
            <a:ext cx="4800600" cy="4830763"/>
          </a:xfrm>
        </p:spPr>
        <p:txBody>
          <a:bodyPr/>
          <a:lstStyle/>
          <a:p>
            <a:r>
              <a:rPr lang="en-US" dirty="0"/>
              <a:t>Propose </a:t>
            </a:r>
            <a:r>
              <a:rPr lang="el-GR" b="1" dirty="0" smtClean="0"/>
              <a:t>θ</a:t>
            </a:r>
            <a:r>
              <a:rPr lang="en-US" baseline="30000" dirty="0"/>
              <a:t>*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distribution </a:t>
            </a:r>
            <a:r>
              <a:rPr lang="en-US" i="1" dirty="0" err="1" smtClean="0"/>
              <a:t>q~</a:t>
            </a:r>
            <a:r>
              <a:rPr lang="en-US" dirty="0" err="1" smtClean="0"/>
              <a:t>N</a:t>
            </a:r>
            <a:r>
              <a:rPr lang="en-US" dirty="0" smtClean="0"/>
              <a:t>(</a:t>
            </a:r>
            <a:r>
              <a:rPr lang="el-GR" b="1" dirty="0"/>
              <a:t>θ</a:t>
            </a:r>
            <a:r>
              <a:rPr lang="en-US" baseline="-25000" dirty="0"/>
              <a:t>t</a:t>
            </a:r>
            <a:r>
              <a:rPr lang="en-US" dirty="0"/>
              <a:t>, </a:t>
            </a:r>
            <a:r>
              <a:rPr lang="el-GR" dirty="0" smtClean="0"/>
              <a:t>Σ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Then set: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143001"/>
            <a:ext cx="3428999" cy="571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886200" y="3429000"/>
          <a:ext cx="53911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4" imgW="2311200" imgH="685800" progId="Equation.DSMT4">
                  <p:embed/>
                </p:oleObj>
              </mc:Choice>
              <mc:Fallback>
                <p:oleObj name="Equation" r:id="rId4" imgW="2311200" imgH="68580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539115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701143" y="5158581"/>
            <a:ext cx="5181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q</a:t>
            </a:r>
            <a:r>
              <a:rPr lang="en-US" dirty="0" smtClean="0"/>
              <a:t> affects efficiency of RWM so it needs to be ‘tuned’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359108" y="2590800"/>
            <a:ext cx="2558469" cy="2003286"/>
            <a:chOff x="6359108" y="2590800"/>
            <a:chExt cx="2558469" cy="2003286"/>
          </a:xfrm>
        </p:grpSpPr>
        <p:sp>
          <p:nvSpPr>
            <p:cNvPr id="7" name="Rectangle 6"/>
            <p:cNvSpPr/>
            <p:nvPr/>
          </p:nvSpPr>
          <p:spPr>
            <a:xfrm>
              <a:off x="7543800" y="3451086"/>
              <a:ext cx="1338943" cy="11430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flipH="1">
              <a:off x="6359108" y="2590800"/>
              <a:ext cx="25584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If </a:t>
              </a:r>
              <a:r>
                <a:rPr lang="en-US" sz="2000" b="1" i="1" dirty="0" smtClean="0">
                  <a:solidFill>
                    <a:srgbClr val="FF0000"/>
                  </a:solidFill>
                </a:rPr>
                <a:t>q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 is symmetric this cancels out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973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891"/>
            <a:ext cx="8229600" cy="1143000"/>
          </a:xfrm>
        </p:spPr>
        <p:txBody>
          <a:bodyPr/>
          <a:lstStyle/>
          <a:p>
            <a:r>
              <a:rPr lang="en-US" dirty="0" smtClean="0"/>
              <a:t>Gibbs Sampler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295400"/>
            <a:ext cx="5105400" cy="5334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Condition on all but first variable, find conjugate form</a:t>
            </a:r>
          </a:p>
          <a:p>
            <a:r>
              <a:rPr lang="en-US" dirty="0" smtClean="0"/>
              <a:t>Generate a value from this “full conditional” distribution. </a:t>
            </a:r>
          </a:p>
          <a:p>
            <a:r>
              <a:rPr lang="en-US" dirty="0" smtClean="0"/>
              <a:t>Repeat for all variables. That is a single step.</a:t>
            </a:r>
          </a:p>
          <a:p>
            <a:r>
              <a:rPr lang="en-US" dirty="0" smtClean="0"/>
              <a:t>If not conjugate, do Metropolis-within-Gibbs</a:t>
            </a:r>
          </a:p>
          <a:p>
            <a:r>
              <a:rPr lang="en-US" dirty="0" smtClean="0"/>
              <a:t>No tuning necessary, but poor efficiency for correlated parameters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143001"/>
            <a:ext cx="3428999" cy="571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88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6503"/>
            <a:ext cx="8229600" cy="1143000"/>
          </a:xfrm>
        </p:spPr>
        <p:txBody>
          <a:bodyPr/>
          <a:lstStyle/>
          <a:p>
            <a:r>
              <a:rPr lang="en-US" dirty="0" smtClean="0"/>
              <a:t>Gibbs Sampler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295400"/>
            <a:ext cx="5105400" cy="5334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Condition on all but first variable, find conjugate form</a:t>
            </a:r>
          </a:p>
          <a:p>
            <a:r>
              <a:rPr lang="en-US" dirty="0" smtClean="0"/>
              <a:t>Generate a value from this “full conditional” distribution. </a:t>
            </a:r>
          </a:p>
          <a:p>
            <a:r>
              <a:rPr lang="en-US" dirty="0" smtClean="0"/>
              <a:t>Repeat for all variables. That is a single step.</a:t>
            </a:r>
          </a:p>
          <a:p>
            <a:r>
              <a:rPr lang="en-US" dirty="0" smtClean="0"/>
              <a:t>If not conjugate, do Metropolis-within-Gibbs</a:t>
            </a:r>
          </a:p>
          <a:p>
            <a:r>
              <a:rPr lang="en-US" dirty="0" smtClean="0"/>
              <a:t>No tuning necessary, but poor efficiency for correlated parameters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143001"/>
            <a:ext cx="3428998" cy="571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43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669"/>
            <a:ext cx="8229600" cy="1143000"/>
          </a:xfrm>
        </p:spPr>
        <p:txBody>
          <a:bodyPr/>
          <a:lstStyle/>
          <a:p>
            <a:r>
              <a:rPr lang="en-US" dirty="0" smtClean="0"/>
              <a:t>Gibbs Sampler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295400"/>
            <a:ext cx="5105400" cy="5334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Condition on all but first variable, find conjugate form</a:t>
            </a:r>
          </a:p>
          <a:p>
            <a:r>
              <a:rPr lang="en-US" dirty="0" smtClean="0"/>
              <a:t>Generate a value from this “full conditional” distribution. </a:t>
            </a:r>
          </a:p>
          <a:p>
            <a:r>
              <a:rPr lang="en-US" dirty="0" smtClean="0"/>
              <a:t>Repeat for all variables. That is a single step.</a:t>
            </a:r>
          </a:p>
          <a:p>
            <a:r>
              <a:rPr lang="en-US" dirty="0" smtClean="0"/>
              <a:t>If not conjugate, do Metropolis-within-Gibbs</a:t>
            </a:r>
          </a:p>
          <a:p>
            <a:r>
              <a:rPr lang="en-US" dirty="0" smtClean="0"/>
              <a:t>No tuning necessary, but poor efficiency for correlated parameters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143001"/>
            <a:ext cx="3428999" cy="571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02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843</TotalTime>
  <Words>1550</Words>
  <Application>Microsoft Office PowerPoint</Application>
  <PresentationFormat>On-screen Show (4:3)</PresentationFormat>
  <Paragraphs>201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ＭＳ Ｐゴシック</vt:lpstr>
      <vt:lpstr>Arial</vt:lpstr>
      <vt:lpstr>Calibri</vt:lpstr>
      <vt:lpstr>Garamond</vt:lpstr>
      <vt:lpstr>Wingdings</vt:lpstr>
      <vt:lpstr>BlueEdge</vt:lpstr>
      <vt:lpstr>Equation</vt:lpstr>
      <vt:lpstr>Faster estimation of Bayesian models with Stan</vt:lpstr>
      <vt:lpstr>Stan: the new frontier in Bayesian analysis</vt:lpstr>
      <vt:lpstr>Stan: the new frontier in Bayesian analysis</vt:lpstr>
      <vt:lpstr>Random Walk Metropolis (RWM)</vt:lpstr>
      <vt:lpstr>Random Walk Metropolis (RWM)</vt:lpstr>
      <vt:lpstr>Random Walk Metropolis (RWM)</vt:lpstr>
      <vt:lpstr>Gibbs Sampler</vt:lpstr>
      <vt:lpstr>Gibbs Sampler</vt:lpstr>
      <vt:lpstr>Gibbs Sampler</vt:lpstr>
      <vt:lpstr>Gibbs Sampler</vt:lpstr>
      <vt:lpstr>Beyond RWM and Gibbs</vt:lpstr>
      <vt:lpstr>Hamiltonian Dynamics</vt:lpstr>
      <vt:lpstr>Hamiltonian Dynamics: Example</vt:lpstr>
      <vt:lpstr>Hamiltonian Dynamics: Example</vt:lpstr>
      <vt:lpstr>Static Hamiltonian Monte Carlo</vt:lpstr>
      <vt:lpstr>Hamiltonian Monte Carlo</vt:lpstr>
      <vt:lpstr>HMC: Example trajectories</vt:lpstr>
      <vt:lpstr>Effect of random momentum</vt:lpstr>
      <vt:lpstr>HMC: Example trajectories</vt:lpstr>
      <vt:lpstr>Hamiltonian Monte Carlo</vt:lpstr>
      <vt:lpstr>Implementation Hurdles of HMC</vt:lpstr>
      <vt:lpstr>Solution #1: Automatic Differentiation</vt:lpstr>
      <vt:lpstr>Solution #2: No-U-Turn Sampler</vt:lpstr>
      <vt:lpstr>No-U-Turn Trajectory</vt:lpstr>
      <vt:lpstr>No-U-Turn Example</vt:lpstr>
      <vt:lpstr>Tuning the No-U-Turn Sampler</vt:lpstr>
      <vt:lpstr>Divergent transitions indicate issues</vt:lpstr>
      <vt:lpstr>Divergent transitions indicate issues</vt:lpstr>
      <vt:lpstr>Concluding thoughts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 Monnahan</cp:lastModifiedBy>
  <cp:revision>96</cp:revision>
  <dcterms:created xsi:type="dcterms:W3CDTF">2015-01-11T16:48:24Z</dcterms:created>
  <dcterms:modified xsi:type="dcterms:W3CDTF">2019-01-18T16:58:41Z</dcterms:modified>
</cp:coreProperties>
</file>