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9" r:id="rId9"/>
    <p:sldId id="320" r:id="rId10"/>
    <p:sldId id="321" r:id="rId11"/>
    <p:sldId id="322" r:id="rId12"/>
    <p:sldId id="323" r:id="rId13"/>
    <p:sldId id="324" r:id="rId14"/>
    <p:sldId id="31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42" autoAdjust="0"/>
  </p:normalViewPr>
  <p:slideViewPr>
    <p:cSldViewPr snapToGrid="0" snapToObjects="1">
      <p:cViewPr varScale="1">
        <p:scale>
          <a:sx n="76" d="100"/>
          <a:sy n="76" d="100"/>
        </p:scale>
        <p:origin x="8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4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1/18/2019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1/18/2019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stanarm/vignettes/rstanarm.html" TargetMode="External"/><Relationship Id="rId2" Type="http://schemas.openxmlformats.org/officeDocument/2006/relationships/hyperlink" Target="https://betanalpha.github.io/writ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c-stan.org/users/documentation/tutorials.html" TargetMode="External"/><Relationship Id="rId4" Type="http://schemas.openxmlformats.org/officeDocument/2006/relationships/hyperlink" Target="https://mc-stan.org/users/documenta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08922"/>
            <a:ext cx="7623175" cy="1867678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Una revisión del curso y inferencia Bayesiana</a:t>
            </a:r>
            <a:endParaRPr lang="es-419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2BECD79D-0B3A-44C2-A155-03EC2A6A5D3B}"/>
              </a:ext>
            </a:extLst>
          </p:cNvPr>
          <p:cNvSpPr txBox="1">
            <a:spLocks/>
          </p:cNvSpPr>
          <p:nvPr/>
        </p:nvSpPr>
        <p:spPr bwMode="auto">
          <a:xfrm>
            <a:off x="528916" y="4378888"/>
            <a:ext cx="8008659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Modelos Bayesianos con aplicaciones </a:t>
            </a:r>
            <a:r>
              <a:rPr lang="es-ES" kern="0" dirty="0" smtClean="0"/>
              <a:t>ecológicas</a:t>
            </a:r>
          </a:p>
          <a:p>
            <a:pPr defTabSz="914400"/>
            <a:r>
              <a:rPr lang="en-US" kern="0" dirty="0"/>
              <a:t>Dr. Cole Monnahan</a:t>
            </a:r>
          </a:p>
          <a:p>
            <a:pPr defTabSz="914400"/>
            <a:r>
              <a:rPr lang="en-US" kern="0" dirty="0" smtClean="0"/>
              <a:t>University </a:t>
            </a:r>
            <a:r>
              <a:rPr lang="en-US" kern="0" dirty="0"/>
              <a:t>of Concepción, </a:t>
            </a:r>
            <a:r>
              <a:rPr lang="en-US" kern="0" dirty="0" smtClean="0"/>
              <a:t>Chile</a:t>
            </a:r>
          </a:p>
          <a:p>
            <a:pPr defTabSz="914400"/>
            <a:r>
              <a:rPr lang="en-US" kern="0" dirty="0" err="1"/>
              <a:t>Enero</a:t>
            </a:r>
            <a:r>
              <a:rPr lang="en-US" kern="0" dirty="0"/>
              <a:t>, </a:t>
            </a:r>
            <a:r>
              <a:rPr lang="en-US" kern="0" dirty="0" smtClean="0"/>
              <a:t>2018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735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Consejo II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083"/>
            <a:ext cx="8229600" cy="4530725"/>
          </a:xfrm>
        </p:spPr>
        <p:txBody>
          <a:bodyPr/>
          <a:lstStyle/>
          <a:p>
            <a:r>
              <a:rPr lang="es-419" dirty="0" smtClean="0"/>
              <a:t>Usa algunas versiones de la prior, y </a:t>
            </a:r>
            <a:r>
              <a:rPr lang="es-419" dirty="0" err="1" smtClean="0"/>
              <a:t>plotea</a:t>
            </a:r>
            <a:r>
              <a:rPr lang="es-419" dirty="0" smtClean="0"/>
              <a:t> las </a:t>
            </a:r>
            <a:r>
              <a:rPr lang="es-419" dirty="0" err="1" smtClean="0"/>
              <a:t>priors</a:t>
            </a:r>
            <a:r>
              <a:rPr lang="es-419" dirty="0" smtClean="0"/>
              <a:t> vs posterior</a:t>
            </a:r>
          </a:p>
          <a:p>
            <a:r>
              <a:rPr lang="es-419" dirty="0" smtClean="0"/>
              <a:t>Comienza con JAGS y usa Stan cuando el análisis es demasiado lento</a:t>
            </a:r>
          </a:p>
          <a:p>
            <a:r>
              <a:rPr lang="es-419" dirty="0" smtClean="0"/>
              <a:t>Es tu responsabilidad asegurar convergencia. Usa </a:t>
            </a:r>
            <a:r>
              <a:rPr lang="es-419" dirty="0" err="1" smtClean="0"/>
              <a:t>Rhat</a:t>
            </a:r>
            <a:r>
              <a:rPr lang="es-419" dirty="0" smtClean="0"/>
              <a:t> y ESS.</a:t>
            </a:r>
          </a:p>
          <a:p>
            <a:r>
              <a:rPr lang="es-419" dirty="0" smtClean="0"/>
              <a:t>Un </a:t>
            </a:r>
            <a:r>
              <a:rPr lang="es-419" dirty="0" smtClean="0"/>
              <a:t>análisis Bayesiano </a:t>
            </a:r>
            <a:r>
              <a:rPr lang="es-419" dirty="0" smtClean="0"/>
              <a:t>toma mucho tiempo</a:t>
            </a:r>
          </a:p>
          <a:p>
            <a:r>
              <a:rPr lang="es-419" dirty="0" smtClean="0"/>
              <a:t>Comienza con un modelo simple y agrega complexidad lentamente</a:t>
            </a:r>
          </a:p>
          <a:p>
            <a:pPr marL="0" indent="0">
              <a:buNone/>
            </a:pPr>
            <a:endParaRPr lang="es-419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r>
              <a:rPr lang="en-US" dirty="0" smtClean="0"/>
              <a:t>: </a:t>
            </a:r>
            <a:r>
              <a:rPr lang="en-US" dirty="0" err="1" smtClean="0"/>
              <a:t>Inferencia</a:t>
            </a:r>
            <a:r>
              <a:rPr lang="en-US" dirty="0" smtClean="0"/>
              <a:t> </a:t>
            </a:r>
            <a:r>
              <a:rPr lang="en-US" dirty="0" err="1" smtClean="0"/>
              <a:t>Bayesiana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Gelman</a:t>
            </a:r>
            <a:r>
              <a:rPr lang="en-US" dirty="0" smtClean="0"/>
              <a:t> et al (2014) </a:t>
            </a:r>
          </a:p>
          <a:p>
            <a:r>
              <a:rPr lang="en-US" dirty="0" smtClean="0"/>
              <a:t>Korner-</a:t>
            </a:r>
            <a:r>
              <a:rPr lang="en-US" dirty="0" err="1" smtClean="0"/>
              <a:t>Nievergelt</a:t>
            </a:r>
            <a:r>
              <a:rPr lang="en-US" dirty="0" smtClean="0"/>
              <a:t> et al. (2015)</a:t>
            </a:r>
          </a:p>
          <a:p>
            <a:r>
              <a:rPr lang="en-US" dirty="0" err="1" smtClean="0"/>
              <a:t>Hooten</a:t>
            </a:r>
            <a:r>
              <a:rPr lang="en-US" dirty="0" smtClean="0"/>
              <a:t> and Hobbs (2015)</a:t>
            </a:r>
          </a:p>
          <a:p>
            <a:r>
              <a:rPr lang="en-US" dirty="0" smtClean="0"/>
              <a:t>Punt and </a:t>
            </a:r>
            <a:r>
              <a:rPr lang="en-US" dirty="0" err="1" smtClean="0"/>
              <a:t>Hilborn</a:t>
            </a:r>
            <a:r>
              <a:rPr lang="en-US" dirty="0" smtClean="0"/>
              <a:t> (1997)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Referencias</a:t>
            </a:r>
            <a:r>
              <a:rPr lang="en-US" dirty="0" smtClean="0"/>
              <a:t>: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jerarquicos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Royle</a:t>
            </a:r>
            <a:r>
              <a:rPr lang="en-US" dirty="0" smtClean="0"/>
              <a:t> and </a:t>
            </a:r>
            <a:r>
              <a:rPr lang="en-US" dirty="0" err="1" smtClean="0"/>
              <a:t>Dorazio</a:t>
            </a:r>
            <a:r>
              <a:rPr lang="en-US" dirty="0" smtClean="0"/>
              <a:t> (2008)</a:t>
            </a:r>
          </a:p>
          <a:p>
            <a:r>
              <a:rPr lang="en-US" dirty="0" smtClean="0"/>
              <a:t>Thorson and Minto (2015)</a:t>
            </a:r>
          </a:p>
          <a:p>
            <a:r>
              <a:rPr lang="en-US" dirty="0" err="1" smtClean="0"/>
              <a:t>Gelman</a:t>
            </a:r>
            <a:r>
              <a:rPr lang="en-US" dirty="0" smtClean="0"/>
              <a:t> et al. (2006)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https://betanalpha.github.io/writing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rstanarm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cran.r-project.org/web/packages/rstanarm/vignettes/rstanarm.html</a:t>
            </a:r>
            <a:r>
              <a:rPr lang="en-US" dirty="0" smtClean="0"/>
              <a:t>)</a:t>
            </a:r>
          </a:p>
          <a:p>
            <a:r>
              <a:rPr lang="en-US" dirty="0">
                <a:hlinkClick r:id="rId4"/>
              </a:rPr>
              <a:t>https://mc-stan.org/users/documentation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mc-stan.org/users/documentation/tutorials.html</a:t>
            </a:r>
            <a:endParaRPr lang="en-US" dirty="0" smtClean="0"/>
          </a:p>
          <a:p>
            <a:r>
              <a:rPr lang="en-US" dirty="0" smtClean="0"/>
              <a:t>Stan functionality in TMB and ADMB; Monnahan and </a:t>
            </a:r>
            <a:r>
              <a:rPr lang="en-US" dirty="0" err="1" smtClean="0"/>
              <a:t>Kristensen</a:t>
            </a:r>
            <a:r>
              <a:rPr lang="en-US" dirty="0" smtClean="0"/>
              <a:t> (2018)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err="1" smtClean="0"/>
              <a:t>References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2180"/>
            <a:ext cx="8229600" cy="504874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419" sz="3800" noProof="0" dirty="0" err="1" smtClean="0"/>
              <a:t>Hooten</a:t>
            </a:r>
            <a:r>
              <a:rPr lang="es-419" sz="3800" noProof="0" dirty="0" smtClean="0"/>
              <a:t>, M. B. and N. T. </a:t>
            </a:r>
            <a:r>
              <a:rPr lang="es-419" sz="3800" noProof="0" dirty="0" err="1" smtClean="0"/>
              <a:t>Hobbs</a:t>
            </a:r>
            <a:r>
              <a:rPr lang="es-419" sz="3800" noProof="0" dirty="0" smtClean="0"/>
              <a:t> (2015). "A </a:t>
            </a:r>
            <a:r>
              <a:rPr lang="es-419" sz="3800" noProof="0" dirty="0" err="1" smtClean="0"/>
              <a:t>guide</a:t>
            </a:r>
            <a:r>
              <a:rPr lang="es-419" sz="3800" noProof="0" dirty="0" smtClean="0"/>
              <a:t> to </a:t>
            </a:r>
            <a:r>
              <a:rPr lang="es-419" sz="3800" noProof="0" dirty="0" err="1" smtClean="0"/>
              <a:t>Bayesian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model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selection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for</a:t>
            </a:r>
            <a:r>
              <a:rPr lang="es-419" sz="3800" noProof="0" dirty="0" smtClean="0"/>
              <a:t> </a:t>
            </a:r>
            <a:r>
              <a:rPr lang="es-419" sz="3800" noProof="0" dirty="0" err="1" smtClean="0"/>
              <a:t>ecologists</a:t>
            </a:r>
            <a:r>
              <a:rPr lang="es-419" sz="3800" noProof="0" dirty="0" smtClean="0"/>
              <a:t>." </a:t>
            </a:r>
            <a:r>
              <a:rPr lang="es-419" sz="3800" u="sng" noProof="0" dirty="0" err="1" smtClean="0"/>
              <a:t>Ecological</a:t>
            </a:r>
            <a:r>
              <a:rPr lang="es-419" sz="3800" u="sng" noProof="0" dirty="0" smtClean="0"/>
              <a:t> </a:t>
            </a:r>
            <a:r>
              <a:rPr lang="es-419" sz="3800" u="sng" noProof="0" dirty="0" err="1" smtClean="0"/>
              <a:t>Monographs</a:t>
            </a:r>
            <a:r>
              <a:rPr lang="es-419" sz="3800" u="sng" noProof="0" dirty="0" smtClean="0"/>
              <a:t> </a:t>
            </a:r>
            <a:r>
              <a:rPr lang="es-419" sz="3800" b="1" u="sng" noProof="0" dirty="0" smtClean="0"/>
              <a:t>85(1): 3-28.</a:t>
            </a:r>
          </a:p>
          <a:p>
            <a:pPr marL="0" indent="0">
              <a:buNone/>
            </a:pPr>
            <a:r>
              <a:rPr lang="es-419" sz="3800" noProof="0" dirty="0" err="1" smtClean="0"/>
              <a:t>Gelman</a:t>
            </a:r>
            <a:r>
              <a:rPr lang="es-419" sz="3800" noProof="0" dirty="0" smtClean="0"/>
              <a:t>, A., J. B. </a:t>
            </a:r>
            <a:r>
              <a:rPr lang="es-419" sz="3800" noProof="0" dirty="0" err="1" smtClean="0"/>
              <a:t>Carlin</a:t>
            </a:r>
            <a:r>
              <a:rPr lang="es-419" sz="3800" noProof="0" dirty="0" smtClean="0"/>
              <a:t>, et al. (2014). </a:t>
            </a:r>
            <a:r>
              <a:rPr lang="es-419" sz="3800" u="sng" noProof="0" dirty="0" err="1" smtClean="0"/>
              <a:t>Bayesian</a:t>
            </a:r>
            <a:r>
              <a:rPr lang="es-419" sz="3800" u="sng" noProof="0" dirty="0" smtClean="0"/>
              <a:t> data </a:t>
            </a:r>
            <a:r>
              <a:rPr lang="es-419" sz="3800" u="sng" noProof="0" dirty="0" err="1" smtClean="0"/>
              <a:t>analysis</a:t>
            </a:r>
            <a:r>
              <a:rPr lang="es-419" sz="3800" u="sng" noProof="0" dirty="0" smtClean="0"/>
              <a:t>, Taylor &amp; Francis.</a:t>
            </a:r>
          </a:p>
          <a:p>
            <a:pPr marL="0" indent="0">
              <a:buNone/>
            </a:pPr>
            <a:r>
              <a:rPr lang="en-US" sz="3800" dirty="0"/>
              <a:t>Punt, A. E. and R. </a:t>
            </a:r>
            <a:r>
              <a:rPr lang="en-US" sz="3800" dirty="0" err="1"/>
              <a:t>Hilborn</a:t>
            </a:r>
            <a:r>
              <a:rPr lang="en-US" sz="3800" dirty="0"/>
              <a:t> (1997). "Fisheries stock assessment and decision analysis: The Bayesian approach." </a:t>
            </a:r>
            <a:r>
              <a:rPr lang="en-US" sz="3800" u="sng" dirty="0"/>
              <a:t>Reviews in Fish Biology and Fisheries </a:t>
            </a:r>
            <a:r>
              <a:rPr lang="en-US" sz="3800" b="1" u="sng" dirty="0"/>
              <a:t>7(1): 35-63.</a:t>
            </a:r>
          </a:p>
          <a:p>
            <a:pPr marL="0" indent="0">
              <a:buNone/>
            </a:pPr>
            <a:r>
              <a:rPr lang="en-US" sz="3800" dirty="0"/>
              <a:t>Korner-</a:t>
            </a:r>
            <a:r>
              <a:rPr lang="en-US" sz="3800" dirty="0" err="1"/>
              <a:t>Nievergelt</a:t>
            </a:r>
            <a:r>
              <a:rPr lang="en-US" sz="3800" dirty="0"/>
              <a:t>, F., T. Roth, et al. (2015). </a:t>
            </a:r>
            <a:r>
              <a:rPr lang="en-US" sz="3800" u="sng" dirty="0"/>
              <a:t>Bayesian data analysis in ecology using linear models with R, BUGS, and Stan: including comparisons to frequentist statistics, Academic Press.</a:t>
            </a:r>
          </a:p>
          <a:p>
            <a:pPr marL="0" indent="0">
              <a:buNone/>
            </a:pPr>
            <a:r>
              <a:rPr lang="en-US" sz="3800" dirty="0"/>
              <a:t>Thorson, J. T. and C. Minto (2015). "Mixed effects: a unifying framework for statistical modelling in fisheries biology." </a:t>
            </a:r>
            <a:r>
              <a:rPr lang="en-US" sz="3800" u="sng" dirty="0"/>
              <a:t>ICES Journal of Marine Science </a:t>
            </a:r>
            <a:r>
              <a:rPr lang="en-US" sz="3800" b="1" u="sng" dirty="0"/>
              <a:t>72(5): 1245-1256.</a:t>
            </a:r>
          </a:p>
          <a:p>
            <a:pPr marL="0" indent="0">
              <a:buNone/>
            </a:pPr>
            <a:r>
              <a:rPr lang="en-US" sz="3800" dirty="0" err="1" smtClean="0"/>
              <a:t>Royle</a:t>
            </a:r>
            <a:r>
              <a:rPr lang="en-US" sz="3800" dirty="0"/>
              <a:t>, J. A. and R. M. </a:t>
            </a:r>
            <a:r>
              <a:rPr lang="en-US" sz="3800" dirty="0" err="1"/>
              <a:t>Dorazio</a:t>
            </a:r>
            <a:r>
              <a:rPr lang="en-US" sz="3800" dirty="0"/>
              <a:t> (2008). </a:t>
            </a:r>
            <a:r>
              <a:rPr lang="en-US" sz="3800" u="sng" dirty="0"/>
              <a:t>Hierarchical modeling and inference in ecology: The analysis of data from populations, </a:t>
            </a:r>
            <a:r>
              <a:rPr lang="en-US" sz="3800" u="sng" dirty="0" err="1"/>
              <a:t>metapopulations</a:t>
            </a:r>
            <a:r>
              <a:rPr lang="en-US" sz="3800" u="sng" dirty="0"/>
              <a:t> and communities, Academic Press.</a:t>
            </a:r>
          </a:p>
          <a:p>
            <a:pPr marL="0" indent="0">
              <a:buNone/>
            </a:pPr>
            <a:r>
              <a:rPr lang="en-US" sz="3800" dirty="0" err="1"/>
              <a:t>Gelman</a:t>
            </a:r>
            <a:r>
              <a:rPr lang="en-US" sz="3800" dirty="0"/>
              <a:t>, Andrew, and Jennifer Hill. </a:t>
            </a:r>
            <a:r>
              <a:rPr lang="en-US" sz="3800" i="1" dirty="0"/>
              <a:t>Data analysis using regression and multilevel/hierarchical models</a:t>
            </a:r>
            <a:r>
              <a:rPr lang="en-US" sz="3800" dirty="0"/>
              <a:t>. Cambridge university press, 2006</a:t>
            </a:r>
            <a:r>
              <a:rPr lang="en-US" sz="3800" dirty="0" smtClean="0"/>
              <a:t>.</a:t>
            </a:r>
          </a:p>
          <a:p>
            <a:pPr marL="0" indent="0">
              <a:buNone/>
            </a:pPr>
            <a:r>
              <a:rPr lang="en-US" sz="3800" dirty="0"/>
              <a:t>Monnahan, C. C. and K. </a:t>
            </a:r>
            <a:r>
              <a:rPr lang="en-US" sz="3800" dirty="0" err="1"/>
              <a:t>Kristensen</a:t>
            </a:r>
            <a:r>
              <a:rPr lang="en-US" sz="3800" dirty="0"/>
              <a:t> (2018). "No-U-turn sampling for fast Bayesian inference in ADMB and TMB: Introducing the </a:t>
            </a:r>
            <a:r>
              <a:rPr lang="en-US" sz="3800" dirty="0" err="1"/>
              <a:t>adnuts</a:t>
            </a:r>
            <a:r>
              <a:rPr lang="en-US" sz="3800" dirty="0"/>
              <a:t> and </a:t>
            </a:r>
            <a:r>
              <a:rPr lang="en-US" sz="3800" dirty="0" err="1"/>
              <a:t>tmbstan</a:t>
            </a:r>
            <a:r>
              <a:rPr lang="en-US" sz="3800" dirty="0"/>
              <a:t> R packages." </a:t>
            </a:r>
            <a:r>
              <a:rPr lang="en-US" sz="3800" u="sng" dirty="0" err="1"/>
              <a:t>Plos</a:t>
            </a:r>
            <a:r>
              <a:rPr lang="en-US" sz="3800" u="sng" dirty="0"/>
              <a:t> One </a:t>
            </a:r>
            <a:r>
              <a:rPr lang="en-US" sz="3800" b="1" u="sng" dirty="0"/>
              <a:t>13(5): e0197954.</a:t>
            </a:r>
          </a:p>
          <a:p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38EEE1-16A1-4461-966D-58E6B7F9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Conceptos importantes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09E00-9561-4D80-9B05-66AD8C463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554"/>
            <a:ext cx="8229600" cy="3776743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La inferencia Bayesiana es un paradigma diferente que la </a:t>
            </a:r>
            <a:r>
              <a:rPr lang="es-419" noProof="0" dirty="0" err="1" smtClean="0"/>
              <a:t>frecuentista</a:t>
            </a:r>
            <a:endParaRPr lang="es-419" noProof="0" dirty="0" smtClean="0"/>
          </a:p>
          <a:p>
            <a:r>
              <a:rPr lang="es-419" noProof="0" dirty="0" smtClean="0"/>
              <a:t>Las probabilidades son grados de creencia</a:t>
            </a:r>
          </a:p>
          <a:p>
            <a:r>
              <a:rPr lang="es-419" noProof="0" dirty="0" smtClean="0"/>
              <a:t>Se actualiza la creencia </a:t>
            </a:r>
            <a:r>
              <a:rPr lang="es-419" i="1" noProof="0" dirty="0" smtClean="0"/>
              <a:t>a priori</a:t>
            </a:r>
            <a:r>
              <a:rPr lang="es-419" noProof="0" dirty="0" smtClean="0"/>
              <a:t> con los datos</a:t>
            </a:r>
          </a:p>
          <a:p>
            <a:r>
              <a:rPr lang="es-419" noProof="0" dirty="0" smtClean="0"/>
              <a:t>La incertidumbre se cuantifica mediante probabilidades </a:t>
            </a:r>
          </a:p>
          <a:p>
            <a:r>
              <a:rPr lang="es-419" b="1" u="sng" noProof="0" dirty="0" smtClean="0"/>
              <a:t>Calculo de las probabilidades se requiere integración</a:t>
            </a:r>
          </a:p>
          <a:p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84EEA5-6A5B-41AD-A657-0FB9D664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9" y="4906297"/>
            <a:ext cx="8998931" cy="14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7DCC6-71E1-4DF2-97AA-E5A8DB3F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Componentes de la regla de </a:t>
            </a:r>
            <a:r>
              <a:rPr lang="es-419" noProof="0" dirty="0" err="1" smtClean="0"/>
              <a:t>Bayes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E67CA-8C31-40FF-A936-8803BCFA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892675"/>
          </a:xfrm>
        </p:spPr>
        <p:txBody>
          <a:bodyPr/>
          <a:lstStyle/>
          <a:p>
            <a:r>
              <a:rPr lang="es-419" sz="2800" u="sng" noProof="0" dirty="0" smtClean="0"/>
              <a:t>P(θ)</a:t>
            </a:r>
            <a:r>
              <a:rPr lang="es-419" sz="2800" noProof="0" dirty="0" smtClean="0"/>
              <a:t>=“Prior”: </a:t>
            </a:r>
            <a:r>
              <a:rPr lang="es-419" sz="2800" i="1" noProof="0" dirty="0" smtClean="0"/>
              <a:t>la incertidumbre antes de experimento o conocimiento de un experto</a:t>
            </a:r>
            <a:r>
              <a:rPr lang="es-419" sz="2800" noProof="0" dirty="0" smtClean="0"/>
              <a:t> </a:t>
            </a:r>
          </a:p>
          <a:p>
            <a:r>
              <a:rPr lang="es-419" sz="2800" u="sng" noProof="0" dirty="0" smtClean="0"/>
              <a:t>P(</a:t>
            </a:r>
            <a:r>
              <a:rPr lang="es-419" sz="2800" u="sng" noProof="0" dirty="0" err="1" smtClean="0"/>
              <a:t>y|θ</a:t>
            </a:r>
            <a:r>
              <a:rPr lang="es-419" sz="2800" u="sng" noProof="0" dirty="0" smtClean="0"/>
              <a:t>)</a:t>
            </a:r>
            <a:r>
              <a:rPr lang="es-419" sz="2800" noProof="0" dirty="0" smtClean="0"/>
              <a:t>=“</a:t>
            </a:r>
            <a:r>
              <a:rPr lang="es-419" sz="2800" noProof="0" dirty="0" err="1" smtClean="0"/>
              <a:t>Likelihood</a:t>
            </a:r>
            <a:r>
              <a:rPr lang="es-419" sz="2800" noProof="0" dirty="0" smtClean="0"/>
              <a:t>”: </a:t>
            </a:r>
            <a:r>
              <a:rPr lang="es-419" sz="2800" i="1" noProof="0" dirty="0" smtClean="0"/>
              <a:t>la verosimilitud de los datos dado los parámetros – lo mismo como clásica</a:t>
            </a:r>
            <a:endParaRPr lang="es-419" sz="2800" noProof="0" dirty="0" smtClean="0"/>
          </a:p>
          <a:p>
            <a:r>
              <a:rPr lang="es-419" sz="2800" u="sng" noProof="0" dirty="0" smtClean="0"/>
              <a:t>P(y)</a:t>
            </a:r>
            <a:r>
              <a:rPr lang="es-419" sz="2800" noProof="0" dirty="0" smtClean="0"/>
              <a:t> = </a:t>
            </a:r>
            <a:r>
              <a:rPr lang="es-419" sz="2800" i="1" noProof="0" dirty="0" smtClean="0"/>
              <a:t>Una constante que no se puede calcular</a:t>
            </a:r>
          </a:p>
          <a:p>
            <a:r>
              <a:rPr lang="es-419" sz="2800" noProof="0" dirty="0" smtClean="0"/>
              <a:t>P(</a:t>
            </a:r>
            <a:r>
              <a:rPr lang="es-419" sz="2800" u="sng" noProof="0" dirty="0" err="1" smtClean="0"/>
              <a:t>θ|y</a:t>
            </a:r>
            <a:r>
              <a:rPr lang="es-419" sz="2800" u="sng" noProof="0" dirty="0" smtClean="0"/>
              <a:t>) = “Posterior”: </a:t>
            </a:r>
            <a:r>
              <a:rPr lang="es-419" sz="2800" i="1" u="sng" noProof="0" dirty="0" smtClean="0"/>
              <a:t>la creencia que resulta de la combinación de dos fuentes da información: prior y datos. </a:t>
            </a:r>
          </a:p>
          <a:p>
            <a:pPr lvl="1"/>
            <a:r>
              <a:rPr lang="es-419" sz="2400" u="sng" noProof="0" dirty="0" smtClean="0"/>
              <a:t>Es una distribución de probabilidad</a:t>
            </a:r>
          </a:p>
          <a:p>
            <a:pPr lvl="1"/>
            <a:r>
              <a:rPr lang="es-419" sz="2400" u="sng" noProof="0" dirty="0" smtClean="0"/>
              <a:t>La usamos para hacer inferencia</a:t>
            </a:r>
          </a:p>
          <a:p>
            <a:pPr lvl="1"/>
            <a:endParaRPr lang="es-419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3F490B8-41BF-42A2-859F-AC4D17B0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841CB-F12A-49AE-A0F6-FC90525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3600" noProof="0" dirty="0" smtClean="0"/>
              <a:t>Resumen de las diferencias de los paradigmas de inferencia.</a:t>
            </a:r>
            <a:endParaRPr lang="es-419" sz="36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8183925-41CE-45AE-9C75-56FB10A2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5A715EBA-BA67-4106-AD2E-72C266A592B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484605"/>
          <a:ext cx="8372475" cy="460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xmlns="" val="1489099423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xmlns="" val="2143065116"/>
                    </a:ext>
                  </a:extLst>
                </a:gridCol>
                <a:gridCol w="3438525">
                  <a:extLst>
                    <a:ext uri="{9D8B030D-6E8A-4147-A177-3AD203B41FA5}">
                      <a16:colId xmlns:a16="http://schemas.microsoft.com/office/drawing/2014/main" xmlns="" val="2806201724"/>
                    </a:ext>
                  </a:extLst>
                </a:gridCol>
              </a:tblGrid>
              <a:tr h="458214">
                <a:tc>
                  <a:txBody>
                    <a:bodyPr/>
                    <a:lstStyle/>
                    <a:p>
                      <a:endParaRPr lang="es-CL" sz="20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 err="1"/>
                        <a:t>Frequentist</a:t>
                      </a:r>
                      <a:endParaRPr lang="es-C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Bayesiana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6381196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Que es estimado?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P(Y|H)</a:t>
                      </a:r>
                    </a:p>
                    <a:p>
                      <a:r>
                        <a:rPr lang="es-CL" sz="2000" noProof="0" dirty="0"/>
                        <a:t>Datos dado el hipótesis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P(H|Y)</a:t>
                      </a:r>
                    </a:p>
                    <a:p>
                      <a:r>
                        <a:rPr lang="es-CL" sz="2000" noProof="0" dirty="0"/>
                        <a:t>Hipótesis dado los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7521452"/>
                  </a:ext>
                </a:extLst>
              </a:tr>
              <a:tr h="767474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probabilidad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frecuencias (infinitas) relativas de eventos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Grado de creencia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6324477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Fuentes de la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Solo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Los datos y información a priori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965010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La definición de los parámetros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Estimaciones de cantidades “verdaderas”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Variables aleatorias estadísticas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5711301"/>
                  </a:ext>
                </a:extLst>
              </a:tr>
              <a:tr h="790890"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Método de inferencia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Máximo verosimilitud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noProof="0" dirty="0"/>
                        <a:t>Integración (de posteriori)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7989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1BDB25-B765-4988-8C88-9403DF8C9D40}"/>
              </a:ext>
            </a:extLst>
          </p:cNvPr>
          <p:cNvSpPr txBox="1"/>
          <p:nvPr/>
        </p:nvSpPr>
        <p:spPr>
          <a:xfrm>
            <a:off x="312966" y="6331506"/>
            <a:ext cx="227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Ellison 2004</a:t>
            </a:r>
          </a:p>
        </p:txBody>
      </p:sp>
    </p:spTree>
    <p:extLst>
      <p:ext uri="{BB962C8B-B14F-4D97-AF65-F5344CB8AC3E}">
        <p14:creationId xmlns:p14="http://schemas.microsoft.com/office/powerpoint/2010/main" val="34069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Las ventajas de inferencia Bayesiana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3476"/>
            <a:ext cx="8229600" cy="4997450"/>
          </a:xfrm>
        </p:spPr>
        <p:txBody>
          <a:bodyPr>
            <a:normAutofit lnSpcReduction="10000"/>
          </a:bodyPr>
          <a:lstStyle/>
          <a:p>
            <a:r>
              <a:rPr lang="es-419" noProof="0" dirty="0" smtClean="0"/>
              <a:t>Hay respuestas intuitivas: los parámetros son distribuciones de probabilidad.</a:t>
            </a:r>
          </a:p>
          <a:p>
            <a:r>
              <a:rPr lang="es-419" noProof="0" dirty="0" smtClean="0"/>
              <a:t>Poder formalmente incorporar conocimiento antes del experimento</a:t>
            </a:r>
          </a:p>
          <a:p>
            <a:r>
              <a:rPr lang="es-419" noProof="0" dirty="0" smtClean="0"/>
              <a:t>Las suposiciones asintóticas no son necesarios</a:t>
            </a:r>
          </a:p>
          <a:p>
            <a:r>
              <a:rPr lang="es-419" noProof="0" dirty="0" smtClean="0"/>
              <a:t>La estimación de los modelos jerárquicos es natural y fácil </a:t>
            </a:r>
          </a:p>
          <a:p>
            <a:r>
              <a:rPr lang="es-419" noProof="0" dirty="0" smtClean="0"/>
              <a:t>Análisis de decisión: Poder calcular probabilidades de las consecuencias de varias acciones. </a:t>
            </a:r>
            <a:r>
              <a:rPr lang="es-419" sz="2000" noProof="0" dirty="0" smtClean="0"/>
              <a:t>(</a:t>
            </a:r>
            <a:r>
              <a:rPr lang="es-419" sz="2000" noProof="0" dirty="0" err="1" smtClean="0"/>
              <a:t>Punt</a:t>
            </a:r>
            <a:r>
              <a:rPr lang="es-419" sz="2000" noProof="0" dirty="0" smtClean="0"/>
              <a:t> and </a:t>
            </a:r>
            <a:r>
              <a:rPr lang="es-419" sz="2000" noProof="0" dirty="0" err="1" smtClean="0"/>
              <a:t>Hilborn</a:t>
            </a:r>
            <a:r>
              <a:rPr lang="es-419" sz="2000" noProof="0" dirty="0" smtClean="0"/>
              <a:t> 1997)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C254-BC36-4A04-AFEA-41B3912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Desventajas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25B73-670B-47B8-9AEF-873D89C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noProof="0" dirty="0" smtClean="0"/>
              <a:t>Toma mas tiempo para estimar </a:t>
            </a:r>
          </a:p>
          <a:p>
            <a:r>
              <a:rPr lang="es-419" noProof="0" dirty="0" smtClean="0"/>
              <a:t>En general, la especificación de los </a:t>
            </a:r>
            <a:r>
              <a:rPr lang="es-419" noProof="0" dirty="0" err="1" smtClean="0"/>
              <a:t>priors</a:t>
            </a:r>
            <a:endParaRPr lang="es-419" noProof="0" dirty="0" smtClean="0"/>
          </a:p>
          <a:p>
            <a:pPr lvl="1"/>
            <a:r>
              <a:rPr lang="es-419" noProof="0" dirty="0" smtClean="0"/>
              <a:t>Poder ser sensitivo para la transformación de los parámetros. </a:t>
            </a:r>
            <a:r>
              <a:rPr lang="es-419" sz="1600" noProof="0" dirty="0" smtClean="0"/>
              <a:t>(</a:t>
            </a:r>
            <a:r>
              <a:rPr lang="es-419" sz="1600" noProof="0" dirty="0" err="1" smtClean="0"/>
              <a:t>e.g</a:t>
            </a:r>
            <a:r>
              <a:rPr lang="es-419" sz="1600" noProof="0" dirty="0" smtClean="0"/>
              <a:t>., </a:t>
            </a:r>
            <a:r>
              <a:rPr lang="es-419" sz="1600" noProof="0" dirty="0" err="1" smtClean="0"/>
              <a:t>Thorson</a:t>
            </a:r>
            <a:r>
              <a:rPr lang="es-419" sz="1600" noProof="0" dirty="0" smtClean="0"/>
              <a:t> and Cope 2017, </a:t>
            </a:r>
            <a:r>
              <a:rPr lang="es-419" sz="1600" noProof="0" dirty="0" err="1" smtClean="0"/>
              <a:t>Maunder</a:t>
            </a:r>
            <a:r>
              <a:rPr lang="es-419" sz="1600" noProof="0" dirty="0" smtClean="0"/>
              <a:t> 2003)</a:t>
            </a:r>
          </a:p>
          <a:p>
            <a:pPr lvl="1"/>
            <a:r>
              <a:rPr lang="es-419" noProof="0" dirty="0" smtClean="0"/>
              <a:t>Poder ser difícil determinar apropiados “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  <a:endParaRPr lang="es-419" sz="2000" noProof="0" dirty="0" smtClean="0"/>
          </a:p>
          <a:p>
            <a:pPr lvl="1"/>
            <a:r>
              <a:rPr lang="es-419" noProof="0" dirty="0" smtClean="0"/>
              <a:t>P.ej., no hay “</a:t>
            </a:r>
            <a:r>
              <a:rPr lang="es-419" noProof="0" dirty="0" err="1" smtClean="0"/>
              <a:t>uninformative</a:t>
            </a:r>
            <a:r>
              <a:rPr lang="es-419" noProof="0" dirty="0" smtClean="0"/>
              <a:t> </a:t>
            </a:r>
            <a:r>
              <a:rPr lang="es-419" noProof="0" dirty="0" err="1" smtClean="0"/>
              <a:t>priors</a:t>
            </a:r>
            <a:r>
              <a:rPr lang="es-419" noProof="0" dirty="0" smtClean="0"/>
              <a:t>”</a:t>
            </a:r>
          </a:p>
          <a:p>
            <a:r>
              <a:rPr lang="es-419" noProof="0" dirty="0" smtClean="0"/>
              <a:t>Es sensible a las transformaciones de los parámetros (</a:t>
            </a:r>
            <a:r>
              <a:rPr lang="es-419" noProof="0" dirty="0" err="1" smtClean="0"/>
              <a:t>Punt</a:t>
            </a:r>
            <a:r>
              <a:rPr lang="es-419" noProof="0" dirty="0" smtClean="0"/>
              <a:t> and </a:t>
            </a:r>
            <a:r>
              <a:rPr lang="es-419" noProof="0" dirty="0" err="1" smtClean="0"/>
              <a:t>Hilborn</a:t>
            </a:r>
            <a:r>
              <a:rPr lang="es-419" noProof="0" dirty="0" smtClean="0"/>
              <a:t> (1997)).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6B2EE1-1618-4B97-8C5E-68CCFAEC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Construyendo modelos Bayesianos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3610"/>
            <a:ext cx="8229600" cy="5087316"/>
          </a:xfrm>
        </p:spPr>
        <p:txBody>
          <a:bodyPr/>
          <a:lstStyle/>
          <a:p>
            <a:r>
              <a:rPr lang="es-419" noProof="0" dirty="0" err="1" smtClean="0"/>
              <a:t>Gelman</a:t>
            </a:r>
            <a:r>
              <a:rPr lang="es-419" noProof="0" dirty="0" smtClean="0"/>
              <a:t> et al (2014) recomiende tres pasos básicos: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Hacer un modelo colectivo por todos los cantidades (datos y parámetros) del problema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Condicionar el modelo a los datos observados y estimar la probabilidad </a:t>
            </a:r>
            <a:r>
              <a:rPr lang="es-419" sz="2800" i="1" noProof="0" dirty="0"/>
              <a:t>a posteriori</a:t>
            </a:r>
            <a:r>
              <a:rPr lang="es-419" sz="2800" noProof="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419" sz="2800" noProof="0" dirty="0"/>
              <a:t>Evaluar el ajuste, realizar si necesario, y después hacer inferencia (calcular probabilidades). </a:t>
            </a:r>
            <a:endParaRPr lang="es-419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E6D1CD-2DA6-4AF5-9002-1ACADDDD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5334"/>
            <a:ext cx="7886700" cy="1325563"/>
          </a:xfrm>
        </p:spPr>
        <p:txBody>
          <a:bodyPr/>
          <a:lstStyle/>
          <a:p>
            <a:r>
              <a:rPr lang="es-419" noProof="0" dirty="0" smtClean="0"/>
              <a:t>Modelos jerárquicos </a:t>
            </a:r>
            <a:endParaRPr lang="es-419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130B78F3-E1B7-409E-BDFD-488E7FFC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4833145"/>
          </a:xfrm>
        </p:spPr>
        <p:txBody>
          <a:bodyPr>
            <a:normAutofit/>
          </a:bodyPr>
          <a:lstStyle/>
          <a:p>
            <a:r>
              <a:rPr lang="es-419" noProof="0" dirty="0" smtClean="0"/>
              <a:t>MJ requiere integración para hacer inferencia</a:t>
            </a:r>
          </a:p>
          <a:p>
            <a:r>
              <a:rPr lang="es-419" noProof="0" dirty="0" smtClean="0"/>
              <a:t>Es difícil con máximo verosimilitud</a:t>
            </a:r>
          </a:p>
          <a:p>
            <a:r>
              <a:rPr lang="es-419" noProof="0" dirty="0" smtClean="0"/>
              <a:t>Pero natural con métodos Bayesianos</a:t>
            </a:r>
          </a:p>
          <a:p>
            <a:r>
              <a:rPr lang="es-419" noProof="0" dirty="0" smtClean="0"/>
              <a:t>Porque MCMC ya está integrando!</a:t>
            </a:r>
          </a:p>
          <a:p>
            <a:r>
              <a:rPr lang="es-419" noProof="0" dirty="0" smtClean="0"/>
              <a:t>MJ son herramientas muy poderosa y eran difícil de ajustar...</a:t>
            </a:r>
          </a:p>
          <a:p>
            <a:r>
              <a:rPr lang="es-419" noProof="0" dirty="0" smtClean="0"/>
              <a:t>Hasta software como Stan/JAGS que son flexibles para construir modelos arbitrarios</a:t>
            </a:r>
            <a:endParaRPr lang="es-419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7F1D3A-AB7F-4C2E-8CFC-CFEE6E7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noProof="0" dirty="0" smtClean="0"/>
              <a:t>Consejo I</a:t>
            </a:r>
            <a:endParaRPr lang="es-419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083"/>
            <a:ext cx="8229600" cy="4530725"/>
          </a:xfrm>
        </p:spPr>
        <p:txBody>
          <a:bodyPr/>
          <a:lstStyle/>
          <a:p>
            <a:r>
              <a:rPr lang="es-419" noProof="0" dirty="0" smtClean="0"/>
              <a:t>Les recomiendo usar R para</a:t>
            </a:r>
            <a:r>
              <a:rPr lang="es-419" dirty="0" smtClean="0"/>
              <a:t> simular datos</a:t>
            </a:r>
            <a:r>
              <a:rPr lang="es-419" dirty="0"/>
              <a:t> </a:t>
            </a:r>
            <a:r>
              <a:rPr lang="es-419" dirty="0" smtClean="0"/>
              <a:t>que son similares que los reales</a:t>
            </a:r>
          </a:p>
          <a:p>
            <a:r>
              <a:rPr lang="es-419" dirty="0" smtClean="0"/>
              <a:t>Después, los ajusta con JAGS/Stan para saber si el software funciona como piensas</a:t>
            </a:r>
          </a:p>
          <a:p>
            <a:r>
              <a:rPr lang="es-419" dirty="0" smtClean="0"/>
              <a:t>Usa </a:t>
            </a:r>
            <a:r>
              <a:rPr lang="es-419" i="1" dirty="0" smtClean="0"/>
              <a:t>prior </a:t>
            </a:r>
            <a:r>
              <a:rPr lang="es-419" i="1" dirty="0" err="1" smtClean="0"/>
              <a:t>predictive</a:t>
            </a:r>
            <a:r>
              <a:rPr lang="es-419" i="1" dirty="0" smtClean="0"/>
              <a:t> </a:t>
            </a:r>
            <a:r>
              <a:rPr lang="es-419" i="1" dirty="0" err="1" smtClean="0"/>
              <a:t>distribution</a:t>
            </a:r>
            <a:r>
              <a:rPr lang="es-419" dirty="0" smtClean="0"/>
              <a:t> para entender el efecto de las </a:t>
            </a:r>
            <a:r>
              <a:rPr lang="es-419" dirty="0" err="1" smtClean="0"/>
              <a:t>priors</a:t>
            </a:r>
            <a:r>
              <a:rPr lang="es-419" dirty="0" smtClean="0"/>
              <a:t> en el modelo</a:t>
            </a:r>
          </a:p>
          <a:p>
            <a:r>
              <a:rPr lang="es-419" dirty="0" smtClean="0"/>
              <a:t>Usa </a:t>
            </a:r>
            <a:r>
              <a:rPr lang="es-419" i="1" dirty="0" smtClean="0"/>
              <a:t>posterior </a:t>
            </a:r>
            <a:r>
              <a:rPr lang="es-419" i="1" dirty="0" err="1" smtClean="0"/>
              <a:t>predictive</a:t>
            </a:r>
            <a:r>
              <a:rPr lang="es-419" i="1" dirty="0" smtClean="0"/>
              <a:t> </a:t>
            </a:r>
            <a:r>
              <a:rPr lang="es-419" i="1" dirty="0" err="1" smtClean="0"/>
              <a:t>distribution</a:t>
            </a:r>
            <a:r>
              <a:rPr lang="es-419" dirty="0" smtClean="0"/>
              <a:t> para chequear que el modelo es bueno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768</TotalTime>
  <Words>867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Garamond</vt:lpstr>
      <vt:lpstr>Wingdings</vt:lpstr>
      <vt:lpstr>BlueEdge</vt:lpstr>
      <vt:lpstr>Una revisión del curso y inferencia Bayesiana</vt:lpstr>
      <vt:lpstr>Conceptos importantes</vt:lpstr>
      <vt:lpstr>Componentes de la regla de Bayes</vt:lpstr>
      <vt:lpstr>Resumen de las diferencias de los paradigmas de inferencia.</vt:lpstr>
      <vt:lpstr>Las ventajas de inferencia Bayesiana</vt:lpstr>
      <vt:lpstr>Desventajas</vt:lpstr>
      <vt:lpstr>Construyendo modelos Bayesianos</vt:lpstr>
      <vt:lpstr>Modelos jerárquicos </vt:lpstr>
      <vt:lpstr>Consejo I</vt:lpstr>
      <vt:lpstr>Consejo II</vt:lpstr>
      <vt:lpstr>Referencias: Inferencia Bayesiana </vt:lpstr>
      <vt:lpstr>Referencias: Modelos jerarquicos </vt:lpstr>
      <vt:lpstr>Stan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Monnahan</cp:lastModifiedBy>
  <cp:revision>108</cp:revision>
  <dcterms:created xsi:type="dcterms:W3CDTF">2015-01-11T16:48:24Z</dcterms:created>
  <dcterms:modified xsi:type="dcterms:W3CDTF">2019-01-18T18:35:44Z</dcterms:modified>
</cp:coreProperties>
</file>