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323" r:id="rId2"/>
    <p:sldId id="275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2" r:id="rId11"/>
    <p:sldId id="377" r:id="rId12"/>
    <p:sldId id="361" r:id="rId13"/>
    <p:sldId id="363" r:id="rId14"/>
    <p:sldId id="378" r:id="rId15"/>
    <p:sldId id="379" r:id="rId16"/>
    <p:sldId id="374" r:id="rId17"/>
    <p:sldId id="380" r:id="rId18"/>
    <p:sldId id="3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4" autoAdjust="0"/>
    <p:restoredTop sz="93142" autoAdjust="0"/>
  </p:normalViewPr>
  <p:slideViewPr>
    <p:cSldViewPr snapToGrid="0" snapToObjects="1">
      <p:cViewPr varScale="1">
        <p:scale>
          <a:sx n="81" d="100"/>
          <a:sy n="81" d="100"/>
        </p:scale>
        <p:origin x="696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6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/>
              <a:t>Exchangability</a:t>
            </a:r>
            <a:endParaRPr lang="en-U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Given</a:t>
            </a:r>
            <a:r>
              <a:rPr lang="en-US" baseline="0" dirty="0"/>
              <a:t> value for stream 1, gives no info on stream 2, conditional on knowing true value. </a:t>
            </a:r>
          </a:p>
          <a:p>
            <a:pPr marL="628650" lvl="1" indent="-171450">
              <a:buFont typeface="Arial"/>
              <a:buChar char="•"/>
            </a:pPr>
            <a:endParaRPr lang="en-US" baseline="0" dirty="0"/>
          </a:p>
          <a:p>
            <a:pPr marL="171450" lvl="0" indent="-171450">
              <a:buFont typeface="Arial"/>
              <a:buChar char="•"/>
            </a:pPr>
            <a:r>
              <a:rPr lang="en-US" dirty="0"/>
              <a:t>The D value</a:t>
            </a:r>
            <a:r>
              <a:rPr lang="en-US" baseline="0" dirty="0"/>
              <a:t>s are random effects</a:t>
            </a:r>
          </a:p>
          <a:p>
            <a:pPr marL="171450" lvl="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7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1/16/2019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1/16/2019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1/16/2019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1/16/2019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1/16/2019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1/16/2019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1/16/2019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1/16/2019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Variables_aleatorias_intercambiabl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noProof="0" dirty="0" smtClean="0"/>
              <a:t>Modelos jerárquicos Bayesianos</a:t>
            </a:r>
            <a:endParaRPr lang="es-419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65046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1F173D-94AD-47BF-B832-EEAC37A6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Ejercicio: Simulando datos jerárquicos 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6D8650-9937-4496-88DC-DEE5D4668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7638"/>
            <a:ext cx="7886700" cy="4486274"/>
          </a:xfrm>
        </p:spPr>
        <p:txBody>
          <a:bodyPr>
            <a:normAutofit/>
          </a:bodyPr>
          <a:lstStyle/>
          <a:p>
            <a:r>
              <a:rPr lang="es-419" noProof="0" dirty="0" smtClean="0"/>
              <a:t>Suponga que hay 15 IID sitios, de quien tiene un promedio que </a:t>
            </a:r>
            <a:r>
              <a:rPr lang="es-419" dirty="0" smtClean="0"/>
              <a:t>es log-normal, </a:t>
            </a:r>
            <a:r>
              <a:rPr lang="es-419" noProof="0" dirty="0" smtClean="0"/>
              <a:t>i.e.,  </a:t>
            </a:r>
            <a:r>
              <a:rPr lang="es-419" noProof="0" dirty="0" err="1" smtClean="0"/>
              <a:t>loglambda~N</a:t>
            </a:r>
            <a:r>
              <a:rPr lang="es-419" noProof="0" dirty="0" smtClean="0"/>
              <a:t>(</a:t>
            </a:r>
            <a:r>
              <a:rPr lang="es-419" noProof="0" dirty="0" err="1" smtClean="0"/>
              <a:t>mu,tau</a:t>
            </a:r>
            <a:r>
              <a:rPr lang="es-419" noProof="0" dirty="0" smtClean="0"/>
              <a:t>)=N(3,.5)</a:t>
            </a:r>
          </a:p>
          <a:p>
            <a:r>
              <a:rPr lang="es-419" dirty="0" smtClean="0"/>
              <a:t>Y hay un proceso de los datos que es </a:t>
            </a:r>
            <a:r>
              <a:rPr lang="es-419" dirty="0" err="1" smtClean="0"/>
              <a:t>Poissoin</a:t>
            </a:r>
            <a:r>
              <a:rPr lang="es-419" dirty="0" smtClean="0"/>
              <a:t> </a:t>
            </a:r>
            <a:r>
              <a:rPr lang="es-419" dirty="0" err="1" smtClean="0"/>
              <a:t>asi</a:t>
            </a:r>
            <a:r>
              <a:rPr lang="es-419" dirty="0" smtClean="0"/>
              <a:t> que </a:t>
            </a:r>
            <a:r>
              <a:rPr lang="es-419" noProof="0" dirty="0" err="1" smtClean="0"/>
              <a:t>y_i~Poisson</a:t>
            </a:r>
            <a:r>
              <a:rPr lang="es-419" noProof="0" dirty="0" smtClean="0"/>
              <a:t>(</a:t>
            </a:r>
            <a:r>
              <a:rPr lang="es-419" noProof="0" dirty="0" err="1" smtClean="0"/>
              <a:t>lambda_i</a:t>
            </a:r>
            <a:r>
              <a:rPr lang="es-419" noProof="0" dirty="0" smtClean="0"/>
              <a:t>) </a:t>
            </a:r>
            <a:r>
              <a:rPr lang="es-419" noProof="0" dirty="0" err="1" smtClean="0"/>
              <a:t>for</a:t>
            </a:r>
            <a:r>
              <a:rPr lang="es-419" noProof="0" dirty="0" smtClean="0"/>
              <a:t> </a:t>
            </a:r>
            <a:r>
              <a:rPr lang="es-419" noProof="0" dirty="0" err="1" smtClean="0"/>
              <a:t>each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site</a:t>
            </a:r>
            <a:r>
              <a:rPr lang="es-419" noProof="0" dirty="0" smtClean="0"/>
              <a:t>.</a:t>
            </a:r>
          </a:p>
          <a:p>
            <a:r>
              <a:rPr lang="es-419" noProof="0" dirty="0" smtClean="0"/>
              <a:t>Simula tan datos con 12 replicados por cada sitio</a:t>
            </a:r>
          </a:p>
          <a:p>
            <a:r>
              <a:rPr lang="es-419" noProof="0" dirty="0" smtClean="0"/>
              <a:t>Hace un </a:t>
            </a:r>
            <a:r>
              <a:rPr lang="es-419" i="1" noProof="0" dirty="0" err="1" smtClean="0"/>
              <a:t>boxplot</a:t>
            </a:r>
            <a:r>
              <a:rPr lang="es-419" noProof="0" dirty="0" smtClean="0"/>
              <a:t> del los datos simulados</a:t>
            </a:r>
            <a:endParaRPr lang="es-419" noProof="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08AEA56-8F2E-48C4-B499-2FCB6D1A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39" y="564164"/>
            <a:ext cx="8258940" cy="55096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1F173D-94AD-47BF-B832-EEAC37A6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Ejercicio: Simulando datos jerárquicos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08AEA56-8F2E-48C4-B499-2FCB6D1A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7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Verosimilitudes jerárquicas</a:t>
            </a:r>
            <a:endParaRPr lang="es-419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89529"/>
                <a:ext cx="7886700" cy="4787434"/>
              </a:xfrm>
            </p:spPr>
            <p:txBody>
              <a:bodyPr>
                <a:normAutofit/>
              </a:bodyPr>
              <a:lstStyle/>
              <a:p>
                <a:r>
                  <a:rPr lang="es-419" sz="2800" noProof="0" dirty="0" smtClean="0"/>
                  <a:t>Introduce “</a:t>
                </a:r>
                <a:r>
                  <a:rPr lang="es-419" sz="2800" noProof="0" dirty="0" err="1" smtClean="0"/>
                  <a:t>latent</a:t>
                </a:r>
                <a:r>
                  <a:rPr lang="es-419" sz="2800" noProof="0" dirty="0" smtClean="0"/>
                  <a:t>” variables </a:t>
                </a:r>
                <a:r>
                  <a:rPr lang="es-419" sz="2800" noProof="0" dirty="0" err="1" smtClean="0"/>
                  <a:t>into</a:t>
                </a:r>
                <a:r>
                  <a:rPr lang="es-419" sz="2800" noProof="0" dirty="0" smtClean="0"/>
                  <a:t> </a:t>
                </a:r>
                <a:r>
                  <a:rPr lang="es-419" sz="2800" noProof="0" dirty="0" err="1" smtClean="0"/>
                  <a:t>the</a:t>
                </a:r>
                <a:r>
                  <a:rPr lang="es-419" sz="2800" noProof="0" dirty="0" smtClean="0"/>
                  <a:t> </a:t>
                </a:r>
                <a:r>
                  <a:rPr lang="es-419" sz="2800" noProof="0" dirty="0" err="1" smtClean="0"/>
                  <a:t>likelihood</a:t>
                </a:r>
                <a:endParaRPr lang="es-419" sz="2800" noProof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419" sz="2800" i="1" noProof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2800" b="0" i="0" noProof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d>
                            <m:dPr>
                              <m:ctrlPr>
                                <a:rPr lang="es-419" sz="28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s-419" sz="2800" b="0" i="0" noProof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s-419" sz="2800" b="0" i="0" noProof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s-419" sz="2800" b="0" i="0" noProof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  <m:r>
                            <a:rPr lang="es-419" sz="2800" b="0" i="0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s-419" sz="2800" noProof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419" sz="28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i="1" noProof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419" sz="2800" b="0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s-419" sz="2800" b="0" i="1" noProof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s-419" sz="2800" i="1" noProof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2800" noProof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419" sz="28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i="1" noProof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s-419" sz="2800" i="1" noProof="0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s-419" sz="2800" noProof="0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s-419" sz="2800" i="1" noProof="0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s-419" sz="2800" i="1" noProof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s-419" sz="2800" b="0" i="1" noProof="0" smtClean="0">
                          <a:latin typeface="Cambria Math" panose="02040503050406030204" pitchFamily="18" charset="0"/>
                          <a:ea typeface="Cambria Math"/>
                        </a:rPr>
                        <m:t>|</m:t>
                      </m:r>
                      <m:r>
                        <a:rPr lang="es-419" sz="2800" i="1" noProof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s-419" sz="2800" i="1" noProof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419" sz="2800" noProof="0" dirty="0"/>
              </a:p>
              <a:p>
                <a:pPr lvl="1"/>
                <a:r>
                  <a:rPr lang="es-419" sz="2400" noProof="0" dirty="0"/>
                  <a:t>y </a:t>
                </a:r>
                <a:r>
                  <a:rPr lang="es-419" sz="2400" noProof="0" dirty="0" err="1"/>
                  <a:t>is</a:t>
                </a:r>
                <a:r>
                  <a:rPr lang="es-419" sz="2400" noProof="0" dirty="0"/>
                  <a:t> data, </a:t>
                </a:r>
                <a:r>
                  <a:rPr lang="es-419" sz="2400" noProof="0" dirty="0" err="1"/>
                  <a:t>where</a:t>
                </a:r>
                <a:r>
                  <a:rPr lang="es-419" sz="2400" noProof="0" dirty="0"/>
                  <a:t> ε </a:t>
                </a:r>
                <a:r>
                  <a:rPr lang="es-419" sz="2400" noProof="0" dirty="0" err="1"/>
                  <a:t>is</a:t>
                </a:r>
                <a:r>
                  <a:rPr lang="es-419" sz="2400" noProof="0" dirty="0"/>
                  <a:t> a </a:t>
                </a:r>
                <a:r>
                  <a:rPr lang="es-419" sz="2400" noProof="0" dirty="0" err="1"/>
                  <a:t>unobserved</a:t>
                </a:r>
                <a:r>
                  <a:rPr lang="es-419" sz="2400" noProof="0" dirty="0"/>
                  <a:t> </a:t>
                </a:r>
                <a:r>
                  <a:rPr lang="es-419" sz="2400" noProof="0" dirty="0" err="1"/>
                  <a:t>random</a:t>
                </a:r>
                <a:r>
                  <a:rPr lang="es-419" sz="2400" noProof="0" dirty="0"/>
                  <a:t> variable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s-419" sz="2400" i="1" noProof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419" sz="2400" noProof="0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s-419" sz="2400" i="1" noProof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s-419" sz="2400" i="1" noProof="0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s-419" sz="2400" b="0" i="1" noProof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r>
                              <a:rPr lang="es-419" sz="2400" i="1" noProof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s-419" sz="2400" noProof="0" dirty="0"/>
                  <a:t> </a:t>
                </a:r>
                <a:r>
                  <a:rPr lang="es-419" sz="2400" noProof="0" dirty="0" err="1"/>
                  <a:t>is</a:t>
                </a:r>
                <a:r>
                  <a:rPr lang="es-419" sz="2400" noProof="0" dirty="0"/>
                  <a:t> a “prior” </a:t>
                </a:r>
                <a:r>
                  <a:rPr lang="es-419" sz="2400" noProof="0" dirty="0" err="1"/>
                  <a:t>or</a:t>
                </a:r>
                <a:r>
                  <a:rPr lang="es-419" sz="2400" noProof="0" dirty="0"/>
                  <a:t> “</a:t>
                </a:r>
                <a:r>
                  <a:rPr lang="es-419" sz="2400" noProof="0" dirty="0" err="1"/>
                  <a:t>hyper-distribution</a:t>
                </a:r>
                <a:r>
                  <a:rPr lang="es-419" sz="2400" noProof="0" dirty="0"/>
                  <a:t>” </a:t>
                </a:r>
                <a:r>
                  <a:rPr lang="es-419" sz="2400" noProof="0" dirty="0" err="1"/>
                  <a:t>for</a:t>
                </a:r>
                <a:r>
                  <a:rPr lang="es-419" sz="2400" noProof="0" dirty="0"/>
                  <a:t> </a:t>
                </a:r>
                <a:r>
                  <a:rPr lang="es-419" sz="2400" noProof="0" dirty="0" err="1"/>
                  <a:t>latent</a:t>
                </a:r>
                <a:r>
                  <a:rPr lang="es-419" sz="2400" noProof="0" dirty="0"/>
                  <a:t> variables</a:t>
                </a:r>
              </a:p>
              <a:p>
                <a:r>
                  <a:rPr lang="es-419" sz="2800" noProof="0" dirty="0"/>
                  <a:t>In </a:t>
                </a:r>
                <a:r>
                  <a:rPr lang="es-419" sz="2800" noProof="0" dirty="0" err="1"/>
                  <a:t>our</a:t>
                </a:r>
                <a:r>
                  <a:rPr lang="es-419" sz="2800" noProof="0" dirty="0"/>
                  <a:t> </a:t>
                </a:r>
                <a:r>
                  <a:rPr lang="es-419" sz="2800" noProof="0" dirty="0" err="1"/>
                  <a:t>example</a:t>
                </a:r>
                <a:r>
                  <a:rPr lang="es-419" sz="2800" noProof="0" dirty="0"/>
                  <a:t>:</a:t>
                </a:r>
                <a:endParaRPr lang="es-419" sz="2800" i="1" noProof="0" dirty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419" sz="2800" i="1" noProof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2800" noProof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419" sz="28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i="1" noProof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s-419" sz="2800" i="1" noProof="0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s-419" sz="2800" i="1" noProof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2800" noProof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419" sz="2800" i="1" noProof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a:rPr lang="es-419" sz="2800" b="0" i="1" noProof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s-419" sz="2800" b="0" i="1" noProof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2800" b="0" i="0" noProof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419" sz="2800" b="0" i="1" noProof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419" sz="2800" b="0" i="1" noProof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s-419" sz="28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s-419" sz="2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2800" b="0" i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419" sz="28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s-419" sz="28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s-419" sz="28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419" sz="28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419" sz="2800" b="0" noProof="0" dirty="0" smtClean="0">
                  <a:ea typeface="Cambria Math" panose="02040503050406030204" pitchFamily="18" charset="0"/>
                </a:endParaRPr>
              </a:p>
              <a:p>
                <a:r>
                  <a:rPr lang="es-419" sz="2800" b="1" noProof="0" dirty="0" err="1" smtClean="0"/>
                  <a:t>This</a:t>
                </a:r>
                <a:r>
                  <a:rPr lang="es-419" sz="2800" b="1" noProof="0" dirty="0" smtClean="0"/>
                  <a:t> </a:t>
                </a:r>
                <a:r>
                  <a:rPr lang="es-419" sz="2800" b="1" noProof="0" dirty="0" err="1" smtClean="0"/>
                  <a:t>does</a:t>
                </a:r>
                <a:r>
                  <a:rPr lang="es-419" sz="2800" b="1" noProof="0" dirty="0" smtClean="0"/>
                  <a:t> </a:t>
                </a:r>
                <a:r>
                  <a:rPr lang="es-419" sz="2800" b="1" noProof="0" dirty="0" err="1" smtClean="0"/>
                  <a:t>not</a:t>
                </a:r>
                <a:r>
                  <a:rPr lang="es-419" sz="2800" b="1" noProof="0" dirty="0" smtClean="0"/>
                  <a:t> </a:t>
                </a:r>
                <a:r>
                  <a:rPr lang="es-419" sz="2800" b="1" noProof="0" dirty="0" err="1" smtClean="0"/>
                  <a:t>change</a:t>
                </a:r>
                <a:r>
                  <a:rPr lang="es-419" sz="2800" b="1" noProof="0" dirty="0" smtClean="0"/>
                  <a:t> </a:t>
                </a:r>
                <a:r>
                  <a:rPr lang="es-419" sz="2800" b="1" noProof="0" dirty="0" err="1" smtClean="0"/>
                  <a:t>our</a:t>
                </a:r>
                <a:r>
                  <a:rPr lang="es-419" sz="2800" b="1" noProof="0" dirty="0" smtClean="0"/>
                  <a:t> </a:t>
                </a:r>
                <a:r>
                  <a:rPr lang="es-419" sz="2800" b="1" noProof="0" dirty="0" err="1" smtClean="0"/>
                  <a:t>core</a:t>
                </a:r>
                <a:r>
                  <a:rPr lang="es-419" sz="2800" b="1" noProof="0" dirty="0" smtClean="0"/>
                  <a:t> formula:</a:t>
                </a:r>
                <a:endParaRPr lang="es-419" sz="2800" b="1" i="1" noProof="0" dirty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419" sz="2800" i="1" noProof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2800" b="0" i="0" noProof="0" smtClean="0">
                              <a:latin typeface="Cambria Math" panose="02040503050406030204" pitchFamily="18" charset="0"/>
                              <a:ea typeface="Cambria Math"/>
                            </a:rPr>
                            <m:t>P</m:t>
                          </m:r>
                          <m:d>
                            <m:dPr>
                              <m:ctrlPr>
                                <a:rPr lang="es-419" sz="2800" b="0" i="1" noProof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s-419" sz="2800" b="0" i="0" noProof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y</m:t>
                              </m:r>
                            </m:e>
                          </m:d>
                          <m:r>
                            <a:rPr lang="es-419" sz="2800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  <m:r>
                            <m:rPr>
                              <m:sty m:val="p"/>
                            </m:rPr>
                            <a:rPr lang="es-419" sz="2800" noProof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419" sz="28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i="1" noProof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s-419" sz="2800" i="1" noProof="0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s-419" sz="2800" i="1" noProof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2800" noProof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419" sz="2800" i="1" noProof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s-419" sz="2800" b="0" i="1" noProof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s-419" sz="2800" b="0" i="1" noProof="0" smtClean="0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  <m:r>
                            <a:rPr lang="es-419" sz="2800" b="0" i="1" noProof="0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s-419" sz="2800" i="1" noProof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s-419" sz="2800" b="0" i="1" noProof="0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419" sz="2800" noProof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419" sz="2800" noProof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89529"/>
                <a:ext cx="7886700" cy="4787434"/>
              </a:xfrm>
              <a:blipFill rotWithShape="0">
                <a:blip r:embed="rId2"/>
                <a:stretch>
                  <a:fillRect l="-464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1B2AAFA-B9E2-44DF-8ADA-DE4DE0C0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1505FDF-20A8-4532-9C11-64B80CFA1377}"/>
              </a:ext>
            </a:extLst>
          </p:cNvPr>
          <p:cNvSpPr txBox="1"/>
          <p:nvPr/>
        </p:nvSpPr>
        <p:spPr>
          <a:xfrm>
            <a:off x="233082" y="6423839"/>
            <a:ext cx="764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slides borrowed from: https://github.com/James-Thorson/2016_Spatio-temporal_models</a:t>
            </a:r>
          </a:p>
        </p:txBody>
      </p:sp>
    </p:spTree>
    <p:extLst>
      <p:ext uri="{BB962C8B-B14F-4D97-AF65-F5344CB8AC3E}">
        <p14:creationId xmlns:p14="http://schemas.microsoft.com/office/powerpoint/2010/main" val="98968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31641A-290D-4EEB-92AB-F4C459C9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64783"/>
            <a:ext cx="7886700" cy="1325563"/>
          </a:xfrm>
        </p:spPr>
        <p:txBody>
          <a:bodyPr/>
          <a:lstStyle/>
          <a:p>
            <a:r>
              <a:rPr lang="es-419" noProof="0" dirty="0" smtClean="0"/>
              <a:t>Comportamiento extraño de MJ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171585-69CA-42A9-A8A3-9387AE473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335088"/>
            <a:ext cx="7886700" cy="1742409"/>
          </a:xfrm>
        </p:spPr>
        <p:txBody>
          <a:bodyPr>
            <a:normAutofit fontScale="92500" lnSpcReduction="20000"/>
          </a:bodyPr>
          <a:lstStyle/>
          <a:p>
            <a:r>
              <a:rPr lang="es-419" noProof="0" dirty="0" smtClean="0"/>
              <a:t>Vamos a ignorar la verosimilitud y prior</a:t>
            </a:r>
          </a:p>
          <a:p>
            <a:r>
              <a:rPr lang="es-419" noProof="0" dirty="0" smtClean="0"/>
              <a:t>Que ocurre si los efectos aleatorios son del </a:t>
            </a:r>
            <a:r>
              <a:rPr lang="es-419" dirty="0" smtClean="0"/>
              <a:t>medio…</a:t>
            </a:r>
            <a:endParaRPr lang="es-419" noProof="0" dirty="0" smtClean="0"/>
          </a:p>
          <a:p>
            <a:r>
              <a:rPr lang="es-419" noProof="0" dirty="0" smtClean="0"/>
              <a:t>Y la </a:t>
            </a:r>
            <a:r>
              <a:rPr lang="es-419" noProof="0" dirty="0" err="1" smtClean="0"/>
              <a:t>hipervarianza</a:t>
            </a:r>
            <a:r>
              <a:rPr lang="es-419" noProof="0" dirty="0" smtClean="0"/>
              <a:t> va a </a:t>
            </a:r>
            <a:r>
              <a:rPr lang="es-419" dirty="0" smtClean="0"/>
              <a:t>cero</a:t>
            </a:r>
            <a:r>
              <a:rPr lang="es-419" noProof="0" dirty="0" smtClean="0"/>
              <a:t>?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4C909A-91F4-406A-9FAB-7B822E7F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02EA734-2216-48C7-ABA2-98D393AF8649}"/>
              </a:ext>
            </a:extLst>
          </p:cNvPr>
          <p:cNvSpPr txBox="1"/>
          <p:nvPr/>
        </p:nvSpPr>
        <p:spPr>
          <a:xfrm>
            <a:off x="378618" y="2969103"/>
            <a:ext cx="74085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hyper &lt;- function(lambda, mu, tau) {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exp(sum(dnorm(lambda, mu, tau), log=TRUE))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lambda &lt;- rep(3,10)</a:t>
            </a:r>
          </a:p>
          <a:p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hyper(lambda, mu=3, tau=1)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146.8516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hyper(lambda, mu=3, tau=.01)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4.928621e+173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hyper(lambda, mu=3, tau=.0001)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Inf</a:t>
            </a:r>
          </a:p>
        </p:txBody>
      </p:sp>
    </p:spTree>
    <p:extLst>
      <p:ext uri="{BB962C8B-B14F-4D97-AF65-F5344CB8AC3E}">
        <p14:creationId xmlns:p14="http://schemas.microsoft.com/office/powerpoint/2010/main" val="276768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31641A-290D-4EEB-92AB-F4C459C9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64783"/>
            <a:ext cx="7886700" cy="1325563"/>
          </a:xfrm>
        </p:spPr>
        <p:txBody>
          <a:bodyPr/>
          <a:lstStyle/>
          <a:p>
            <a:r>
              <a:rPr lang="es-419" dirty="0"/>
              <a:t>Comportamiento extraño de MJ</a:t>
            </a:r>
            <a:endParaRPr lang="es-419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C171585-69CA-42A9-A8A3-9387AE473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888" y="1335088"/>
                <a:ext cx="7886700" cy="459376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s-419" noProof="0" dirty="0" smtClean="0"/>
                  <a:t>La densidad de la </a:t>
                </a:r>
                <a:r>
                  <a:rPr lang="es-419" noProof="0" dirty="0" err="1" smtClean="0"/>
                  <a:t>hiperdistribucion</a:t>
                </a:r>
                <a:r>
                  <a:rPr lang="es-419" noProof="0" dirty="0" smtClean="0"/>
                  <a:t> es </a:t>
                </a:r>
                <a:r>
                  <a:rPr lang="es-419" b="1" noProof="0" dirty="0" smtClean="0"/>
                  <a:t>infinita</a:t>
                </a:r>
                <a:r>
                  <a:rPr lang="es-419" noProof="0" dirty="0" smtClean="0"/>
                  <a:t>!!! </a:t>
                </a:r>
              </a:p>
              <a:p>
                <a:r>
                  <a:rPr lang="es-419" sz="3200" noProof="0" dirty="0" smtClean="0"/>
                  <a:t>Podemos siempre encontrar una densidad mas alta como </a:t>
                </a:r>
                <a14:m>
                  <m:oMath xmlns:m="http://schemas.openxmlformats.org/officeDocument/2006/math">
                    <m:r>
                      <a:rPr lang="es-419" sz="32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s-419" sz="32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s-419" sz="3200" noProof="0" dirty="0"/>
                  <a:t> </a:t>
                </a:r>
                <a:r>
                  <a:rPr lang="es-419" sz="3200" noProof="0" dirty="0" smtClean="0"/>
                  <a:t>y</a:t>
                </a:r>
                <a14:m>
                  <m:oMath xmlns:m="http://schemas.openxmlformats.org/officeDocument/2006/math">
                    <m:r>
                      <a:rPr lang="en-US" sz="3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419" sz="3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s-419" sz="32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419" sz="32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419" sz="32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s-419" noProof="0" dirty="0" smtClean="0"/>
              </a:p>
              <a:p>
                <a:r>
                  <a:rPr lang="es-419" noProof="0" dirty="0" smtClean="0"/>
                  <a:t>Significa que la verosimilitud en un MJ </a:t>
                </a:r>
                <a:r>
                  <a:rPr lang="es-419" b="1" noProof="0" dirty="0" smtClean="0"/>
                  <a:t>no</a:t>
                </a:r>
                <a:r>
                  <a:rPr lang="es-419" noProof="0" dirty="0" smtClean="0"/>
                  <a:t> </a:t>
                </a:r>
                <a:r>
                  <a:rPr lang="es-419" b="1" noProof="0" dirty="0" smtClean="0"/>
                  <a:t>tiene un moda validad</a:t>
                </a:r>
                <a:endParaRPr lang="es-419" b="1" noProof="0" dirty="0"/>
              </a:p>
              <a:p>
                <a:r>
                  <a:rPr lang="es-419" noProof="0" dirty="0" smtClean="0"/>
                  <a:t>Para máxima verosimilitud eso es un problema (no hay una máxima!!)</a:t>
                </a:r>
                <a:endParaRPr lang="es-419" noProof="0" dirty="0" smtClean="0"/>
              </a:p>
              <a:p>
                <a:r>
                  <a:rPr lang="es-419" dirty="0" smtClean="0"/>
                  <a:t>Métodos </a:t>
                </a:r>
                <a:r>
                  <a:rPr lang="es-419" dirty="0" err="1" smtClean="0"/>
                  <a:t>frequentistas</a:t>
                </a:r>
                <a:r>
                  <a:rPr lang="es-419" dirty="0" smtClean="0"/>
                  <a:t> tienen que </a:t>
                </a:r>
                <a:r>
                  <a:rPr lang="es-419" b="1" noProof="0" dirty="0" smtClean="0"/>
                  <a:t>integrar </a:t>
                </a:r>
                <a:r>
                  <a:rPr lang="es-419" noProof="0" dirty="0" smtClean="0"/>
                  <a:t>los efectos aleatorios para obtener la verosimilitud marginal</a:t>
                </a:r>
                <a:endParaRPr lang="es-419" noProof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C171585-69CA-42A9-A8A3-9387AE473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888" y="1335088"/>
                <a:ext cx="7886700" cy="4593764"/>
              </a:xfrm>
              <a:blipFill rotWithShape="0">
                <a:blip r:embed="rId2"/>
                <a:stretch>
                  <a:fillRect l="-618" t="-3183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4C909A-91F4-406A-9FAB-7B822E7F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6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31641A-290D-4EEB-92AB-F4C459C9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64783"/>
            <a:ext cx="7886700" cy="1325563"/>
          </a:xfrm>
        </p:spPr>
        <p:txBody>
          <a:bodyPr/>
          <a:lstStyle/>
          <a:p>
            <a:r>
              <a:rPr lang="es-419" dirty="0"/>
              <a:t>Comportamiento extraño de MJ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171585-69CA-42A9-A8A3-9387AE473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335088"/>
            <a:ext cx="7886700" cy="4593764"/>
          </a:xfrm>
        </p:spPr>
        <p:txBody>
          <a:bodyPr>
            <a:normAutofit fontScale="85000" lnSpcReduction="10000"/>
          </a:bodyPr>
          <a:lstStyle/>
          <a:p>
            <a:r>
              <a:rPr lang="es-419" noProof="0" dirty="0" smtClean="0"/>
              <a:t>Por lo tanto la inferencia </a:t>
            </a:r>
            <a:r>
              <a:rPr lang="es-419" noProof="0" dirty="0" err="1" smtClean="0"/>
              <a:t>frecuentista</a:t>
            </a:r>
            <a:r>
              <a:rPr lang="es-419" noProof="0" dirty="0" smtClean="0"/>
              <a:t> es muy difícil con MJ</a:t>
            </a:r>
          </a:p>
          <a:p>
            <a:r>
              <a:rPr lang="es-419" noProof="0" dirty="0" smtClean="0"/>
              <a:t>(Hasta TMB; </a:t>
            </a:r>
            <a:r>
              <a:rPr lang="es-419" noProof="0" dirty="0" err="1" smtClean="0"/>
              <a:t>Kristensen</a:t>
            </a:r>
            <a:r>
              <a:rPr lang="es-419" noProof="0" dirty="0" smtClean="0"/>
              <a:t> et al. 2016)</a:t>
            </a:r>
          </a:p>
          <a:p>
            <a:r>
              <a:rPr lang="es-419" b="1" noProof="0" dirty="0" smtClean="0"/>
              <a:t>Cual es el efecto de la inferencia Bayesiana? </a:t>
            </a:r>
          </a:p>
          <a:p>
            <a:pPr lvl="1"/>
            <a:r>
              <a:rPr lang="es-419" noProof="0" dirty="0" smtClean="0"/>
              <a:t>La densidad de la posterior </a:t>
            </a:r>
            <a:r>
              <a:rPr lang="es-419" dirty="0" smtClean="0"/>
              <a:t>es infinita </a:t>
            </a:r>
            <a:r>
              <a:rPr lang="es-419" noProof="0" dirty="0" smtClean="0"/>
              <a:t>pero el volumen es igual de pequeño </a:t>
            </a:r>
          </a:p>
          <a:p>
            <a:pPr lvl="1"/>
            <a:r>
              <a:rPr lang="es-419" dirty="0" smtClean="0"/>
              <a:t>Entonces esta región de la posterior no es importante</a:t>
            </a:r>
            <a:r>
              <a:rPr lang="es-419" baseline="30000" noProof="0" dirty="0" smtClean="0"/>
              <a:t>1</a:t>
            </a:r>
          </a:p>
          <a:p>
            <a:pPr lvl="1"/>
            <a:r>
              <a:rPr lang="es-419" noProof="0" dirty="0" smtClean="0"/>
              <a:t>MCMC nunca genera muestras allí porque la masa es muy baja </a:t>
            </a:r>
          </a:p>
          <a:p>
            <a:r>
              <a:rPr lang="es-419" noProof="0" dirty="0" smtClean="0"/>
              <a:t>No es una problema, y por eso lo métodos Bayesianos son tan común para MJ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4C909A-91F4-406A-9FAB-7B822E7F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42" y="6331974"/>
            <a:ext cx="767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 </a:t>
            </a:r>
            <a:r>
              <a:rPr lang="en-US" dirty="0" smtClean="0"/>
              <a:t>Section 1.4 of Betancourt 2017 </a:t>
            </a:r>
            <a:r>
              <a:rPr lang="en-US" u="sng" dirty="0" err="1"/>
              <a:t>arXiv</a:t>
            </a:r>
            <a:r>
              <a:rPr lang="en-US" u="sng" dirty="0"/>
              <a:t> preprint arXiv:1701.02434.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1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E6D1CD-2DA6-4AF5-9002-1ACADDD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5334"/>
            <a:ext cx="7886700" cy="1325563"/>
          </a:xfrm>
        </p:spPr>
        <p:txBody>
          <a:bodyPr/>
          <a:lstStyle/>
          <a:p>
            <a:r>
              <a:rPr lang="es-419" noProof="0" dirty="0" err="1" smtClean="0"/>
              <a:t>Important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concepts</a:t>
            </a:r>
            <a:r>
              <a:rPr lang="es-419" noProof="0" dirty="0" smtClean="0"/>
              <a:t> 1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130B78F3-E1B7-409E-BDFD-488E7FFC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3818"/>
            <a:ext cx="7886700" cy="4833145"/>
          </a:xfrm>
        </p:spPr>
        <p:txBody>
          <a:bodyPr>
            <a:normAutofit/>
          </a:bodyPr>
          <a:lstStyle/>
          <a:p>
            <a:r>
              <a:rPr lang="es-419" noProof="0" dirty="0" smtClean="0"/>
              <a:t>MJ </a:t>
            </a:r>
            <a:r>
              <a:rPr lang="es-419" noProof="0" dirty="0" err="1" smtClean="0"/>
              <a:t>require</a:t>
            </a:r>
            <a:r>
              <a:rPr lang="es-419" noProof="0" dirty="0" smtClean="0"/>
              <a:t> integración para hacer inferencia</a:t>
            </a:r>
          </a:p>
          <a:p>
            <a:r>
              <a:rPr lang="es-419" noProof="0" dirty="0" smtClean="0"/>
              <a:t>Es difícil con </a:t>
            </a:r>
            <a:r>
              <a:rPr lang="es-419" dirty="0" smtClean="0"/>
              <a:t>máximo verosimilitud</a:t>
            </a:r>
            <a:endParaRPr lang="es-419" noProof="0" dirty="0" smtClean="0"/>
          </a:p>
          <a:p>
            <a:r>
              <a:rPr lang="es-419" noProof="0" dirty="0" smtClean="0"/>
              <a:t>Pero natural con métodos Bayesianos</a:t>
            </a:r>
          </a:p>
          <a:p>
            <a:r>
              <a:rPr lang="es-419" noProof="0" dirty="0" smtClean="0"/>
              <a:t>Porque MCMC ya está integrando!</a:t>
            </a:r>
          </a:p>
          <a:p>
            <a:r>
              <a:rPr lang="es-419" noProof="0" dirty="0" smtClean="0"/>
              <a:t>MJ son herramientas muy poderosa y eran difícil de ajustar...</a:t>
            </a:r>
          </a:p>
          <a:p>
            <a:r>
              <a:rPr lang="es-419" noProof="0" dirty="0" smtClean="0"/>
              <a:t>Hasta software como BUGS/JAGS que son flexibles para construir modelos arbitrarios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B7F1D3A-AB7F-4C2E-8CFC-CFEE6E75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1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Ejercicio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9352"/>
            <a:ext cx="8229600" cy="4530725"/>
          </a:xfrm>
        </p:spPr>
        <p:txBody>
          <a:bodyPr/>
          <a:lstStyle/>
          <a:p>
            <a:r>
              <a:rPr lang="es-419" noProof="0" dirty="0" smtClean="0"/>
              <a:t>Vamos a ajustar los datos simulados</a:t>
            </a:r>
          </a:p>
          <a:p>
            <a:r>
              <a:rPr lang="es-419" noProof="0" dirty="0" smtClean="0"/>
              <a:t>Primero, crea una </a:t>
            </a:r>
            <a:r>
              <a:rPr lang="es-419" i="1" noProof="0" dirty="0" smtClean="0"/>
              <a:t>prior </a:t>
            </a:r>
            <a:r>
              <a:rPr lang="es-419" i="1" noProof="0" dirty="0" err="1" smtClean="0"/>
              <a:t>predictive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distribution</a:t>
            </a:r>
            <a:r>
              <a:rPr lang="es-419" i="1" noProof="0" dirty="0" smtClean="0"/>
              <a:t> </a:t>
            </a:r>
            <a:r>
              <a:rPr lang="es-419" noProof="0" dirty="0" smtClean="0"/>
              <a:t>en R.</a:t>
            </a:r>
          </a:p>
          <a:p>
            <a:r>
              <a:rPr lang="es-419" noProof="0" dirty="0" smtClean="0"/>
              <a:t>*Antes* de ver los datos, pensamos que 250 animales sería extremo (un umbral)</a:t>
            </a:r>
          </a:p>
          <a:p>
            <a:r>
              <a:rPr lang="es-419" noProof="0" dirty="0" smtClean="0"/>
              <a:t>La forma de la prior </a:t>
            </a:r>
            <a:r>
              <a:rPr lang="es-419" sz="2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tau~N</a:t>
            </a:r>
            <a:r>
              <a:rPr lang="es-419" sz="2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sigma)T(0,)</a:t>
            </a:r>
            <a:r>
              <a:rPr lang="es-419" noProof="0" dirty="0" smtClean="0"/>
              <a:t> es recomendada por varianzas. </a:t>
            </a:r>
          </a:p>
          <a:p>
            <a:r>
              <a:rPr lang="es-419" noProof="0" dirty="0" smtClean="0"/>
              <a:t>Simula datos de un sitio y los </a:t>
            </a:r>
            <a:r>
              <a:rPr lang="es-419" noProof="0" dirty="0" err="1" smtClean="0"/>
              <a:t>plotea</a:t>
            </a:r>
            <a:r>
              <a:rPr lang="es-419" noProof="0" dirty="0" smtClean="0"/>
              <a:t> (posterior </a:t>
            </a:r>
            <a:r>
              <a:rPr lang="es-419" noProof="0" dirty="0" err="1" smtClean="0"/>
              <a:t>predictive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distribution</a:t>
            </a:r>
            <a:r>
              <a:rPr lang="es-419" noProof="0" dirty="0" smtClean="0"/>
              <a:t> of new </a:t>
            </a:r>
            <a:r>
              <a:rPr lang="es-419" noProof="0" dirty="0" err="1" smtClean="0"/>
              <a:t>site</a:t>
            </a:r>
            <a:r>
              <a:rPr lang="es-419" noProof="0" dirty="0" smtClean="0"/>
              <a:t>)</a:t>
            </a:r>
            <a:endParaRPr lang="es-419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860678-2641-4F18-A40D-72DF47B7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References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3ABC38-3B73-4F94-AA58-C2325F339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5274"/>
            <a:ext cx="7886700" cy="4911689"/>
          </a:xfrm>
        </p:spPr>
        <p:txBody>
          <a:bodyPr>
            <a:normAutofit/>
          </a:bodyPr>
          <a:lstStyle/>
          <a:p>
            <a:r>
              <a:rPr lang="es-419" dirty="0" err="1" smtClean="0"/>
              <a:t>Kristensen</a:t>
            </a:r>
            <a:r>
              <a:rPr lang="es-419" dirty="0" smtClean="0"/>
              <a:t>, K., </a:t>
            </a:r>
            <a:r>
              <a:rPr lang="es-419" dirty="0" err="1" smtClean="0"/>
              <a:t>Nielsen</a:t>
            </a:r>
            <a:r>
              <a:rPr lang="es-419" dirty="0" smtClean="0"/>
              <a:t>, A., </a:t>
            </a:r>
            <a:r>
              <a:rPr lang="es-419" dirty="0" err="1" smtClean="0"/>
              <a:t>Berg</a:t>
            </a:r>
            <a:r>
              <a:rPr lang="es-419" dirty="0" smtClean="0"/>
              <a:t>, C. W., </a:t>
            </a:r>
            <a:r>
              <a:rPr lang="es-419" dirty="0" err="1" smtClean="0"/>
              <a:t>Skaug</a:t>
            </a:r>
            <a:r>
              <a:rPr lang="es-419" dirty="0" smtClean="0"/>
              <a:t>, H., &amp; Bell, B. M. (2016). TMB: </a:t>
            </a:r>
            <a:r>
              <a:rPr lang="es-419" dirty="0" err="1" smtClean="0"/>
              <a:t>Automatic</a:t>
            </a:r>
            <a:r>
              <a:rPr lang="es-419" dirty="0" smtClean="0"/>
              <a:t> </a:t>
            </a:r>
            <a:r>
              <a:rPr lang="es-419" dirty="0" err="1" smtClean="0"/>
              <a:t>differentiation</a:t>
            </a:r>
            <a:r>
              <a:rPr lang="es-419" dirty="0" smtClean="0"/>
              <a:t> and Laplace </a:t>
            </a:r>
            <a:r>
              <a:rPr lang="es-419" dirty="0" err="1" smtClean="0"/>
              <a:t>approximation</a:t>
            </a:r>
            <a:r>
              <a:rPr lang="es-419" dirty="0" smtClean="0"/>
              <a:t>. </a:t>
            </a:r>
            <a:r>
              <a:rPr lang="es-419" i="1" dirty="0" err="1" smtClean="0"/>
              <a:t>Journal</a:t>
            </a:r>
            <a:r>
              <a:rPr lang="es-419" i="1" dirty="0" smtClean="0"/>
              <a:t> of </a:t>
            </a:r>
            <a:r>
              <a:rPr lang="es-419" i="1" dirty="0" err="1" smtClean="0"/>
              <a:t>Statistical</a:t>
            </a:r>
            <a:r>
              <a:rPr lang="es-419" i="1" dirty="0" smtClean="0"/>
              <a:t> Software, 70(5), 21. </a:t>
            </a:r>
            <a:r>
              <a:rPr lang="es-419" i="1" dirty="0" err="1" smtClean="0"/>
              <a:t>doi</a:t>
            </a:r>
            <a:r>
              <a:rPr lang="es-419" i="1" dirty="0" smtClean="0"/>
              <a:t>: 10.18637/jss.v070.i05</a:t>
            </a:r>
          </a:p>
          <a:p>
            <a:endParaRPr lang="es-419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9422355-DE94-4B02-9AD0-3EB160F7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s-419" smtClean="0"/>
              <a:t>18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902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Recap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1849"/>
            <a:ext cx="7886700" cy="4777306"/>
          </a:xfrm>
        </p:spPr>
        <p:txBody>
          <a:bodyPr/>
          <a:lstStyle/>
          <a:p>
            <a:r>
              <a:rPr lang="es-419" noProof="0" dirty="0" smtClean="0"/>
              <a:t>Ayer practicamos los paso para </a:t>
            </a:r>
            <a:r>
              <a:rPr lang="es-419" noProof="0" dirty="0" err="1" smtClean="0"/>
              <a:t>construer</a:t>
            </a:r>
            <a:r>
              <a:rPr lang="es-419" noProof="0" dirty="0" smtClean="0"/>
              <a:t> un modelo Bayesiano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 smtClean="0"/>
              <a:t>Especifica las </a:t>
            </a:r>
            <a:r>
              <a:rPr lang="es-419" sz="2800" noProof="0" dirty="0" err="1" smtClean="0"/>
              <a:t>priors</a:t>
            </a:r>
            <a:r>
              <a:rPr lang="es-419" sz="2800" noProof="0" dirty="0" smtClean="0"/>
              <a:t>, estructura del modelo, y verosimilitud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 smtClean="0"/>
              <a:t>Ajusta el modelo a los datos para obtener la posterior</a:t>
            </a:r>
            <a:endParaRPr lang="es-419" sz="2800" noProof="0" dirty="0" smtClean="0"/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 err="1" smtClean="0"/>
              <a:t>Evalula</a:t>
            </a:r>
            <a:r>
              <a:rPr lang="es-419" sz="2800" noProof="0" dirty="0" smtClean="0"/>
              <a:t> el ajuste del modelo</a:t>
            </a:r>
          </a:p>
          <a:p>
            <a:pPr marL="457200" indent="-457200"/>
            <a:r>
              <a:rPr lang="es-419" noProof="0" dirty="0" smtClean="0"/>
              <a:t>Usaron </a:t>
            </a:r>
            <a:r>
              <a:rPr lang="es-419" i="1" noProof="0" dirty="0" smtClean="0"/>
              <a:t>prior and posterior </a:t>
            </a:r>
            <a:r>
              <a:rPr lang="es-419" i="1" noProof="0" dirty="0" err="1" smtClean="0"/>
              <a:t>predictive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distributions</a:t>
            </a:r>
            <a:r>
              <a:rPr lang="es-419" noProof="0" dirty="0" smtClean="0"/>
              <a:t> para chequear y DIC para seleccionar entre modelos</a:t>
            </a:r>
          </a:p>
          <a:p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538D91-6F8B-42BB-A135-BD948D2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Un resume de modelos jerárquicos 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383712-B948-4BB6-80DA-20C80E76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1361"/>
            <a:ext cx="7886700" cy="4382670"/>
          </a:xfrm>
        </p:spPr>
        <p:txBody>
          <a:bodyPr/>
          <a:lstStyle/>
          <a:p>
            <a:r>
              <a:rPr lang="es-419" sz="2800" noProof="0" dirty="0" smtClean="0"/>
              <a:t>Un grupo de modelos con una estructura jerárquica </a:t>
            </a:r>
          </a:p>
          <a:p>
            <a:r>
              <a:rPr lang="es-419" sz="2800" noProof="0" dirty="0" smtClean="0"/>
              <a:t>Conocido </a:t>
            </a:r>
            <a:r>
              <a:rPr lang="es-419" sz="2800" noProof="0" dirty="0" smtClean="0"/>
              <a:t>por otros nombres</a:t>
            </a:r>
            <a:r>
              <a:rPr lang="es-419" sz="2800" noProof="0" dirty="0" smtClean="0"/>
              <a:t>: </a:t>
            </a:r>
          </a:p>
          <a:p>
            <a:pPr lvl="1"/>
            <a:r>
              <a:rPr lang="es-419" sz="2400" i="1" noProof="0" dirty="0" err="1" smtClean="0"/>
              <a:t>Random</a:t>
            </a:r>
            <a:r>
              <a:rPr lang="es-419" sz="2400" i="1" noProof="0" dirty="0" smtClean="0"/>
              <a:t> </a:t>
            </a:r>
            <a:r>
              <a:rPr lang="es-419" sz="2400" i="1" noProof="0" dirty="0" err="1" smtClean="0"/>
              <a:t>effects</a:t>
            </a:r>
            <a:r>
              <a:rPr lang="es-419" sz="2400" i="1" noProof="0" dirty="0" smtClean="0"/>
              <a:t> (</a:t>
            </a:r>
            <a:r>
              <a:rPr lang="es-419" sz="2400" i="1" noProof="0" dirty="0" err="1" smtClean="0"/>
              <a:t>mixed</a:t>
            </a:r>
            <a:r>
              <a:rPr lang="es-419" sz="2400" i="1" noProof="0" dirty="0" smtClean="0"/>
              <a:t> </a:t>
            </a:r>
            <a:r>
              <a:rPr lang="es-419" sz="2400" i="1" noProof="0" dirty="0" err="1" smtClean="0"/>
              <a:t>effects</a:t>
            </a:r>
            <a:r>
              <a:rPr lang="es-419" sz="2400" i="1" noProof="0" dirty="0" smtClean="0"/>
              <a:t>) </a:t>
            </a:r>
            <a:r>
              <a:rPr lang="es-419" sz="2400" i="1" noProof="0" dirty="0" err="1" smtClean="0"/>
              <a:t>models</a:t>
            </a:r>
            <a:endParaRPr lang="es-419" sz="2400" i="1" noProof="0" dirty="0" smtClean="0"/>
          </a:p>
          <a:p>
            <a:pPr lvl="1"/>
            <a:r>
              <a:rPr lang="es-419" sz="2400" i="1" noProof="0" dirty="0" err="1" smtClean="0"/>
              <a:t>State-space</a:t>
            </a:r>
            <a:r>
              <a:rPr lang="es-419" sz="2400" i="1" noProof="0" dirty="0" smtClean="0"/>
              <a:t> </a:t>
            </a:r>
            <a:r>
              <a:rPr lang="es-419" sz="2400" i="1" noProof="0" dirty="0" err="1" smtClean="0"/>
              <a:t>models</a:t>
            </a:r>
            <a:endParaRPr lang="es-419" sz="2400" i="1" noProof="0" dirty="0" smtClean="0"/>
          </a:p>
          <a:p>
            <a:pPr lvl="1"/>
            <a:r>
              <a:rPr lang="es-419" sz="2400" i="1" noProof="0" dirty="0" err="1" smtClean="0"/>
              <a:t>Multi-level</a:t>
            </a:r>
            <a:r>
              <a:rPr lang="es-419" sz="2400" i="1" noProof="0" dirty="0" smtClean="0"/>
              <a:t> </a:t>
            </a:r>
            <a:r>
              <a:rPr lang="es-419" sz="2400" i="1" noProof="0" dirty="0" err="1" smtClean="0"/>
              <a:t>models</a:t>
            </a:r>
            <a:endParaRPr lang="es-419" sz="2400" i="1" noProof="0" dirty="0" smtClean="0"/>
          </a:p>
          <a:p>
            <a:r>
              <a:rPr lang="es-419" sz="2800" noProof="0" dirty="0" smtClean="0"/>
              <a:t>Los jerárquicos ocurren </a:t>
            </a:r>
            <a:r>
              <a:rPr lang="es-419" sz="2800" noProof="0" dirty="0" smtClean="0"/>
              <a:t>en la naturaleza: individuos adentro sitios; subpoblaciones entre poblaciones, etc. </a:t>
            </a:r>
            <a:endParaRPr lang="es-419" sz="2800" noProof="0" dirty="0" smtClean="0"/>
          </a:p>
          <a:p>
            <a:r>
              <a:rPr lang="es-419" sz="2800" b="1" noProof="0" dirty="0" smtClean="0"/>
              <a:t>Muchas </a:t>
            </a:r>
            <a:r>
              <a:rPr lang="es-419" sz="2800" noProof="0" dirty="0" smtClean="0"/>
              <a:t>maneras para interpretarlos, y puede ser difícil y aplastante</a:t>
            </a:r>
            <a:endParaRPr lang="es-419" sz="2800" b="1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1B8C2B7-D83A-4DE3-8D72-2F8B77908725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Royle</a:t>
            </a:r>
            <a:r>
              <a:rPr lang="en-US" dirty="0"/>
              <a:t> and </a:t>
            </a:r>
            <a:r>
              <a:rPr lang="en-US" dirty="0" err="1"/>
              <a:t>Dorazio</a:t>
            </a:r>
            <a:r>
              <a:rPr lang="en-US" dirty="0"/>
              <a:t> 2008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971F221-485F-4C23-B854-DC3A88CB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noProof="0" dirty="0" smtClean="0"/>
              <a:t>Que son modelos jerárquicos? 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r>
              <a:rPr lang="es-419" noProof="0" dirty="0" smtClean="0"/>
              <a:t>Los con efectos aleatorios</a:t>
            </a:r>
            <a:endParaRPr lang="es-419" sz="3200" noProof="0" dirty="0" smtClean="0"/>
          </a:p>
          <a:p>
            <a:r>
              <a:rPr lang="es-419" noProof="0" dirty="0" smtClean="0"/>
              <a:t>Y que son esos? </a:t>
            </a:r>
          </a:p>
          <a:p>
            <a:pPr lvl="1"/>
            <a:r>
              <a:rPr lang="es-419" noProof="0" dirty="0" smtClean="0"/>
              <a:t>Una fuente de varianza latente (no observable)</a:t>
            </a:r>
          </a:p>
          <a:p>
            <a:pPr lvl="1"/>
            <a:r>
              <a:rPr lang="es-419" noProof="0" dirty="0" smtClean="0"/>
              <a:t>Normalmente estructurado por tiempo, espacio, sitio, región, individuo, etc.</a:t>
            </a:r>
            <a:endParaRPr lang="es-419" noProof="0" dirty="0" smtClean="0"/>
          </a:p>
          <a:p>
            <a:pPr lvl="1"/>
            <a:r>
              <a:rPr lang="es-419" noProof="0" dirty="0" smtClean="0"/>
              <a:t>En general se usa la </a:t>
            </a:r>
            <a:r>
              <a:rPr lang="es-419" noProof="0" dirty="0" err="1" smtClean="0"/>
              <a:t>supsicion</a:t>
            </a:r>
            <a:r>
              <a:rPr lang="es-419" noProof="0" dirty="0" smtClean="0"/>
              <a:t> que tienen una distribución normal, con un medio y una varianza no conocidos</a:t>
            </a:r>
          </a:p>
          <a:p>
            <a:pPr lvl="1"/>
            <a:r>
              <a:rPr lang="es-419" noProof="0" dirty="0" smtClean="0"/>
              <a:t>Son estimados, y llamados: </a:t>
            </a:r>
            <a:r>
              <a:rPr lang="es-419" i="1" noProof="0" dirty="0" smtClean="0"/>
              <a:t>(</a:t>
            </a:r>
            <a:r>
              <a:rPr lang="es-419" i="1" noProof="0" dirty="0" err="1" smtClean="0"/>
              <a:t>hyper</a:t>
            </a:r>
            <a:r>
              <a:rPr lang="es-419" i="1" noProof="0" dirty="0" smtClean="0"/>
              <a:t>)mean and (</a:t>
            </a:r>
            <a:r>
              <a:rPr lang="es-419" i="1" noProof="0" dirty="0" err="1" smtClean="0"/>
              <a:t>hyper</a:t>
            </a:r>
            <a:r>
              <a:rPr lang="es-419" i="1" noProof="0" dirty="0" smtClean="0"/>
              <a:t>)</a:t>
            </a:r>
            <a:r>
              <a:rPr lang="es-419" i="1" noProof="0" dirty="0" err="1" smtClean="0"/>
              <a:t>variance</a:t>
            </a:r>
            <a:endParaRPr lang="es-419" i="1" noProof="0" dirty="0" smtClean="0"/>
          </a:p>
          <a:p>
            <a:pPr marL="457200" lvl="1" indent="0">
              <a:buNone/>
            </a:pPr>
            <a:endParaRPr lang="es-419" noProof="0" dirty="0" smtClean="0"/>
          </a:p>
          <a:p>
            <a:pPr lvl="1"/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237799-92F0-42C9-BC32-2F27BA70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6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i="1" noProof="0" dirty="0" err="1" smtClean="0"/>
              <a:t>Exchangeability</a:t>
            </a:r>
            <a:r>
              <a:rPr lang="es-419" noProof="0" dirty="0" smtClean="0"/>
              <a:t> (intercambiables)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8350"/>
            <a:ext cx="8229600" cy="4872576"/>
          </a:xfrm>
        </p:spPr>
        <p:txBody>
          <a:bodyPr/>
          <a:lstStyle/>
          <a:p>
            <a:r>
              <a:rPr lang="es-419" noProof="0" dirty="0" smtClean="0"/>
              <a:t>Especialmente importante in la literatura Bayesiana (</a:t>
            </a:r>
            <a:r>
              <a:rPr lang="es-419" noProof="0" dirty="0" err="1" smtClean="0"/>
              <a:t>Gelman</a:t>
            </a:r>
            <a:r>
              <a:rPr lang="es-419" noProof="0" dirty="0" smtClean="0"/>
              <a:t> et al. 2004)</a:t>
            </a:r>
          </a:p>
          <a:p>
            <a:r>
              <a:rPr lang="es-419" i="1" noProof="0" dirty="0" err="1" smtClean="0">
                <a:hlinkClick r:id="rId2"/>
              </a:rPr>
              <a:t>Exchangeability</a:t>
            </a:r>
            <a:r>
              <a:rPr lang="es-419" noProof="0" dirty="0" smtClean="0">
                <a:hlinkClick r:id="rId2"/>
              </a:rPr>
              <a:t> </a:t>
            </a:r>
            <a:r>
              <a:rPr lang="es-419" noProof="0" dirty="0" smtClean="0"/>
              <a:t>sugiere que:</a:t>
            </a:r>
          </a:p>
          <a:p>
            <a:pPr lvl="1"/>
            <a:r>
              <a:rPr lang="es-419" noProof="0" dirty="0" smtClean="0"/>
              <a:t>Efectos aleatorios son de un proceso común. </a:t>
            </a:r>
          </a:p>
          <a:p>
            <a:pPr lvl="1"/>
            <a:r>
              <a:rPr lang="es-419" noProof="0" dirty="0" smtClean="0"/>
              <a:t>IID variables son intercambiables</a:t>
            </a:r>
          </a:p>
          <a:p>
            <a:pPr lvl="1"/>
            <a:r>
              <a:rPr lang="es-419" noProof="0" dirty="0" smtClean="0"/>
              <a:t>No hay una esperanza que las diferencias del proceso que genera los efectos </a:t>
            </a:r>
          </a:p>
          <a:p>
            <a:pPr lvl="1"/>
            <a:r>
              <a:rPr lang="es-419" noProof="0" dirty="0" err="1" smtClean="0"/>
              <a:t>E.g</a:t>
            </a:r>
            <a:r>
              <a:rPr lang="es-419" noProof="0" dirty="0" smtClean="0"/>
              <a:t>. dos poblaciones salvajes y una domesticado no seria intercambiables</a:t>
            </a:r>
          </a:p>
          <a:p>
            <a:pPr lvl="1"/>
            <a:r>
              <a:rPr lang="es-419" noProof="0" dirty="0" err="1" smtClean="0"/>
              <a:t>E.g</a:t>
            </a:r>
            <a:r>
              <a:rPr lang="es-419" noProof="0" dirty="0" smtClean="0"/>
              <a:t>., el medio de la densidad entre sitios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695775C-246C-4240-8D02-0C741C19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5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Vocabulary</a:t>
            </a:r>
            <a:r>
              <a:rPr lang="es-419" noProof="0" dirty="0" smtClean="0"/>
              <a:t> </a:t>
            </a:r>
            <a:r>
              <a:rPr lang="es-419" noProof="0" dirty="0" err="1" smtClean="0"/>
              <a:t>related</a:t>
            </a:r>
            <a:r>
              <a:rPr lang="es-419" noProof="0" dirty="0" smtClean="0"/>
              <a:t> to </a:t>
            </a:r>
            <a:r>
              <a:rPr lang="es-419" noProof="0" dirty="0" err="1" smtClean="0"/>
              <a:t>random</a:t>
            </a:r>
            <a:r>
              <a:rPr lang="es-419" noProof="0" dirty="0" smtClean="0"/>
              <a:t> </a:t>
            </a:r>
            <a:r>
              <a:rPr lang="es-419" noProof="0" dirty="0" err="1" smtClean="0"/>
              <a:t>effects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sz="3200" noProof="0" dirty="0" err="1" smtClean="0"/>
              <a:t>Definitions</a:t>
            </a:r>
            <a:endParaRPr lang="es-419" sz="3200" noProof="0" dirty="0" smtClean="0"/>
          </a:p>
          <a:p>
            <a:pPr lvl="1"/>
            <a:endParaRPr lang="es-419" sz="3200" noProof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1191249"/>
          <a:ext cx="83820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0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599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Random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Coefficient that is “exchangeable”</a:t>
                      </a:r>
                      <a:r>
                        <a:rPr lang="en-US" sz="2400" baseline="0" dirty="0"/>
                        <a:t> with one or more other coefficients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Hyperdistribution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Distribution for random effects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Exchangeable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 information is available to distinguish</a:t>
                      </a:r>
                      <a:r>
                        <a:rPr lang="en-US" sz="2400" baseline="0" dirty="0"/>
                        <a:t> between residual variability in random effects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Fixed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Coefficient</a:t>
                      </a:r>
                      <a:r>
                        <a:rPr lang="en-US" sz="2400" baseline="0" dirty="0"/>
                        <a:t> that is not exchangeable with others, and which hence is estimated without a </a:t>
                      </a:r>
                      <a:r>
                        <a:rPr lang="en-US" sz="2400" baseline="0" dirty="0" err="1"/>
                        <a:t>hyperdistribution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Mixed-effect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Model</a:t>
                      </a:r>
                      <a:r>
                        <a:rPr lang="en-US" sz="2400" baseline="0" dirty="0"/>
                        <a:t> with both fixed and random effects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57FFAEA-622E-4CA2-8209-069A88AF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6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Motivating</a:t>
            </a:r>
            <a:r>
              <a:rPr lang="es-419" noProof="0" dirty="0" smtClean="0"/>
              <a:t> </a:t>
            </a:r>
            <a:r>
              <a:rPr lang="es-419" noProof="0" dirty="0" err="1" smtClean="0"/>
              <a:t>example</a:t>
            </a:r>
            <a:endParaRPr lang="es-419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3CE29E7-39DF-4344-A6C6-106194DF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7" y="1876766"/>
            <a:ext cx="6506678" cy="31944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26DB809-D9AA-4615-BB91-602299E0A4B7}"/>
              </a:ext>
            </a:extLst>
          </p:cNvPr>
          <p:cNvSpPr/>
          <p:nvPr/>
        </p:nvSpPr>
        <p:spPr>
          <a:xfrm>
            <a:off x="6593306" y="2998116"/>
            <a:ext cx="2093494" cy="605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D= </a:t>
            </a:r>
            <a:r>
              <a:rPr lang="en-US" b="1" dirty="0" err="1" smtClean="0">
                <a:solidFill>
                  <a:srgbClr val="FF0000"/>
                </a:solidFill>
              </a:rPr>
              <a:t>densidad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latente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2AD29DD-2B6D-4096-BE7F-4ECC343CCC86}"/>
              </a:ext>
            </a:extLst>
          </p:cNvPr>
          <p:cNvSpPr/>
          <p:nvPr/>
        </p:nvSpPr>
        <p:spPr>
          <a:xfrm>
            <a:off x="6436913" y="1070777"/>
            <a:ext cx="2406883" cy="1721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El </a:t>
            </a:r>
            <a:r>
              <a:rPr lang="en-US" b="1" dirty="0" err="1" smtClean="0">
                <a:solidFill>
                  <a:srgbClr val="FF0000"/>
                </a:solidFill>
              </a:rPr>
              <a:t>promedio</a:t>
            </a:r>
            <a:r>
              <a:rPr lang="en-US" b="1" dirty="0" smtClean="0">
                <a:solidFill>
                  <a:srgbClr val="FF0000"/>
                </a:solidFill>
              </a:rPr>
              <a:t> y </a:t>
            </a:r>
            <a:r>
              <a:rPr lang="en-US" b="1" dirty="0" err="1" smtClean="0">
                <a:solidFill>
                  <a:srgbClr val="FF0000"/>
                </a:solidFill>
              </a:rPr>
              <a:t>varianza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de la </a:t>
            </a:r>
            <a:r>
              <a:rPr lang="en-US" b="1" dirty="0" err="1" smtClean="0">
                <a:solidFill>
                  <a:srgbClr val="FF0000"/>
                </a:solidFill>
              </a:rPr>
              <a:t>densidad</a:t>
            </a:r>
            <a:r>
              <a:rPr lang="en-US" b="1" dirty="0" smtClean="0">
                <a:solidFill>
                  <a:srgbClr val="FF0000"/>
                </a:solidFill>
              </a:rPr>
              <a:t> entre </a:t>
            </a:r>
            <a:r>
              <a:rPr lang="en-US" b="1" dirty="0" err="1" smtClean="0">
                <a:solidFill>
                  <a:srgbClr val="FF0000"/>
                </a:solidFill>
              </a:rPr>
              <a:t>sitios</a:t>
            </a:r>
            <a:r>
              <a:rPr lang="en-US" b="1" dirty="0" smtClean="0">
                <a:solidFill>
                  <a:srgbClr val="FF0000"/>
                </a:solidFill>
              </a:rPr>
              <a:t> (</a:t>
            </a:r>
            <a:r>
              <a:rPr lang="en-US" b="1" i="1" dirty="0" err="1" smtClean="0">
                <a:solidFill>
                  <a:srgbClr val="FF0000"/>
                </a:solidFill>
              </a:rPr>
              <a:t>hyperdistribution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A38EDBA-A1B5-4372-B391-6573B6D79D64}"/>
              </a:ext>
            </a:extLst>
          </p:cNvPr>
          <p:cNvSpPr/>
          <p:nvPr/>
        </p:nvSpPr>
        <p:spPr>
          <a:xfrm>
            <a:off x="6725653" y="3834011"/>
            <a:ext cx="1828800" cy="1488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Dos </a:t>
            </a:r>
            <a:r>
              <a:rPr lang="en-US" b="1" dirty="0" err="1" smtClean="0">
                <a:solidFill>
                  <a:srgbClr val="FF0000"/>
                </a:solidFill>
              </a:rPr>
              <a:t>observaciones</a:t>
            </a:r>
            <a:r>
              <a:rPr lang="en-US" b="1" dirty="0" smtClean="0">
                <a:solidFill>
                  <a:srgbClr val="FF0000"/>
                </a:solidFill>
              </a:rPr>
              <a:t> de </a:t>
            </a:r>
            <a:r>
              <a:rPr lang="en-US" b="1" dirty="0" err="1" smtClean="0">
                <a:solidFill>
                  <a:srgbClr val="FF0000"/>
                </a:solidFill>
              </a:rPr>
              <a:t>cada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uno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sitio</a:t>
            </a:r>
            <a:r>
              <a:rPr lang="en-US" b="1" dirty="0" smtClean="0">
                <a:solidFill>
                  <a:srgbClr val="FF0000"/>
                </a:solidFill>
              </a:rPr>
              <a:t> (</a:t>
            </a:r>
            <a:r>
              <a:rPr lang="en-US" b="1" dirty="0" err="1" smtClean="0">
                <a:solidFill>
                  <a:srgbClr val="FF0000"/>
                </a:solidFill>
              </a:rPr>
              <a:t>datos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observados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48D46D9-DC08-4167-B98C-D5BE7F63658A}"/>
              </a:ext>
            </a:extLst>
          </p:cNvPr>
          <p:cNvSpPr txBox="1"/>
          <p:nvPr/>
        </p:nvSpPr>
        <p:spPr>
          <a:xfrm>
            <a:off x="559769" y="5301964"/>
            <a:ext cx="8024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Las </a:t>
            </a:r>
            <a:r>
              <a:rPr lang="en-US" sz="2400" dirty="0" err="1" smtClean="0"/>
              <a:t>densidades</a:t>
            </a:r>
            <a:r>
              <a:rPr lang="en-US" sz="2400" dirty="0" smtClean="0"/>
              <a:t> de </a:t>
            </a:r>
            <a:r>
              <a:rPr lang="en-US" sz="2400" dirty="0" err="1" smtClean="0"/>
              <a:t>los</a:t>
            </a:r>
            <a:r>
              <a:rPr lang="en-US" sz="2400" dirty="0" smtClean="0"/>
              <a:t> </a:t>
            </a:r>
            <a:r>
              <a:rPr lang="en-US" sz="2400" dirty="0" err="1" smtClean="0"/>
              <a:t>sitios</a:t>
            </a:r>
            <a:r>
              <a:rPr lang="en-US" sz="2400" dirty="0" smtClean="0"/>
              <a:t> son </a:t>
            </a:r>
            <a:r>
              <a:rPr lang="en-US" sz="2400" dirty="0" err="1" smtClean="0"/>
              <a:t>relacionadas</a:t>
            </a:r>
            <a:r>
              <a:rPr lang="en-US" sz="2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 son observables (son </a:t>
            </a:r>
            <a:r>
              <a:rPr lang="en-US" sz="2400" dirty="0" err="1" smtClean="0"/>
              <a:t>latentes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7E0E7F2-6F4B-448D-B325-85F2883B7329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Thorson and Minto 2014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B8A2666-A9E1-4CBC-BBCF-A9F29A52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4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Razones para MJ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 smtClean="0"/>
              <a:t>Refleja los procesos naturales mejor</a:t>
            </a:r>
          </a:p>
          <a:p>
            <a:r>
              <a:rPr lang="es-419" noProof="0" dirty="0" smtClean="0"/>
              <a:t>Se puede aplicar la aleatoriedad a un sitio sin datos</a:t>
            </a:r>
          </a:p>
          <a:p>
            <a:r>
              <a:rPr lang="es-419" noProof="0" dirty="0" smtClean="0"/>
              <a:t>Comparta información. Los efectos no son estimados independiente </a:t>
            </a:r>
            <a:r>
              <a:rPr lang="es-419" dirty="0" smtClean="0"/>
              <a:t>sino que como un grupo </a:t>
            </a:r>
            <a:r>
              <a:rPr lang="es-419" dirty="0" err="1" smtClean="0"/>
              <a:t>asi</a:t>
            </a:r>
            <a:r>
              <a:rPr lang="es-419" dirty="0" smtClean="0"/>
              <a:t> que la información es </a:t>
            </a:r>
            <a:r>
              <a:rPr lang="es-419" dirty="0" err="1" smtClean="0"/>
              <a:t>comparticida</a:t>
            </a:r>
            <a:endParaRPr lang="es-419" dirty="0" smtClean="0"/>
          </a:p>
          <a:p>
            <a:r>
              <a:rPr lang="es-419" noProof="0" dirty="0" smtClean="0"/>
              <a:t>Un meta-análisis de otros estudios</a:t>
            </a:r>
          </a:p>
          <a:p>
            <a:r>
              <a:rPr lang="es-419" dirty="0" smtClean="0"/>
              <a:t>Tener </a:t>
            </a:r>
            <a:r>
              <a:rPr lang="es-419" i="1" dirty="0" err="1" smtClean="0"/>
              <a:t>process</a:t>
            </a:r>
            <a:r>
              <a:rPr lang="es-419" i="1" dirty="0" smtClean="0"/>
              <a:t> error</a:t>
            </a:r>
            <a:r>
              <a:rPr lang="es-419" dirty="0" smtClean="0"/>
              <a:t> en el modelo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ED96E27-55EF-42C1-972F-427308C2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2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Construyendo del modelo</a:t>
            </a:r>
            <a:endParaRPr lang="es-419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3CE29E7-39DF-4344-A6C6-106194DF1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13" y="2886563"/>
            <a:ext cx="6506678" cy="31944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48D46D9-DC08-4167-B98C-D5BE7F63658A}"/>
              </a:ext>
            </a:extLst>
          </p:cNvPr>
          <p:cNvSpPr txBox="1"/>
          <p:nvPr/>
        </p:nvSpPr>
        <p:spPr>
          <a:xfrm>
            <a:off x="402267" y="1175213"/>
            <a:ext cx="802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 smtClean="0"/>
              <a:t>Paso 1: </a:t>
            </a:r>
            <a:r>
              <a:rPr lang="es-419" sz="2400" dirty="0" err="1" smtClean="0"/>
              <a:t>Likelihood</a:t>
            </a:r>
            <a:r>
              <a:rPr lang="es-419" sz="2400" dirty="0" smtClean="0"/>
              <a:t> de los datos </a:t>
            </a:r>
            <a:r>
              <a:rPr lang="es-419" sz="2400" i="1" dirty="0" smtClean="0">
                <a:latin typeface="Times New Roman"/>
                <a:cs typeface="Times New Roman"/>
              </a:rPr>
              <a:t>C</a:t>
            </a:r>
            <a:r>
              <a:rPr lang="es-419" sz="2400" i="1" baseline="-25000" dirty="0" smtClean="0">
                <a:latin typeface="Times New Roman"/>
                <a:cs typeface="Times New Roman"/>
              </a:rPr>
              <a:t>1</a:t>
            </a:r>
            <a:r>
              <a:rPr lang="es-419" sz="2400" i="1" dirty="0" smtClean="0">
                <a:latin typeface="Times New Roman"/>
                <a:cs typeface="Times New Roman"/>
              </a:rPr>
              <a:t>, .. C</a:t>
            </a:r>
            <a:r>
              <a:rPr lang="es-419" sz="2400" i="1" baseline="-25000" dirty="0" smtClean="0">
                <a:latin typeface="Times New Roman"/>
                <a:cs typeface="Times New Roman"/>
              </a:rPr>
              <a:t>4</a:t>
            </a:r>
          </a:p>
          <a:p>
            <a:r>
              <a:rPr lang="es-419" sz="2400" dirty="0" smtClean="0"/>
              <a:t>Paso</a:t>
            </a:r>
            <a:r>
              <a:rPr lang="es-419" sz="2400" dirty="0" smtClean="0"/>
              <a:t> 2: Función del promedio</a:t>
            </a:r>
          </a:p>
          <a:p>
            <a:r>
              <a:rPr lang="es-419" sz="2400" dirty="0" smtClean="0"/>
              <a:t>Paso</a:t>
            </a:r>
            <a:r>
              <a:rPr lang="es-419" sz="2400" dirty="0" smtClean="0"/>
              <a:t> 3: </a:t>
            </a:r>
            <a:r>
              <a:rPr lang="es-419" sz="2400" dirty="0" err="1" smtClean="0"/>
              <a:t>Elege</a:t>
            </a:r>
            <a:r>
              <a:rPr lang="es-419" sz="2400" dirty="0" smtClean="0"/>
              <a:t> la </a:t>
            </a:r>
            <a:r>
              <a:rPr lang="es-419" sz="2400" dirty="0" err="1" smtClean="0"/>
              <a:t>hiper</a:t>
            </a:r>
            <a:r>
              <a:rPr lang="es-419" sz="2400" dirty="0" err="1" smtClean="0"/>
              <a:t>distribucion</a:t>
            </a:r>
            <a:r>
              <a:rPr lang="es-419" sz="2400" dirty="0" smtClean="0"/>
              <a:t>: </a:t>
            </a:r>
            <a:endParaRPr lang="es-419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7E0E7F2-6F4B-448D-B325-85F2883B7329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Thorson and Minto 2014</a:t>
            </a:r>
          </a:p>
        </p:txBody>
      </p:sp>
      <p:graphicFrame>
        <p:nvGraphicFramePr>
          <p:cNvPr id="12" name="Object 29">
            <a:extLst>
              <a:ext uri="{FF2B5EF4-FFF2-40B4-BE49-F238E27FC236}">
                <a16:creationId xmlns="" xmlns:a16="http://schemas.microsoft.com/office/drawing/2014/main" id="{2565FC6C-6B36-4C01-A255-7DF18E1E6E5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985015" y="1140401"/>
          <a:ext cx="2571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Equation" r:id="rId4" imgW="1028520" imgH="203040" progId="Equation.DSMT4">
                  <p:embed/>
                </p:oleObj>
              </mc:Choice>
              <mc:Fallback>
                <p:oleObj name="Equation" r:id="rId4" imgW="1028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5015" y="1140401"/>
                        <a:ext cx="2571750" cy="5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9">
            <a:extLst>
              <a:ext uri="{FF2B5EF4-FFF2-40B4-BE49-F238E27FC236}">
                <a16:creationId xmlns="" xmlns:a16="http://schemas.microsoft.com/office/drawing/2014/main" id="{E790ECA5-7748-4528-B29B-EF5EC3CB78B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063890" y="2091392"/>
          <a:ext cx="2190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Equation" r:id="rId6" imgW="876240" imgH="228600" progId="Equation.DSMT4">
                  <p:embed/>
                </p:oleObj>
              </mc:Choice>
              <mc:Fallback>
                <p:oleObj name="Equation" r:id="rId6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3890" y="2091392"/>
                        <a:ext cx="219075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A1D7D6F-CE0E-4983-81E1-CD149B2E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9" name="Object 29">
            <a:extLst>
              <a:ext uri="{FF2B5EF4-FFF2-40B4-BE49-F238E27FC236}">
                <a16:creationId xmlns="" xmlns:a16="http://schemas.microsoft.com/office/drawing/2014/main" id="{30C6355C-8B3F-4D9F-A2B2-6CDBF630DED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683236" y="1544661"/>
          <a:ext cx="1174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Equation" r:id="rId8" imgW="469800" imgH="228600" progId="Equation.DSMT4">
                  <p:embed/>
                </p:oleObj>
              </mc:Choice>
              <mc:Fallback>
                <p:oleObj name="Equation" r:id="rId8" imgW="46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236" y="1544661"/>
                        <a:ext cx="117475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0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1564</TotalTime>
  <Words>999</Words>
  <Application>Microsoft Office PowerPoint</Application>
  <PresentationFormat>On-screen Show (4:3)</PresentationFormat>
  <Paragraphs>150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ＭＳ Ｐゴシック</vt:lpstr>
      <vt:lpstr>Arial</vt:lpstr>
      <vt:lpstr>Calibri</vt:lpstr>
      <vt:lpstr>Cambria Math</vt:lpstr>
      <vt:lpstr>Courier New</vt:lpstr>
      <vt:lpstr>Garamond</vt:lpstr>
      <vt:lpstr>Times New Roman</vt:lpstr>
      <vt:lpstr>Wingdings</vt:lpstr>
      <vt:lpstr>BlueEdge</vt:lpstr>
      <vt:lpstr>Equation</vt:lpstr>
      <vt:lpstr>Modelos jerárquicos Bayesianos</vt:lpstr>
      <vt:lpstr>Recap</vt:lpstr>
      <vt:lpstr>Un resume de modelos jerárquicos </vt:lpstr>
      <vt:lpstr>Que son modelos jerárquicos? </vt:lpstr>
      <vt:lpstr>Exchangeability (intercambiables)</vt:lpstr>
      <vt:lpstr>Vocabulary related to random effects</vt:lpstr>
      <vt:lpstr>Motivating example</vt:lpstr>
      <vt:lpstr>Razones para MJ</vt:lpstr>
      <vt:lpstr>Construyendo del modelo</vt:lpstr>
      <vt:lpstr>Ejercicio: Simulando datos jerárquicos </vt:lpstr>
      <vt:lpstr>Ejercicio: Simulando datos jerárquicos </vt:lpstr>
      <vt:lpstr>Verosimilitudes jerárquicas</vt:lpstr>
      <vt:lpstr>Comportamiento extraño de MJ</vt:lpstr>
      <vt:lpstr>Comportamiento extraño de MJ</vt:lpstr>
      <vt:lpstr>Comportamiento extraño de MJ</vt:lpstr>
      <vt:lpstr>Important concepts 1</vt:lpstr>
      <vt:lpstr>Ejercicio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184</cp:revision>
  <dcterms:created xsi:type="dcterms:W3CDTF">2015-01-11T16:48:24Z</dcterms:created>
  <dcterms:modified xsi:type="dcterms:W3CDTF">2019-01-17T02:45:10Z</dcterms:modified>
</cp:coreProperties>
</file>