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3"/>
  </p:notesMasterIdLst>
  <p:sldIdLst>
    <p:sldId id="269" r:id="rId3"/>
    <p:sldId id="271" r:id="rId4"/>
    <p:sldId id="266" r:id="rId5"/>
    <p:sldId id="270" r:id="rId6"/>
    <p:sldId id="274" r:id="rId7"/>
    <p:sldId id="275" r:id="rId8"/>
    <p:sldId id="272" r:id="rId9"/>
    <p:sldId id="273" r:id="rId10"/>
    <p:sldId id="25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1/8/2019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revisión de los metodólogos de integración 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4067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X~N(0,1). Use </a:t>
            </a:r>
            <a:r>
              <a:rPr lang="en-US" dirty="0" err="1" smtClean="0"/>
              <a:t>rnorm</a:t>
            </a:r>
            <a:r>
              <a:rPr lang="en-US" dirty="0" smtClean="0"/>
              <a:t> to estimate P(X&lt; -5). Repeat but use </a:t>
            </a:r>
            <a:r>
              <a:rPr lang="en-US" dirty="0" err="1" smtClean="0"/>
              <a:t>pnorm</a:t>
            </a:r>
            <a:r>
              <a:rPr lang="en-US" dirty="0" smtClean="0"/>
              <a:t>. Why different?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500 samples and plot the cumulative mean of samples vs replicate. How many samples are “good enough” to approximate the mean?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samples from #2, approximate mean of the function h(x)=x^2. Is this equal to mean(x)^2?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[Extra: find the pdf for Y=h(x) and add to histogram]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continuous distributions then we must integrate to get a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/>
              </a:bodyPr>
              <a:lstStyle/>
              <a:p>
                <a:r>
                  <a:rPr lang="es-CL" dirty="0" smtClean="0"/>
                  <a:t>Assume </a:t>
                </a:r>
                <a:r>
                  <a:rPr lang="es-CL" dirty="0" err="1" smtClean="0"/>
                  <a:t>we</a:t>
                </a:r>
                <a:r>
                  <a:rPr lang="es-CL" dirty="0" smtClean="0"/>
                  <a:t> </a:t>
                </a:r>
                <a:r>
                  <a:rPr lang="es-CL" dirty="0" err="1" smtClean="0"/>
                  <a:t>have</a:t>
                </a:r>
                <a:r>
                  <a:rPr lang="es-CL" dirty="0" smtClean="0"/>
                  <a:t> a </a:t>
                </a:r>
                <a:r>
                  <a:rPr lang="es-CL" dirty="0" err="1" smtClean="0"/>
                  <a:t>uniform</a:t>
                </a:r>
                <a:r>
                  <a:rPr lang="es-CL" dirty="0" smtClean="0"/>
                  <a:t> RV: X~U(0,5)</a:t>
                </a:r>
              </a:p>
              <a:p>
                <a:r>
                  <a:rPr lang="es-CL" b="0" noProof="0" dirty="0" err="1" smtClean="0"/>
                  <a:t>Then</a:t>
                </a:r>
                <a:r>
                  <a:rPr lang="es-CL" b="0" noProof="0" dirty="0" smtClean="0"/>
                  <a:t> </a:t>
                </a:r>
                <a:r>
                  <a:rPr lang="es-CL" b="0" noProof="0" dirty="0" err="1" smtClean="0"/>
                  <a:t>the</a:t>
                </a:r>
                <a:r>
                  <a:rPr lang="es-CL" b="0" noProof="0" dirty="0" smtClean="0"/>
                  <a:t> </a:t>
                </a:r>
                <a:r>
                  <a:rPr lang="es-CL" b="0" noProof="0" dirty="0" err="1" smtClean="0"/>
                  <a:t>pdf</a:t>
                </a:r>
                <a:r>
                  <a:rPr lang="es-CL" b="0" noProof="0" dirty="0" smtClean="0"/>
                  <a:t> f(x)=1/5 </a:t>
                </a:r>
                <a:r>
                  <a:rPr lang="es-CL" b="0" noProof="0" dirty="0" err="1" smtClean="0"/>
                  <a:t>for</a:t>
                </a:r>
                <a:r>
                  <a:rPr lang="es-CL" b="0" noProof="0" dirty="0" smtClean="0"/>
                  <a:t> x in (0,5) and 0 </a:t>
                </a:r>
                <a:r>
                  <a:rPr lang="es-CL" b="0" noProof="0" dirty="0" err="1" smtClean="0"/>
                  <a:t>elsewhere</a:t>
                </a:r>
                <a:endParaRPr lang="es-CL" b="0" noProof="0" dirty="0" smtClean="0"/>
              </a:p>
              <a:p>
                <a14:m>
                  <m:oMath xmlns:m="http://schemas.openxmlformats.org/officeDocument/2006/math">
                    <m:r>
                      <a:rPr lang="es-CL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1/5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)/5</m:t>
                    </m:r>
                  </m:oMath>
                </a14:m>
                <a:r>
                  <a:rPr lang="es-CL" noProof="0" dirty="0"/>
                  <a:t>	</a:t>
                </a:r>
              </a:p>
              <a:p>
                <a:r>
                  <a:rPr lang="es-CL" noProof="0" dirty="0" err="1" smtClean="0"/>
                  <a:t>If</a:t>
                </a:r>
                <a:r>
                  <a:rPr lang="es-CL" noProof="0" dirty="0" smtClean="0"/>
                  <a:t> a=0, b=5; P=1</a:t>
                </a:r>
              </a:p>
              <a:p>
                <a:r>
                  <a:rPr lang="es-CL" dirty="0" err="1" smtClean="0"/>
                  <a:t>If</a:t>
                </a:r>
                <a:r>
                  <a:rPr lang="es-CL" dirty="0" smtClean="0"/>
                  <a:t> a=2.5, b=5; P=0.5</a:t>
                </a:r>
              </a:p>
              <a:p>
                <a:r>
                  <a:rPr lang="es-CL" dirty="0" smtClean="0"/>
                  <a:t>Este método e</a:t>
                </a:r>
                <a:r>
                  <a:rPr lang="es-CL" noProof="0" dirty="0" smtClean="0"/>
                  <a:t>s exacto y </a:t>
                </a:r>
                <a:r>
                  <a:rPr lang="es-CL" dirty="0" smtClean="0"/>
                  <a:t>rápido</a:t>
                </a:r>
              </a:p>
              <a:p>
                <a:r>
                  <a:rPr lang="es-CL" dirty="0" smtClean="0"/>
                  <a:t>Podemos usarlo con la distribución normal</a:t>
                </a:r>
                <a:endParaRPr lang="es-CL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CL" noProof="0" dirty="0"/>
              <a:t>Método 1: Integración analítica </a:t>
            </a:r>
          </a:p>
        </p:txBody>
      </p:sp>
    </p:spTree>
    <p:extLst>
      <p:ext uri="{BB962C8B-B14F-4D97-AF65-F5344CB8AC3E}">
        <p14:creationId xmlns:p14="http://schemas.microsoft.com/office/powerpoint/2010/main" val="5045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/>
              </a:bodyPr>
              <a:lstStyle/>
              <a:p>
                <a:r>
                  <a:rPr lang="es-CL" b="0" noProof="0" dirty="0" smtClean="0"/>
                  <a:t>P.ej</a:t>
                </a:r>
                <a:r>
                  <a:rPr lang="es-CL" b="0" noProof="0" dirty="0"/>
                  <a:t>. </a:t>
                </a:r>
                <a14:m>
                  <m:oMath xmlns:m="http://schemas.openxmlformats.org/officeDocument/2006/math">
                    <m:r>
                      <a:rPr lang="es-CL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box>
                          <m:boxPr>
                            <m:ctrlPr>
                              <a:rPr lang="es-CL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CL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L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L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s-CL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s-CL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box>
                        <m:r>
                          <m:rPr>
                            <m:sty m:val="p"/>
                          </m:rPr>
                          <a:rPr lang="es-CL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</m:oMath>
                </a14:m>
                <a:r>
                  <a:rPr lang="es-CL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s-CL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CL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CL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CL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CL" noProof="0" dirty="0"/>
                  <a:t>	</a:t>
                </a:r>
              </a:p>
              <a:p>
                <a:r>
                  <a:rPr lang="es-CL" noProof="0" dirty="0"/>
                  <a:t>Es exacto…</a:t>
                </a:r>
              </a:p>
              <a:p>
                <a:r>
                  <a:rPr lang="es-CL" dirty="0"/>
                  <a:t>Es rápido…</a:t>
                </a:r>
              </a:p>
              <a:p>
                <a:r>
                  <a:rPr lang="es-CL" dirty="0"/>
                  <a:t>…E</a:t>
                </a:r>
                <a:r>
                  <a:rPr lang="es-CL" noProof="0" dirty="0"/>
                  <a:t>s </a:t>
                </a:r>
                <a:r>
                  <a:rPr lang="es-CL" dirty="0"/>
                  <a:t>arduo para </a:t>
                </a:r>
                <a:br>
                  <a:rPr lang="es-CL" dirty="0"/>
                </a:br>
                <a:r>
                  <a:rPr lang="es-CL" dirty="0"/>
                  <a:t>modelos reales (complejos)</a:t>
                </a:r>
                <a:endParaRPr lang="es-CL" noProof="0" dirty="0"/>
              </a:p>
              <a:p>
                <a:pPr marL="0" indent="0">
                  <a:buNone/>
                </a:pPr>
                <a:endParaRPr lang="es-CL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373081" y="4191934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pnorm(q=0, mean=mu1, sd=tau1)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0.9412376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qnorm(p=c(0.025, .975), mean=mu1, sd=tau1)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-1.5765225  0.1765225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106DF4-79E6-485D-91AD-12514AB5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66" r="5783" b="13732"/>
          <a:stretch/>
        </p:blipFill>
        <p:spPr>
          <a:xfrm>
            <a:off x="5467047" y="1931988"/>
            <a:ext cx="3676953" cy="17065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CL" noProof="0" dirty="0"/>
              <a:t>Método 1: Integración analítica </a:t>
            </a:r>
          </a:p>
        </p:txBody>
      </p:sp>
    </p:spTree>
    <p:extLst>
      <p:ext uri="{BB962C8B-B14F-4D97-AF65-F5344CB8AC3E}">
        <p14:creationId xmlns:p14="http://schemas.microsoft.com/office/powerpoint/2010/main" val="86505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465419" cy="1139825"/>
          </a:xfrm>
        </p:spPr>
        <p:txBody>
          <a:bodyPr/>
          <a:lstStyle/>
          <a:p>
            <a:r>
              <a:rPr lang="es-CL" dirty="0"/>
              <a:t>Método 2: Integración por Monte Carlo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CL" sz="2800" dirty="0"/>
              <a:t>Idea = generar muestras aleatorias y calcular porcentajes para aproximar </a:t>
            </a:r>
            <a:r>
              <a:rPr lang="es-CL" sz="2800" dirty="0" smtClean="0"/>
              <a:t>probabilidades</a:t>
            </a:r>
            <a:endParaRPr lang="en-US" sz="2800" dirty="0"/>
          </a:p>
          <a:p>
            <a:r>
              <a:rPr lang="en-US" dirty="0" smtClean="0"/>
              <a:t>Strong </a:t>
            </a:r>
            <a:r>
              <a:rPr lang="en-US" dirty="0"/>
              <a:t>Law of Large Numbers</a:t>
            </a:r>
          </a:p>
          <a:p>
            <a:pPr marL="0" indent="0">
              <a:buNone/>
            </a:pPr>
            <a:r>
              <a:rPr lang="en-US" sz="2000" dirty="0"/>
              <a:t>Given a function </a:t>
            </a:r>
            <a:r>
              <a:rPr lang="en-US" sz="2000" i="1" dirty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lang="en-US" sz="2000" dirty="0"/>
              <a:t> and a distribution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lang="en-US" sz="2000" dirty="0"/>
              <a:t>, want to</a:t>
            </a:r>
          </a:p>
          <a:p>
            <a:pPr marL="0" indent="0">
              <a:buNone/>
            </a:pPr>
            <a:r>
              <a:rPr lang="en-US" sz="2000" dirty="0"/>
              <a:t>find expected value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converges surely to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large n.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l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40404"/>
            <a:ext cx="2159000" cy="2817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2895600"/>
            <a:ext cx="17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Stanislaw </a:t>
            </a:r>
            <a:r>
              <a:rPr lang="en-US" dirty="0" err="1"/>
              <a:t>Ulam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3240404"/>
            <a:ext cx="4603750" cy="111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25" y="4496435"/>
            <a:ext cx="349250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results also allow us to use Monte Carlo samples to estimate other quantities of interest:</a:t>
            </a:r>
          </a:p>
          <a:p>
            <a:pPr lvl="1"/>
            <a:r>
              <a:rPr lang="en-US" dirty="0"/>
              <a:t>Variance and standard deviations</a:t>
            </a:r>
          </a:p>
          <a:p>
            <a:pPr lvl="1"/>
            <a:r>
              <a:rPr lang="en-US" dirty="0"/>
              <a:t>Quantiles of the distribution</a:t>
            </a:r>
          </a:p>
          <a:p>
            <a:pPr lvl="1"/>
            <a:r>
              <a:rPr lang="en-US" dirty="0"/>
              <a:t>Probability intervals</a:t>
            </a:r>
          </a:p>
          <a:p>
            <a:r>
              <a:rPr lang="en-US" dirty="0"/>
              <a:t>And to calculate estimates of quantities that are functions of the Monte Carlo distributions (as they are also Monte Carlo samples)</a:t>
            </a:r>
          </a:p>
        </p:txBody>
      </p:sp>
    </p:spTree>
    <p:extLst>
      <p:ext uri="{BB962C8B-B14F-4D97-AF65-F5344CB8AC3E}">
        <p14:creationId xmlns:p14="http://schemas.microsoft.com/office/powerpoint/2010/main" val="8407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26"/>
            <a:ext cx="8229600" cy="4987899"/>
          </a:xfrm>
        </p:spPr>
        <p:txBody>
          <a:bodyPr>
            <a:normAutofit/>
          </a:bodyPr>
          <a:lstStyle/>
          <a:p>
            <a:r>
              <a:rPr lang="es-CL" sz="2800" noProof="0" dirty="0"/>
              <a:t>Idea </a:t>
            </a:r>
            <a:r>
              <a:rPr lang="es-CL" sz="2800" dirty="0"/>
              <a:t>= generar muestras aleatorias y calcular porcentajes para aproximar probabilidades 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457200" y="2123436"/>
            <a:ext cx="849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mean=mu1,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=tau1)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=c(0.025, 0.975))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-1.14731923 -0.08842335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DC4D84-CFC0-4018-96F1-48944859E404}"/>
              </a:ext>
            </a:extLst>
          </p:cNvPr>
          <p:cNvSpPr txBox="1"/>
          <p:nvPr/>
        </p:nvSpPr>
        <p:spPr>
          <a:xfrm>
            <a:off x="324144" y="4561265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rnorm(1e6, mean=mu1, sd=tau1) 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0.940683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probs=c(0.025, 0.975))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-1.5768345  0.1790194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68671-DBD1-4256-8B71-9AF9C9398CC2}"/>
              </a:ext>
            </a:extLst>
          </p:cNvPr>
          <p:cNvSpPr txBox="1"/>
          <p:nvPr/>
        </p:nvSpPr>
        <p:spPr>
          <a:xfrm>
            <a:off x="4705054" y="2716453"/>
            <a:ext cx="20773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Porcentaje de x&lt;0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1D5654-BA2D-4CC7-A94F-9EE66B5E0D3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286250" y="2792186"/>
            <a:ext cx="418804" cy="10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7398E67B-227A-4E28-9A9B-07011C0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601075" cy="1139825"/>
          </a:xfrm>
        </p:spPr>
        <p:txBody>
          <a:bodyPr/>
          <a:lstStyle/>
          <a:p>
            <a:r>
              <a:rPr lang="es-CL" noProof="0" dirty="0"/>
              <a:t>Método 2: I</a:t>
            </a:r>
            <a:r>
              <a:rPr lang="es-CL" dirty="0" err="1"/>
              <a:t>ntegración</a:t>
            </a:r>
            <a:r>
              <a:rPr lang="es-CL" dirty="0"/>
              <a:t> por Monte Carlo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73993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CL" noProof="0" dirty="0"/>
              <a:t>Para poder implementarlo necesitamos conocer la forma exacta de la </a:t>
            </a:r>
            <a:r>
              <a:rPr lang="es-CL" dirty="0"/>
              <a:t>distribución a posteriori como en el ejemplo anterior con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s-C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/>
              <a:t>En este método mientras más muestras generamos mejor será la aproximación </a:t>
            </a:r>
          </a:p>
          <a:p>
            <a:r>
              <a:rPr lang="es-CL" b="1" u="sng" dirty="0" smtClean="0"/>
              <a:t>Sin </a:t>
            </a:r>
            <a:r>
              <a:rPr lang="es-CL" b="1" u="sng" dirty="0"/>
              <a:t>embargo, esta situación es muy raro</a:t>
            </a:r>
            <a:endParaRPr lang="es-CL" dirty="0"/>
          </a:p>
          <a:p>
            <a:r>
              <a:rPr lang="es-CL" noProof="0" dirty="0" smtClean="0"/>
              <a:t>Que </a:t>
            </a:r>
            <a:r>
              <a:rPr lang="es-CL" noProof="0" dirty="0"/>
              <a:t>hacemos cuando no podemos usar los métodos anteriores?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9885AEA-3B96-4C9A-B0B4-C6A263C2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CL" noProof="0" dirty="0"/>
              <a:t>Método 2: Monte Carlo </a:t>
            </a:r>
            <a:r>
              <a:rPr lang="es-CL" dirty="0"/>
              <a:t>integración 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882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X~U(-pi, 1). Integrate this analytically for P(a&lt;X&lt;b).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let X be a triangle: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this or use R to plot it.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Integrate it from 0 to 1. What does </a:t>
            </a:r>
            <a:r>
              <a:rPr lang="en-US" i="1" dirty="0" smtClean="0"/>
              <a:t>c </a:t>
            </a:r>
            <a:r>
              <a:rPr lang="en-US" dirty="0" smtClean="0"/>
              <a:t>need to be so this is a probability distribution? Calculate P(.35&lt;X&lt; .98)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63538"/>
              </p:ext>
            </p:extLst>
          </p:nvPr>
        </p:nvGraphicFramePr>
        <p:xfrm>
          <a:off x="2597617" y="2685448"/>
          <a:ext cx="3451861" cy="14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617" y="2685448"/>
                        <a:ext cx="3451861" cy="14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432</TotalTime>
  <Words>437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Equation</vt:lpstr>
      <vt:lpstr>Una revisión de los metodólogos de integración  </vt:lpstr>
      <vt:lpstr>PowerPoint Presentation</vt:lpstr>
      <vt:lpstr>Método 1: Integración analítica </vt:lpstr>
      <vt:lpstr>Método 1: Integración analítica </vt:lpstr>
      <vt:lpstr>Método 2: Integración por Monte Carlo</vt:lpstr>
      <vt:lpstr>Implications of Monte Carlo</vt:lpstr>
      <vt:lpstr>Método 2: Integración por Monte Carlo</vt:lpstr>
      <vt:lpstr>Método 2: Monte Carlo integración </vt:lpstr>
      <vt:lpstr>Homework 1.1 </vt:lpstr>
      <vt:lpstr>Homework 1.2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Monnahan</cp:lastModifiedBy>
  <cp:revision>46</cp:revision>
  <dcterms:created xsi:type="dcterms:W3CDTF">2017-12-04T19:09:31Z</dcterms:created>
  <dcterms:modified xsi:type="dcterms:W3CDTF">2019-01-09T04:58:28Z</dcterms:modified>
</cp:coreProperties>
</file>