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1" r:id="rId2"/>
    <p:sldId id="308" r:id="rId3"/>
    <p:sldId id="294" r:id="rId4"/>
    <p:sldId id="305" r:id="rId5"/>
    <p:sldId id="289" r:id="rId6"/>
    <p:sldId id="292" r:id="rId7"/>
    <p:sldId id="307" r:id="rId8"/>
    <p:sldId id="309" r:id="rId9"/>
    <p:sldId id="264" r:id="rId10"/>
    <p:sldId id="310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revisión de la teoría de probabilidades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 smtClean="0"/>
              <a:t>Exercise 1.1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0016"/>
            <a:ext cx="7886700" cy="1459832"/>
          </a:xfrm>
        </p:spPr>
        <p:txBody>
          <a:bodyPr/>
          <a:lstStyle/>
          <a:p>
            <a:r>
              <a:rPr lang="en-US" dirty="0" smtClean="0"/>
              <a:t>Creat</a:t>
            </a:r>
            <a:r>
              <a:rPr lang="en-US" dirty="0" smtClean="0"/>
              <a:t>e R function which u</a:t>
            </a:r>
            <a:r>
              <a:rPr lang="en-US" dirty="0" smtClean="0"/>
              <a:t>ses </a:t>
            </a:r>
            <a:r>
              <a:rPr lang="en-US" dirty="0" err="1" smtClean="0"/>
              <a:t>rnorm</a:t>
            </a:r>
            <a:r>
              <a:rPr lang="en-US" dirty="0" smtClean="0"/>
              <a:t> and </a:t>
            </a:r>
            <a:r>
              <a:rPr lang="en-US" dirty="0" err="1" smtClean="0"/>
              <a:t>dnorm</a:t>
            </a:r>
            <a:r>
              <a:rPr lang="en-US" dirty="0" smtClean="0"/>
              <a:t> to reproduce this plot for </a:t>
            </a:r>
            <a:r>
              <a:rPr lang="en-US" i="1" dirty="0" smtClean="0"/>
              <a:t>n</a:t>
            </a:r>
            <a:r>
              <a:rPr lang="en-US" dirty="0" smtClean="0"/>
              <a:t> random samples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mar() to create 1x3 </a:t>
            </a:r>
            <a:r>
              <a:rPr lang="en-US" dirty="0" err="1" smtClean="0"/>
              <a:t>multipanel</a:t>
            </a:r>
            <a:r>
              <a:rPr lang="en-US" dirty="0" smtClean="0"/>
              <a:t> plot and repeat above with </a:t>
            </a:r>
            <a:r>
              <a:rPr lang="en-US" i="1" dirty="0" smtClean="0"/>
              <a:t>n=3, 100, 10000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5959" y="2032895"/>
            <a:ext cx="504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[Hint: look up argument </a:t>
            </a:r>
            <a:r>
              <a:rPr lang="en-US" dirty="0" err="1"/>
              <a:t>prob</a:t>
            </a:r>
            <a:r>
              <a:rPr lang="en-US" dirty="0"/>
              <a:t>=TRUE in </a:t>
            </a:r>
            <a:r>
              <a:rPr lang="en-US" dirty="0" err="1"/>
              <a:t>hist</a:t>
            </a:r>
            <a:r>
              <a:rPr lang="en-US" dirty="0"/>
              <a:t>()]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8" y="2563034"/>
            <a:ext cx="5329122" cy="26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frecuentes (clásicas) 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s-CL" noProof="0" dirty="0"/>
          </a:p>
          <a:p>
            <a:r>
              <a:rPr lang="es-CL" noProof="0" dirty="0"/>
              <a:t>Mas común paradigma de inferencia, con larga historia </a:t>
            </a:r>
          </a:p>
          <a:p>
            <a:r>
              <a:rPr lang="es-CL" dirty="0"/>
              <a:t>Normalmente usas el método máxima verosimilitud</a:t>
            </a:r>
            <a:endParaRPr lang="es-CL" noProof="0" dirty="0"/>
          </a:p>
          <a:p>
            <a:r>
              <a:rPr lang="es-CL" noProof="0" dirty="0"/>
              <a:t>Piensa: linear </a:t>
            </a:r>
            <a:r>
              <a:rPr lang="es-CL" noProof="0" dirty="0" err="1"/>
              <a:t>models</a:t>
            </a:r>
            <a:r>
              <a:rPr lang="es-CL" noProof="0" dirty="0"/>
              <a:t>, </a:t>
            </a:r>
            <a:r>
              <a:rPr lang="es-CL" noProof="0" dirty="0" err="1"/>
              <a:t>generalized</a:t>
            </a:r>
            <a:r>
              <a:rPr lang="es-CL" noProof="0" dirty="0"/>
              <a:t> linear </a:t>
            </a:r>
            <a:r>
              <a:rPr lang="es-CL" noProof="0" dirty="0" err="1"/>
              <a:t>models</a:t>
            </a:r>
            <a:r>
              <a:rPr lang="es-CL" noProof="0" dirty="0"/>
              <a:t>, AIC, p-</a:t>
            </a:r>
            <a:r>
              <a:rPr lang="es-CL" noProof="0" dirty="0" err="1"/>
              <a:t>values</a:t>
            </a:r>
            <a:r>
              <a:rPr lang="es-CL" noProof="0" dirty="0"/>
              <a:t>, </a:t>
            </a:r>
            <a:r>
              <a:rPr lang="es-CL" noProof="0" dirty="0" err="1"/>
              <a:t>confidence</a:t>
            </a:r>
            <a:r>
              <a:rPr lang="es-CL" noProof="0" dirty="0"/>
              <a:t> </a:t>
            </a:r>
            <a:r>
              <a:rPr lang="es-CL" noProof="0" dirty="0" err="1"/>
              <a:t>intervals</a:t>
            </a:r>
            <a:r>
              <a:rPr lang="es-CL" noProof="0" dirty="0"/>
              <a:t>, </a:t>
            </a:r>
            <a:r>
              <a:rPr lang="es-CL" noProof="0" dirty="0" err="1"/>
              <a:t>hypothesis</a:t>
            </a:r>
            <a:r>
              <a:rPr lang="es-CL" noProof="0" dirty="0"/>
              <a:t> </a:t>
            </a:r>
            <a:r>
              <a:rPr lang="es-CL" noProof="0" dirty="0" err="1"/>
              <a:t>testing</a:t>
            </a:r>
            <a:r>
              <a:rPr lang="es-CL" noProof="0" dirty="0"/>
              <a:t>, </a:t>
            </a:r>
            <a:r>
              <a:rPr lang="es-CL" noProof="0" dirty="0" err="1"/>
              <a:t>significance</a:t>
            </a:r>
            <a:r>
              <a:rPr lang="es-CL" noProof="0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Inferencia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926"/>
            <a:ext cx="8229600" cy="4826000"/>
          </a:xfrm>
        </p:spPr>
        <p:txBody>
          <a:bodyPr/>
          <a:lstStyle/>
          <a:p>
            <a:r>
              <a:rPr lang="es-CL" i="1" noProof="0" dirty="0"/>
              <a:t>“…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process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fitting</a:t>
            </a:r>
            <a:r>
              <a:rPr lang="es-CL" i="1" noProof="0" dirty="0"/>
              <a:t> a </a:t>
            </a:r>
            <a:r>
              <a:rPr lang="es-CL" i="1" noProof="0" dirty="0" err="1"/>
              <a:t>probability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i="1" noProof="0" dirty="0"/>
              <a:t> </a:t>
            </a:r>
            <a:r>
              <a:rPr lang="es-CL" i="1" noProof="0" dirty="0" err="1"/>
              <a:t>to</a:t>
            </a:r>
            <a:r>
              <a:rPr lang="es-CL" i="1" noProof="0" dirty="0"/>
              <a:t> a set </a:t>
            </a:r>
            <a:r>
              <a:rPr lang="es-CL" i="1" noProof="0" dirty="0" err="1"/>
              <a:t>of</a:t>
            </a:r>
            <a:r>
              <a:rPr lang="es-CL" i="1" noProof="0" dirty="0"/>
              <a:t> data and </a:t>
            </a:r>
            <a:r>
              <a:rPr lang="es-CL" i="1" noProof="0" dirty="0" err="1"/>
              <a:t>summarizing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result</a:t>
            </a:r>
            <a:r>
              <a:rPr lang="es-CL" i="1" noProof="0" dirty="0"/>
              <a:t> </a:t>
            </a:r>
            <a:r>
              <a:rPr lang="es-CL" i="1" noProof="0" dirty="0" err="1"/>
              <a:t>by</a:t>
            </a:r>
            <a:r>
              <a:rPr lang="es-CL" i="1" noProof="0" dirty="0"/>
              <a:t> a </a:t>
            </a:r>
            <a:r>
              <a:rPr lang="es-CL" i="1" noProof="0" dirty="0" err="1"/>
              <a:t>probability</a:t>
            </a:r>
            <a:r>
              <a:rPr lang="es-CL" i="1" noProof="0" dirty="0"/>
              <a:t> </a:t>
            </a:r>
            <a:r>
              <a:rPr lang="es-CL" i="1" noProof="0" dirty="0" err="1"/>
              <a:t>distribution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parameters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noProof="0" dirty="0"/>
              <a:t>…”</a:t>
            </a:r>
          </a:p>
          <a:p>
            <a:r>
              <a:rPr lang="es-CL" dirty="0"/>
              <a:t>Un paradigma alternativo que clásico  </a:t>
            </a:r>
            <a:endParaRPr lang="es-CL" noProof="0" dirty="0"/>
          </a:p>
          <a:p>
            <a:r>
              <a:rPr lang="es-CL" noProof="0" dirty="0"/>
              <a:t>Piensas: Prior, posterior, </a:t>
            </a:r>
            <a:r>
              <a:rPr lang="es-CL" noProof="0" dirty="0" err="1"/>
              <a:t>Markov</a:t>
            </a:r>
            <a:r>
              <a:rPr lang="es-CL" noProof="0" dirty="0"/>
              <a:t> </a:t>
            </a:r>
            <a:r>
              <a:rPr lang="es-CL" noProof="0" dirty="0" err="1"/>
              <a:t>chain</a:t>
            </a:r>
            <a:r>
              <a:rPr lang="es-CL" noProof="0" dirty="0"/>
              <a:t> Monte Carlo (MCMC)</a:t>
            </a:r>
          </a:p>
          <a:p>
            <a:r>
              <a:rPr lang="es-CL" noProof="0" dirty="0"/>
              <a:t>Software especiales: JAGS, BUGS, Stan,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022AAB-FD40-4C2C-A279-A84CD43469AC}"/>
              </a:ext>
            </a:extLst>
          </p:cNvPr>
          <p:cNvSpPr txBox="1"/>
          <p:nvPr/>
        </p:nvSpPr>
        <p:spPr>
          <a:xfrm>
            <a:off x="609378" y="63315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106936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Popularidad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54497" cy="4911725"/>
          </a:xfrm>
        </p:spPr>
        <p:txBody>
          <a:bodyPr/>
          <a:lstStyle/>
          <a:p>
            <a:r>
              <a:rPr lang="es-CL" noProof="0" dirty="0"/>
              <a:t>Creciente con avances de computadores</a:t>
            </a:r>
          </a:p>
          <a:p>
            <a:r>
              <a:rPr lang="es-CL" noProof="0" dirty="0"/>
              <a:t>Software especial se usado normalmente </a:t>
            </a:r>
          </a:p>
          <a:p>
            <a:r>
              <a:rPr lang="es-CL" dirty="0"/>
              <a:t>Popular en muchos campos, incluyendo ecología y ciencia pesquera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 descr="A close up of a organ&#10;&#10;Description generated with high confidence">
            <a:extLst>
              <a:ext uri="{FF2B5EF4-FFF2-40B4-BE49-F238E27FC236}">
                <a16:creationId xmlns:a16="http://schemas.microsoft.com/office/drawing/2014/main" xmlns="" id="{12BD2113-1CF4-40B9-A1AA-C31A430D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4709"/>
          <a:stretch/>
        </p:blipFill>
        <p:spPr bwMode="auto">
          <a:xfrm>
            <a:off x="4749966" y="366677"/>
            <a:ext cx="4354497" cy="57642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3E6335-5F08-4BFE-9246-F1F57DDA2455}"/>
              </a:ext>
            </a:extLst>
          </p:cNvPr>
          <p:cNvSpPr txBox="1"/>
          <p:nvPr/>
        </p:nvSpPr>
        <p:spPr>
          <a:xfrm>
            <a:off x="382772" y="640080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1, </a:t>
            </a:r>
            <a:r>
              <a:rPr lang="en-US" dirty="0" err="1"/>
              <a:t>Monnahan</a:t>
            </a:r>
            <a:r>
              <a:rPr lang="en-US" dirty="0"/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57707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Los pasos de un análisis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noProof="0" dirty="0"/>
              <a:t>Hacer un modelo colectivo </a:t>
            </a:r>
            <a:r>
              <a:rPr lang="es-CL" dirty="0"/>
              <a:t>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Condicionar el modelo a los datos observados y estimar la probabilidad </a:t>
            </a:r>
            <a:r>
              <a:rPr lang="es-CL" i="1" dirty="0"/>
              <a:t>a posteriori</a:t>
            </a:r>
            <a:r>
              <a:rPr lang="es-C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CL" noProof="0" dirty="0"/>
              <a:t>Evaluar el ajuste, realizar si necesario, </a:t>
            </a:r>
            <a:r>
              <a:rPr lang="es-CL" dirty="0"/>
              <a:t>y después hacer inferencia (calcular probabilidades).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747347-E575-45B9-A33D-A43CC2008456}"/>
              </a:ext>
            </a:extLst>
          </p:cNvPr>
          <p:cNvSpPr txBox="1"/>
          <p:nvPr/>
        </p:nvSpPr>
        <p:spPr>
          <a:xfrm>
            <a:off x="637953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18528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In nature we have random processes</a:t>
            </a:r>
          </a:p>
          <a:p>
            <a:r>
              <a:rPr lang="en-US" dirty="0" smtClean="0"/>
              <a:t>The s</a:t>
            </a:r>
            <a:r>
              <a:rPr lang="en-US" dirty="0" smtClean="0"/>
              <a:t>ample space is the possible outcomes of this process (events)</a:t>
            </a:r>
          </a:p>
          <a:p>
            <a:r>
              <a:rPr lang="en-US" dirty="0" smtClean="0"/>
              <a:t>A ran</a:t>
            </a:r>
            <a:r>
              <a:rPr lang="en-US" dirty="0" smtClean="0"/>
              <a:t>dom variable maps the sample space to be numbers</a:t>
            </a:r>
          </a:p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probability </a:t>
            </a:r>
            <a:r>
              <a:rPr lang="en-US" dirty="0" smtClean="0"/>
              <a:t>mass/density is the relative frequency of occurrence.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Review</a:t>
            </a:r>
            <a:r>
              <a:rPr lang="es-CL" noProof="0" dirty="0"/>
              <a:t>: </a:t>
            </a:r>
            <a:r>
              <a:rPr lang="es-CL" noProof="0" dirty="0" err="1"/>
              <a:t>basics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probabilities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CL" noProof="0" dirty="0"/>
              <a:t>P(A)=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event</a:t>
            </a:r>
            <a:r>
              <a:rPr lang="es-CL" noProof="0" dirty="0"/>
              <a:t> A</a:t>
            </a:r>
          </a:p>
          <a:p>
            <a:r>
              <a:rPr lang="es-CL" noProof="0" dirty="0"/>
              <a:t>P(A,B)=</a:t>
            </a:r>
            <a:r>
              <a:rPr lang="es-CL" noProof="0" dirty="0" err="1"/>
              <a:t>Probability</a:t>
            </a:r>
            <a:r>
              <a:rPr lang="es-CL" noProof="0" dirty="0"/>
              <a:t> of A and </a:t>
            </a:r>
            <a:r>
              <a:rPr lang="es-CL" noProof="0" dirty="0" smtClean="0"/>
              <a:t>B</a:t>
            </a:r>
          </a:p>
          <a:p>
            <a:r>
              <a:rPr lang="es-CL" dirty="0" smtClean="0"/>
              <a:t>P(A,C)=P(A)P(C) </a:t>
            </a:r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independent</a:t>
            </a:r>
            <a:endParaRPr lang="es-CL" noProof="0" dirty="0"/>
          </a:p>
          <a:p>
            <a:r>
              <a:rPr lang="es-CL" noProof="0" dirty="0"/>
              <a:t>P(A|B)=P(A,B)/P(B)   [</a:t>
            </a:r>
            <a:r>
              <a:rPr lang="es-CL" noProof="0" dirty="0" err="1"/>
              <a:t>conditional</a:t>
            </a:r>
            <a:r>
              <a:rPr lang="es-CL" noProof="0" dirty="0"/>
              <a:t> </a:t>
            </a:r>
            <a:r>
              <a:rPr lang="es-CL" noProof="0" dirty="0" err="1"/>
              <a:t>probability</a:t>
            </a:r>
            <a:r>
              <a:rPr lang="es-CL" noProof="0" dirty="0" smtClean="0"/>
              <a:t>]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9684" y="3884103"/>
            <a:ext cx="4362276" cy="217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365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6152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4553" y="4874004"/>
            <a:ext cx="833310" cy="850084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3357" y="4060272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5144" y="403628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5454" y="4972204"/>
            <a:ext cx="9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P(A,B)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282" y="4474021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Review</a:t>
            </a:r>
            <a:r>
              <a:rPr lang="es-CL" noProof="0" dirty="0"/>
              <a:t>: </a:t>
            </a:r>
            <a:r>
              <a:rPr lang="es-CL" noProof="0" dirty="0" err="1"/>
              <a:t>basics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probabilities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CL" dirty="0" err="1" smtClean="0"/>
              <a:t>Assume</a:t>
            </a:r>
            <a:r>
              <a:rPr lang="es-CL" dirty="0" smtClean="0"/>
              <a:t> X </a:t>
            </a:r>
            <a:r>
              <a:rPr lang="es-CL" dirty="0" err="1" smtClean="0"/>
              <a:t>is</a:t>
            </a:r>
            <a:r>
              <a:rPr lang="es-CL" dirty="0" smtClean="0"/>
              <a:t> a </a:t>
            </a:r>
            <a:r>
              <a:rPr lang="es-CL" dirty="0" err="1" smtClean="0"/>
              <a:t>rv</a:t>
            </a:r>
            <a:r>
              <a:rPr lang="es-CL" dirty="0" smtClean="0"/>
              <a:t> </a:t>
            </a:r>
            <a:r>
              <a:rPr lang="es-CL" dirty="0" err="1" smtClean="0"/>
              <a:t>that</a:t>
            </a:r>
            <a:r>
              <a:rPr lang="es-CL" dirty="0" smtClean="0"/>
              <a:t> </a:t>
            </a:r>
            <a:r>
              <a:rPr lang="es-CL" dirty="0" err="1" smtClean="0"/>
              <a:t>maps</a:t>
            </a:r>
            <a:r>
              <a:rPr lang="es-CL" dirty="0"/>
              <a:t> </a:t>
            </a:r>
            <a:r>
              <a:rPr lang="es-CL" dirty="0" smtClean="0"/>
              <a:t>to </a:t>
            </a:r>
            <a:r>
              <a:rPr lang="es-CL" dirty="0" err="1" smtClean="0"/>
              <a:t>the</a:t>
            </a:r>
            <a:r>
              <a:rPr lang="es-CL" dirty="0" smtClean="0"/>
              <a:t> real line</a:t>
            </a:r>
          </a:p>
          <a:p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discrete</a:t>
            </a:r>
            <a:r>
              <a:rPr lang="es-CL" dirty="0" smtClean="0"/>
              <a:t>: </a:t>
            </a:r>
            <a:r>
              <a:rPr lang="es-CL" i="1" dirty="0" smtClean="0"/>
              <a:t>f(x)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probability</a:t>
            </a:r>
            <a:r>
              <a:rPr lang="es-CL" dirty="0" smtClean="0"/>
              <a:t> </a:t>
            </a:r>
            <a:r>
              <a:rPr lang="es-CL" b="1" dirty="0" err="1"/>
              <a:t>mass</a:t>
            </a:r>
            <a:r>
              <a:rPr lang="es-CL" dirty="0"/>
              <a:t> (</a:t>
            </a:r>
            <a:r>
              <a:rPr lang="es-CL" dirty="0" err="1"/>
              <a:t>pmf</a:t>
            </a:r>
            <a:r>
              <a:rPr lang="es-CL" dirty="0" smtClean="0"/>
              <a:t>)</a:t>
            </a:r>
          </a:p>
          <a:p>
            <a:r>
              <a:rPr lang="es-CL" noProof="0" dirty="0" err="1" smtClean="0"/>
              <a:t>If</a:t>
            </a:r>
            <a:r>
              <a:rPr lang="es-CL" noProof="0" dirty="0" smtClean="0"/>
              <a:t> </a:t>
            </a:r>
            <a:r>
              <a:rPr lang="es-CL" noProof="0" dirty="0" err="1" smtClean="0"/>
              <a:t>continuous</a:t>
            </a:r>
            <a:r>
              <a:rPr lang="es-CL" noProof="0" dirty="0"/>
              <a:t>, </a:t>
            </a:r>
            <a:r>
              <a:rPr lang="es-CL" i="1" noProof="0" dirty="0" smtClean="0"/>
              <a:t>f(x)</a:t>
            </a:r>
            <a:r>
              <a:rPr lang="es-CL" noProof="0" dirty="0" smtClean="0"/>
              <a:t> </a:t>
            </a:r>
            <a:r>
              <a:rPr lang="es-CL" noProof="0" dirty="0" err="1" smtClean="0"/>
              <a:t>is</a:t>
            </a:r>
            <a:r>
              <a:rPr lang="es-CL" noProof="0" dirty="0" smtClean="0"/>
              <a:t> 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b="1" noProof="0" dirty="0" err="1" smtClean="0"/>
              <a:t>density</a:t>
            </a:r>
            <a:r>
              <a:rPr lang="es-CL" dirty="0" smtClean="0"/>
              <a:t> </a:t>
            </a:r>
            <a:r>
              <a:rPr lang="es-CL" dirty="0" err="1" smtClean="0"/>
              <a:t>function</a:t>
            </a:r>
            <a:r>
              <a:rPr lang="es-CL" dirty="0" smtClean="0"/>
              <a:t> </a:t>
            </a:r>
            <a:r>
              <a:rPr lang="es-CL" i="1" dirty="0" smtClean="0"/>
              <a:t>f </a:t>
            </a:r>
            <a:r>
              <a:rPr lang="es-CL" dirty="0" smtClean="0"/>
              <a:t>(</a:t>
            </a:r>
            <a:r>
              <a:rPr lang="es-CL" dirty="0" err="1" smtClean="0"/>
              <a:t>pdf</a:t>
            </a:r>
            <a:r>
              <a:rPr lang="es-CL" dirty="0" smtClean="0"/>
              <a:t>) and </a:t>
            </a:r>
            <a:r>
              <a:rPr lang="es-CL" dirty="0" err="1" smtClean="0"/>
              <a:t>needs</a:t>
            </a:r>
            <a:r>
              <a:rPr lang="es-CL" dirty="0" smtClean="0"/>
              <a:t> to be </a:t>
            </a:r>
            <a:r>
              <a:rPr lang="es-CL" dirty="0" err="1" smtClean="0"/>
              <a:t>integrated</a:t>
            </a:r>
            <a:r>
              <a:rPr lang="es-CL" dirty="0" smtClean="0"/>
              <a:t>:</a:t>
            </a:r>
          </a:p>
          <a:p>
            <a:endParaRPr lang="es-CL" b="1" noProof="0" dirty="0"/>
          </a:p>
          <a:p>
            <a:endParaRPr lang="es-CL" b="1" noProof="0" dirty="0"/>
          </a:p>
          <a:p>
            <a:pPr marL="0" indent="0">
              <a:buNone/>
            </a:pP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1225" y="4041775"/>
            <a:ext cx="6248763" cy="2017713"/>
            <a:chOff x="825136" y="2729633"/>
            <a:chExt cx="6248763" cy="2017713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xmlns="" id="{871A0B14-87C6-4452-B778-BA64D86F2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669198"/>
                </p:ext>
              </p:extLst>
            </p:nvPr>
          </p:nvGraphicFramePr>
          <p:xfrm>
            <a:off x="825136" y="2729633"/>
            <a:ext cx="3025775" cy="201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3" imgW="1066680" imgH="711000" progId="Equation.DSMT4">
                    <p:embed/>
                  </p:oleObj>
                </mc:Choice>
                <mc:Fallback>
                  <p:oleObj name="Equation" r:id="rId3" imgW="10666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5136" y="2729633"/>
                          <a:ext cx="3025775" cy="2017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6FEC291-188A-4C6E-ABF2-A799330527F2}"/>
                </a:ext>
              </a:extLst>
            </p:cNvPr>
            <p:cNvSpPr txBox="1"/>
            <p:nvPr/>
          </p:nvSpPr>
          <p:spPr>
            <a:xfrm>
              <a:off x="4224966" y="3503441"/>
              <a:ext cx="2848933" cy="85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Law of total probability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53196"/>
              </p:ext>
            </p:extLst>
          </p:nvPr>
        </p:nvGraphicFramePr>
        <p:xfrm>
          <a:off x="769297" y="3206749"/>
          <a:ext cx="3997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297" y="3206749"/>
                        <a:ext cx="39973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0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60"/>
            <a:ext cx="8229600" cy="4880965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random </a:t>
            </a:r>
            <a:r>
              <a:rPr lang="en-US" dirty="0" smtClean="0"/>
              <a:t>samples:</a:t>
            </a:r>
            <a:br>
              <a:rPr lang="en-US" dirty="0" smtClean="0"/>
            </a:br>
            <a:r>
              <a:rPr lang="en-US" dirty="0" err="1" smtClean="0"/>
              <a:t>rnorm</a:t>
            </a:r>
            <a:r>
              <a:rPr lang="en-US" dirty="0" smtClean="0"/>
              <a:t>(n, mean,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Probability density function (height):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dnorm</a:t>
            </a:r>
            <a:r>
              <a:rPr lang="en-US" dirty="0" smtClean="0"/>
              <a:t>(x, mean,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Probability that X&lt;q (integration):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pnorm</a:t>
            </a:r>
            <a:r>
              <a:rPr lang="en-US" dirty="0"/>
              <a:t>(q, </a:t>
            </a:r>
            <a:r>
              <a:rPr lang="en-US" dirty="0" smtClean="0"/>
              <a:t>mean,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What value of X gives quantile of p?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qnorm</a:t>
            </a:r>
            <a:r>
              <a:rPr lang="en-US" dirty="0" smtClean="0"/>
              <a:t>(p, mean,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for other RVs: </a:t>
            </a:r>
            <a:r>
              <a:rPr lang="en-US" dirty="0" err="1" smtClean="0"/>
              <a:t>rpois</a:t>
            </a:r>
            <a:r>
              <a:rPr lang="en-US" dirty="0" smtClean="0"/>
              <a:t>, </a:t>
            </a:r>
            <a:r>
              <a:rPr lang="en-US" dirty="0" err="1" smtClean="0"/>
              <a:t>rbeta</a:t>
            </a:r>
            <a:r>
              <a:rPr lang="en-US" dirty="0" smtClean="0"/>
              <a:t>, </a:t>
            </a:r>
            <a:r>
              <a:rPr lang="en-US" dirty="0" err="1" smtClean="0"/>
              <a:t>rbinom</a:t>
            </a:r>
            <a:r>
              <a:rPr lang="en-US" dirty="0" smtClean="0"/>
              <a:t>, etc.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510</TotalTime>
  <Words>421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MathType 6.0 Equation</vt:lpstr>
      <vt:lpstr>Una revisión de la teoría de probabilidades </vt:lpstr>
      <vt:lpstr>Estadísticas frecuentes (clásicas) </vt:lpstr>
      <vt:lpstr>Inferencia bayesiana</vt:lpstr>
      <vt:lpstr>Popularidad</vt:lpstr>
      <vt:lpstr>Los pasos de un análisis bayesiana</vt:lpstr>
      <vt:lpstr>Review of probability theory</vt:lpstr>
      <vt:lpstr>Review: basics of probabilities</vt:lpstr>
      <vt:lpstr>Review: basics of probabilities</vt:lpstr>
      <vt:lpstr>Randomness in R</vt:lpstr>
      <vt:lpstr>Exercise 1.1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77</cp:revision>
  <dcterms:created xsi:type="dcterms:W3CDTF">2015-01-11T16:48:24Z</dcterms:created>
  <dcterms:modified xsi:type="dcterms:W3CDTF">2019-01-09T02:56:06Z</dcterms:modified>
</cp:coreProperties>
</file>