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323" r:id="rId2"/>
    <p:sldId id="275" r:id="rId3"/>
    <p:sldId id="328" r:id="rId4"/>
    <p:sldId id="332" r:id="rId5"/>
    <p:sldId id="293" r:id="rId6"/>
    <p:sldId id="297" r:id="rId7"/>
    <p:sldId id="333" r:id="rId8"/>
    <p:sldId id="334" r:id="rId9"/>
    <p:sldId id="298" r:id="rId10"/>
    <p:sldId id="331" r:id="rId11"/>
    <p:sldId id="325" r:id="rId12"/>
    <p:sldId id="326" r:id="rId13"/>
    <p:sldId id="327" r:id="rId14"/>
    <p:sldId id="300" r:id="rId15"/>
    <p:sldId id="301" r:id="rId16"/>
    <p:sldId id="303" r:id="rId17"/>
    <p:sldId id="295" r:id="rId18"/>
    <p:sldId id="290" r:id="rId19"/>
    <p:sldId id="292" r:id="rId20"/>
    <p:sldId id="289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28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1/8/2019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s.wikipedia.org/wiki/Distribuci%C3%B3n_beta-binomi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o_estoc%C3%A1stico" TargetMode="External"/><Relationship Id="rId2" Type="http://schemas.openxmlformats.org/officeDocument/2006/relationships/hyperlink" Target="https://es.wikipedia.org/wiki/Cadena_de_M%C3%A1rko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Inferencia Bayesiana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noProof="0" dirty="0"/>
              <a:t>Supone solo un dato (</a:t>
            </a:r>
            <a:r>
              <a:rPr lang="es-CL" sz="2400" i="1" noProof="0" dirty="0"/>
              <a:t>y</a:t>
            </a:r>
            <a:r>
              <a:rPr lang="es-CL" sz="2400" noProof="0" dirty="0"/>
              <a:t>) de una distribución normal donde la media (</a:t>
            </a:r>
            <a:r>
              <a:rPr lang="es-CL" sz="2400" i="1" dirty="0"/>
              <a:t>θ)</a:t>
            </a:r>
            <a:r>
              <a:rPr lang="es-CL" sz="2400" noProof="0" dirty="0"/>
              <a:t> no es conocido pero la varianza sí: </a:t>
            </a:r>
            <a:r>
              <a:rPr lang="es-CL" sz="2400" i="1" dirty="0"/>
              <a:t>p(</a:t>
            </a:r>
            <a:r>
              <a:rPr lang="es-CL" sz="2400" i="1" dirty="0" err="1"/>
              <a:t>y|θ</a:t>
            </a:r>
            <a:r>
              <a:rPr lang="es-CL" sz="2400" i="1" dirty="0"/>
              <a:t>)~N(θ,</a:t>
            </a:r>
            <a:r>
              <a:rPr lang="el-GR" sz="2400" i="1" dirty="0"/>
              <a:t>σ</a:t>
            </a:r>
            <a:r>
              <a:rPr lang="es-CL" sz="2400" i="1" dirty="0"/>
              <a:t>)</a:t>
            </a:r>
            <a:r>
              <a:rPr lang="es-CL" sz="2400" noProof="0" dirty="0"/>
              <a:t>. La prior=</a:t>
            </a:r>
            <a:r>
              <a:rPr lang="es-CL" sz="2400" i="1" noProof="0" dirty="0"/>
              <a:t>p(θ)~N(μ</a:t>
            </a:r>
            <a:r>
              <a:rPr lang="es-CL" sz="2400" i="1" baseline="-25000" noProof="0" dirty="0"/>
              <a:t>0</a:t>
            </a:r>
            <a:r>
              <a:rPr lang="es-CL" sz="2400" i="1" noProof="0" dirty="0"/>
              <a:t>,τ</a:t>
            </a:r>
            <a:r>
              <a:rPr lang="es-CL" sz="2400" i="1" baseline="-25000" noProof="0" dirty="0"/>
              <a:t> 0</a:t>
            </a:r>
            <a:r>
              <a:rPr lang="es-CL" sz="2400" i="1" noProof="0" dirty="0"/>
              <a:t>)</a:t>
            </a:r>
          </a:p>
          <a:p>
            <a:endParaRPr lang="es-CL" sz="2400" i="1" dirty="0"/>
          </a:p>
          <a:p>
            <a:endParaRPr lang="es-CL" sz="2400" i="1" noProof="0" dirty="0"/>
          </a:p>
          <a:p>
            <a:endParaRPr lang="es-CL" sz="2400" i="1" noProof="0" dirty="0"/>
          </a:p>
          <a:p>
            <a:r>
              <a:rPr lang="es-CL" sz="2400" dirty="0"/>
              <a:t>Qué representa esta ecuación?</a:t>
            </a:r>
          </a:p>
          <a:p>
            <a:r>
              <a:rPr lang="es-CL" sz="2400" dirty="0"/>
              <a:t>Una distribución normal! </a:t>
            </a:r>
            <a:r>
              <a:rPr lang="es-CL" sz="2400" i="1" dirty="0"/>
              <a:t>N(μ</a:t>
            </a:r>
            <a:r>
              <a:rPr lang="es-CL" sz="2400" i="1" baseline="-25000" dirty="0"/>
              <a:t>1</a:t>
            </a:r>
            <a:r>
              <a:rPr lang="es-CL" sz="2400" i="1" dirty="0"/>
              <a:t>,τ</a:t>
            </a:r>
            <a:r>
              <a:rPr lang="es-CL" sz="2400" i="1" baseline="-25000" dirty="0"/>
              <a:t> 1</a:t>
            </a:r>
            <a:r>
              <a:rPr lang="es-CL" sz="2400" i="1" dirty="0"/>
              <a:t>)</a:t>
            </a:r>
          </a:p>
          <a:p>
            <a:r>
              <a:rPr lang="es-CL" sz="2400" dirty="0"/>
              <a:t>La media de la distribución posterior “</a:t>
            </a:r>
            <a:r>
              <a:rPr lang="es-CL" sz="2400" i="1" dirty="0"/>
              <a:t>es el promedio ponderado de la media de la distribución a priori y el dato</a:t>
            </a:r>
            <a:r>
              <a:rPr lang="es-CL" sz="2400" dirty="0"/>
              <a:t>”</a:t>
            </a:r>
          </a:p>
          <a:p>
            <a:r>
              <a:rPr lang="es-CL" sz="2400" dirty="0"/>
              <a:t>[mostrar en la computadora]</a:t>
            </a:r>
          </a:p>
          <a:p>
            <a:endParaRPr lang="es-CL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65875" y="20145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028520" imgH="965160" progId="Equation.DSMT4">
                  <p:embed/>
                </p:oleObj>
              </mc:Choice>
              <mc:Fallback>
                <p:oleObj name="Equation" r:id="rId3" imgW="1028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75" y="20145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BBB81E51-8CAC-4532-A30F-E7FA0F5527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191" y="2397125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1739880" imgH="533160" progId="Equation.DSMT4">
                  <p:embed/>
                </p:oleObj>
              </mc:Choice>
              <mc:Fallback>
                <p:oleObj name="Equation" r:id="rId5" imgW="1739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91" y="2397125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=""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=""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likelihood of x=5 | Z of mu=0 to 6 and plot it</a:t>
            </a:r>
          </a:p>
          <a:p>
            <a:r>
              <a:rPr lang="en-US" dirty="0" smtClean="0"/>
              <a:t>Repeat but with x={5,4,7}</a:t>
            </a:r>
          </a:p>
          <a:p>
            <a:endParaRPr lang="en-US" dirty="0"/>
          </a:p>
          <a:p>
            <a:r>
              <a:rPr lang="en-US" dirty="0" smtClean="0"/>
              <a:t>Plot Poisson likelihood for the last x and for lambda=0 to 15</a:t>
            </a:r>
          </a:p>
          <a:p>
            <a:endParaRPr lang="en-US" dirty="0"/>
          </a:p>
          <a:p>
            <a:r>
              <a:rPr lang="en-US" dirty="0" smtClean="0"/>
              <a:t>What does x represent?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311B8-0CB5-41BD-B9C6-E65BF9B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Conjugacy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6C4D9-8E78-46D8-B959-3247D862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Normal prior + normal </a:t>
            </a:r>
            <a:r>
              <a:rPr lang="es-CL" noProof="0" dirty="0" err="1"/>
              <a:t>likelihood</a:t>
            </a:r>
            <a:r>
              <a:rPr lang="es-CL" noProof="0" dirty="0"/>
              <a:t> = normal posterior	</a:t>
            </a:r>
          </a:p>
          <a:p>
            <a:r>
              <a:rPr lang="es-CL" noProof="0" dirty="0" err="1"/>
              <a:t>This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an</a:t>
            </a:r>
            <a:r>
              <a:rPr lang="es-CL" noProof="0" dirty="0"/>
              <a:t> </a:t>
            </a:r>
            <a:r>
              <a:rPr lang="es-CL" noProof="0" dirty="0" err="1"/>
              <a:t>example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“</a:t>
            </a:r>
            <a:r>
              <a:rPr lang="es-CL" noProof="0" dirty="0" err="1"/>
              <a:t>conjugacy</a:t>
            </a:r>
            <a:r>
              <a:rPr lang="es-CL" noProof="0" dirty="0"/>
              <a:t>” </a:t>
            </a:r>
            <a:r>
              <a:rPr lang="es-CL" noProof="0" dirty="0" err="1"/>
              <a:t>or</a:t>
            </a:r>
            <a:r>
              <a:rPr lang="es-CL" noProof="0" dirty="0"/>
              <a:t> “</a:t>
            </a:r>
            <a:r>
              <a:rPr lang="es-CL" noProof="0" dirty="0" err="1"/>
              <a:t>conjugate</a:t>
            </a:r>
            <a:r>
              <a:rPr lang="es-CL" noProof="0" dirty="0"/>
              <a:t> prior” (</a:t>
            </a:r>
            <a:r>
              <a:rPr lang="es-CL" noProof="0" dirty="0" err="1"/>
              <a:t>see</a:t>
            </a:r>
            <a:r>
              <a:rPr lang="es-CL" noProof="0" dirty="0"/>
              <a:t> </a:t>
            </a:r>
            <a:r>
              <a:rPr lang="es-CL" noProof="0" dirty="0" err="1">
                <a:hlinkClick r:id="rId2"/>
              </a:rPr>
              <a:t>here</a:t>
            </a:r>
            <a:r>
              <a:rPr lang="es-CL" noProof="0" dirty="0"/>
              <a:t>)</a:t>
            </a:r>
          </a:p>
          <a:p>
            <a:r>
              <a:rPr lang="es-CL" noProof="0" dirty="0" err="1"/>
              <a:t>Inference</a:t>
            </a:r>
            <a:r>
              <a:rPr lang="es-CL" noProof="0" dirty="0"/>
              <a:t> (i.e., </a:t>
            </a:r>
            <a:r>
              <a:rPr lang="es-CL" noProof="0" dirty="0" err="1"/>
              <a:t>integration</a:t>
            </a:r>
            <a:r>
              <a:rPr lang="es-CL" noProof="0" dirty="0"/>
              <a:t>)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easy</a:t>
            </a:r>
            <a:r>
              <a:rPr lang="es-CL" noProof="0" dirty="0"/>
              <a:t>: </a:t>
            </a:r>
            <a:r>
              <a:rPr lang="es-C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endParaRPr lang="es-CL" noProof="0" dirty="0"/>
          </a:p>
          <a:p>
            <a:r>
              <a:rPr lang="es-CL" noProof="0" dirty="0"/>
              <a:t>Real </a:t>
            </a:r>
            <a:r>
              <a:rPr lang="es-CL" noProof="0" dirty="0" err="1"/>
              <a:t>models</a:t>
            </a:r>
            <a:r>
              <a:rPr lang="es-CL" noProof="0" dirty="0"/>
              <a:t> </a:t>
            </a:r>
            <a:r>
              <a:rPr lang="es-CL" noProof="0" dirty="0" err="1"/>
              <a:t>typically</a:t>
            </a:r>
            <a:r>
              <a:rPr lang="es-CL" noProof="0" dirty="0"/>
              <a:t> </a:t>
            </a:r>
            <a:r>
              <a:rPr lang="es-CL" noProof="0" dirty="0" err="1"/>
              <a:t>don’t</a:t>
            </a:r>
            <a:r>
              <a:rPr lang="es-CL" noProof="0" dirty="0"/>
              <a:t> </a:t>
            </a:r>
            <a:r>
              <a:rPr lang="es-CL" noProof="0" dirty="0" err="1"/>
              <a:t>have</a:t>
            </a:r>
            <a:r>
              <a:rPr lang="es-CL" noProof="0" dirty="0"/>
              <a:t> </a:t>
            </a:r>
            <a:r>
              <a:rPr lang="es-CL" noProof="0" dirty="0" err="1"/>
              <a:t>analytical</a:t>
            </a:r>
            <a:r>
              <a:rPr lang="es-CL" noProof="0" dirty="0"/>
              <a:t> </a:t>
            </a:r>
            <a:r>
              <a:rPr lang="es-CL" noProof="0" dirty="0" err="1"/>
              <a:t>form</a:t>
            </a:r>
            <a:r>
              <a:rPr lang="es-CL" noProof="0" dirty="0"/>
              <a:t>, so </a:t>
            </a:r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need</a:t>
            </a:r>
            <a:r>
              <a:rPr lang="es-CL" noProof="0" dirty="0"/>
              <a:t> a new </a:t>
            </a:r>
            <a:r>
              <a:rPr lang="es-CL" noProof="0" dirty="0" err="1"/>
              <a:t>way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</a:t>
            </a:r>
            <a:r>
              <a:rPr lang="es-CL" noProof="0" dirty="0" err="1"/>
              <a:t>integrate</a:t>
            </a:r>
            <a:endParaRPr lang="es-CL" noProof="0" dirty="0"/>
          </a:p>
          <a:p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need</a:t>
            </a:r>
            <a:r>
              <a:rPr lang="es-CL" noProof="0" dirty="0"/>
              <a:t> </a:t>
            </a:r>
            <a:r>
              <a:rPr lang="es-CL" noProof="0" dirty="0" err="1"/>
              <a:t>numerical</a:t>
            </a:r>
            <a:r>
              <a:rPr lang="es-CL" noProof="0" dirty="0"/>
              <a:t> </a:t>
            </a:r>
            <a:r>
              <a:rPr lang="es-CL" noProof="0" dirty="0" err="1"/>
              <a:t>integration</a:t>
            </a:r>
            <a:r>
              <a:rPr lang="es-CL" noProof="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BD4CAD-4687-4CE2-8031-203165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dirty="0">
                <a:hlinkClick r:id="rId2"/>
              </a:rPr>
              <a:t>Posterior Beta-binomial</a:t>
            </a:r>
            <a:r>
              <a:rPr lang="es-CL" sz="2400" dirty="0"/>
              <a:t>=beta prior + binomial </a:t>
            </a:r>
            <a:r>
              <a:rPr lang="es-CL" sz="2400" dirty="0" err="1"/>
              <a:t>likelihood</a:t>
            </a:r>
            <a:endParaRPr lang="es-CL" sz="2400" dirty="0"/>
          </a:p>
          <a:p>
            <a:r>
              <a:rPr lang="es-CL" sz="2400" dirty="0"/>
              <a:t>Supongamos que la mitad de los animales marcados mueren</a:t>
            </a:r>
          </a:p>
          <a:p>
            <a:r>
              <a:rPr lang="es-CL" sz="2400" dirty="0"/>
              <a:t>Qué pasa al aumentar los datos sin cambiar la prior?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A162F8-F1E7-4D75-BBC5-F01A21D5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2749352"/>
            <a:ext cx="8104505" cy="33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7509933" cy="4270351"/>
          </a:xfrm>
        </p:spPr>
        <p:txBody>
          <a:bodyPr>
            <a:normAutofit fontScale="55000" lnSpcReduction="20000"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s-CL" noProof="0" dirty="0" err="1"/>
              <a:t>Punt</a:t>
            </a:r>
            <a:r>
              <a:rPr lang="es-CL" noProof="0" dirty="0"/>
              <a:t>, A. E. and R. </a:t>
            </a:r>
            <a:r>
              <a:rPr lang="es-CL" noProof="0" dirty="0" err="1"/>
              <a:t>Hilborn</a:t>
            </a:r>
            <a:r>
              <a:rPr lang="es-CL" noProof="0" dirty="0"/>
              <a:t>. 1997. </a:t>
            </a:r>
            <a:r>
              <a:rPr lang="es-CL" noProof="0" dirty="0" err="1"/>
              <a:t>Fisheries</a:t>
            </a:r>
            <a:r>
              <a:rPr lang="es-CL" noProof="0" dirty="0"/>
              <a:t> stock </a:t>
            </a:r>
            <a:r>
              <a:rPr lang="es-CL" noProof="0" dirty="0" err="1"/>
              <a:t>assessment</a:t>
            </a:r>
            <a:r>
              <a:rPr lang="es-CL" noProof="0" dirty="0"/>
              <a:t> and </a:t>
            </a:r>
            <a:r>
              <a:rPr lang="es-CL" noProof="0" dirty="0" err="1"/>
              <a:t>decision</a:t>
            </a:r>
            <a:r>
              <a:rPr lang="es-CL" noProof="0" dirty="0"/>
              <a:t> </a:t>
            </a:r>
            <a:r>
              <a:rPr lang="es-CL" noProof="0" dirty="0" err="1"/>
              <a:t>analysis</a:t>
            </a:r>
            <a:r>
              <a:rPr lang="es-CL" noProof="0" dirty="0"/>
              <a:t>: </a:t>
            </a:r>
            <a:r>
              <a:rPr lang="es-CL" noProof="0" dirty="0" err="1"/>
              <a:t>The</a:t>
            </a:r>
            <a:r>
              <a:rPr lang="es-CL" noProof="0" dirty="0"/>
              <a:t> </a:t>
            </a:r>
            <a:r>
              <a:rPr lang="es-CL" noProof="0" dirty="0" err="1"/>
              <a:t>Bayesian</a:t>
            </a:r>
            <a:r>
              <a:rPr lang="es-CL" noProof="0" dirty="0"/>
              <a:t> </a:t>
            </a:r>
            <a:r>
              <a:rPr lang="es-CL" noProof="0" dirty="0" err="1"/>
              <a:t>approach</a:t>
            </a:r>
            <a:r>
              <a:rPr lang="es-CL" noProof="0" dirty="0"/>
              <a:t>. </a:t>
            </a:r>
            <a:r>
              <a:rPr lang="es-CL" noProof="0" dirty="0" err="1"/>
              <a:t>Reviews</a:t>
            </a:r>
            <a:r>
              <a:rPr lang="es-CL" noProof="0" dirty="0"/>
              <a:t> in Fish </a:t>
            </a:r>
            <a:r>
              <a:rPr lang="es-CL" noProof="0" dirty="0" err="1"/>
              <a:t>Biology</a:t>
            </a:r>
            <a:r>
              <a:rPr lang="es-CL" noProof="0" dirty="0"/>
              <a:t> and </a:t>
            </a:r>
            <a:r>
              <a:rPr lang="es-CL" noProof="0" dirty="0" err="1"/>
              <a:t>Fisheries</a:t>
            </a:r>
            <a:r>
              <a:rPr lang="es-CL" noProof="0" dirty="0"/>
              <a:t> </a:t>
            </a:r>
            <a:r>
              <a:rPr lang="es-CL" b="1" noProof="0" dirty="0"/>
              <a:t>7:35-63.</a:t>
            </a:r>
          </a:p>
          <a:p>
            <a:r>
              <a:rPr lang="es-CL" noProof="0" dirty="0"/>
              <a:t>Ellison, A. M. 2004. </a:t>
            </a:r>
            <a:r>
              <a:rPr lang="es-CL" noProof="0" dirty="0" err="1"/>
              <a:t>Bayesian</a:t>
            </a:r>
            <a:r>
              <a:rPr lang="es-CL" noProof="0" dirty="0"/>
              <a:t> </a:t>
            </a:r>
            <a:r>
              <a:rPr lang="es-CL" noProof="0" dirty="0" err="1"/>
              <a:t>inference</a:t>
            </a:r>
            <a:r>
              <a:rPr lang="es-CL" noProof="0" dirty="0"/>
              <a:t> in </a:t>
            </a:r>
            <a:r>
              <a:rPr lang="es-CL" noProof="0" dirty="0" err="1"/>
              <a:t>ecology</a:t>
            </a:r>
            <a:r>
              <a:rPr lang="es-CL" noProof="0" dirty="0"/>
              <a:t>. </a:t>
            </a:r>
            <a:r>
              <a:rPr lang="es-CL" noProof="0" dirty="0" err="1"/>
              <a:t>Ecology</a:t>
            </a:r>
            <a:r>
              <a:rPr lang="es-CL" noProof="0" dirty="0"/>
              <a:t> </a:t>
            </a:r>
            <a:r>
              <a:rPr lang="es-CL" noProof="0" dirty="0" err="1"/>
              <a:t>Letters</a:t>
            </a:r>
            <a:r>
              <a:rPr lang="es-CL" noProof="0" dirty="0"/>
              <a:t> </a:t>
            </a:r>
            <a:r>
              <a:rPr lang="es-CL" b="1" noProof="0" dirty="0"/>
              <a:t>7:509-520.</a:t>
            </a:r>
          </a:p>
          <a:p>
            <a:r>
              <a:rPr lang="es-CL" noProof="0" dirty="0" err="1"/>
              <a:t>Monnahan</a:t>
            </a:r>
            <a:r>
              <a:rPr lang="es-CL" noProof="0" dirty="0"/>
              <a:t>, C. C., J. T. </a:t>
            </a:r>
            <a:r>
              <a:rPr lang="es-CL" noProof="0" dirty="0" err="1"/>
              <a:t>Thorson</a:t>
            </a:r>
            <a:r>
              <a:rPr lang="es-CL" noProof="0" dirty="0"/>
              <a:t>, and T. A. Branch. 2017. </a:t>
            </a:r>
            <a:r>
              <a:rPr lang="es-CL" noProof="0" dirty="0" err="1"/>
              <a:t>Faster</a:t>
            </a:r>
            <a:r>
              <a:rPr lang="es-CL" noProof="0" dirty="0"/>
              <a:t> </a:t>
            </a:r>
            <a:r>
              <a:rPr lang="es-CL" noProof="0" dirty="0" err="1"/>
              <a:t>estimation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</a:t>
            </a:r>
            <a:r>
              <a:rPr lang="es-CL" noProof="0" dirty="0" err="1"/>
              <a:t>Bayesian</a:t>
            </a:r>
            <a:r>
              <a:rPr lang="es-CL" noProof="0" dirty="0"/>
              <a:t> </a:t>
            </a:r>
            <a:r>
              <a:rPr lang="es-CL" noProof="0" dirty="0" err="1"/>
              <a:t>models</a:t>
            </a:r>
            <a:r>
              <a:rPr lang="es-CL" noProof="0" dirty="0"/>
              <a:t> in </a:t>
            </a:r>
            <a:r>
              <a:rPr lang="es-CL" noProof="0" dirty="0" err="1"/>
              <a:t>ecology</a:t>
            </a:r>
            <a:r>
              <a:rPr lang="es-CL" noProof="0" dirty="0"/>
              <a:t> </a:t>
            </a:r>
            <a:r>
              <a:rPr lang="es-CL" noProof="0" dirty="0" err="1"/>
              <a:t>using</a:t>
            </a:r>
            <a:r>
              <a:rPr lang="es-CL" noProof="0" dirty="0"/>
              <a:t> </a:t>
            </a:r>
            <a:r>
              <a:rPr lang="es-CL" noProof="0" dirty="0" err="1"/>
              <a:t>Hamiltonian</a:t>
            </a:r>
            <a:r>
              <a:rPr lang="es-CL" noProof="0" dirty="0"/>
              <a:t> Monte Carlo. </a:t>
            </a:r>
            <a:r>
              <a:rPr lang="es-CL" noProof="0" dirty="0" err="1"/>
              <a:t>Methods</a:t>
            </a:r>
            <a:r>
              <a:rPr lang="es-CL" noProof="0" dirty="0"/>
              <a:t> in </a:t>
            </a:r>
            <a:r>
              <a:rPr lang="es-CL" noProof="0" dirty="0" err="1"/>
              <a:t>Ecology</a:t>
            </a:r>
            <a:r>
              <a:rPr lang="es-CL" noProof="0" dirty="0"/>
              <a:t> and </a:t>
            </a:r>
            <a:r>
              <a:rPr lang="es-CL" noProof="0" dirty="0" err="1"/>
              <a:t>Evolution</a:t>
            </a:r>
            <a:r>
              <a:rPr lang="es-CL" noProof="0" dirty="0"/>
              <a:t> </a:t>
            </a:r>
            <a:r>
              <a:rPr lang="es-CL" b="1" noProof="0" dirty="0"/>
              <a:t>8:339-348.</a:t>
            </a:r>
          </a:p>
          <a:p>
            <a:r>
              <a:rPr lang="en-US" dirty="0"/>
              <a:t>Thorson, J. T. and J. M. Cope. 2017. Uniform, uninformed or misinformed?: The lingering challenge of minimally informative priors in data-limited Bayesian stock assessments. Fisheries Research </a:t>
            </a:r>
            <a:r>
              <a:rPr lang="en-US" b="1" dirty="0"/>
              <a:t>194:164-172.</a:t>
            </a:r>
          </a:p>
          <a:p>
            <a:r>
              <a:rPr lang="en-US" dirty="0"/>
              <a:t>Maunder, M. 2003. Paradigm shifts in fisheries stock assessment: from integrated analysis to Bayesian analysis and back again. Natural Resource Modeling </a:t>
            </a:r>
            <a:r>
              <a:rPr lang="en-US" b="1" dirty="0"/>
              <a:t>16:465-475.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Controversy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888"/>
            <a:ext cx="8229600" cy="4874475"/>
          </a:xfrm>
        </p:spPr>
        <p:txBody>
          <a:bodyPr/>
          <a:lstStyle/>
          <a:p>
            <a:r>
              <a:rPr lang="es-CL" noProof="0" dirty="0" err="1"/>
              <a:t>There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a debate </a:t>
            </a:r>
            <a:r>
              <a:rPr lang="es-CL" noProof="0" dirty="0" err="1"/>
              <a:t>amongst</a:t>
            </a:r>
            <a:r>
              <a:rPr lang="es-CL" noProof="0" dirty="0"/>
              <a:t> </a:t>
            </a:r>
            <a:r>
              <a:rPr lang="es-CL" noProof="0" dirty="0" err="1"/>
              <a:t>statisticians</a:t>
            </a:r>
            <a:r>
              <a:rPr lang="es-CL" noProof="0" dirty="0"/>
              <a:t> </a:t>
            </a:r>
            <a:r>
              <a:rPr lang="es-CL" noProof="0" dirty="0" err="1"/>
              <a:t>going</a:t>
            </a:r>
            <a:r>
              <a:rPr lang="es-CL" noProof="0" dirty="0"/>
              <a:t> back </a:t>
            </a:r>
            <a:r>
              <a:rPr lang="es-CL" noProof="0" dirty="0" err="1"/>
              <a:t>decades</a:t>
            </a:r>
            <a:endParaRPr lang="es-CL" noProof="0" dirty="0"/>
          </a:p>
          <a:p>
            <a:r>
              <a:rPr lang="es-CL" noProof="0" dirty="0" err="1"/>
              <a:t>Philosophical</a:t>
            </a:r>
            <a:r>
              <a:rPr lang="es-CL" noProof="0" dirty="0"/>
              <a:t> </a:t>
            </a:r>
            <a:r>
              <a:rPr lang="es-CL" noProof="0" dirty="0" err="1"/>
              <a:t>differences</a:t>
            </a:r>
            <a:endParaRPr lang="es-CL" noProof="0" dirty="0"/>
          </a:p>
          <a:p>
            <a:r>
              <a:rPr lang="es-CL" noProof="0" dirty="0" err="1"/>
              <a:t>Objections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“</a:t>
            </a:r>
            <a:r>
              <a:rPr lang="es-CL" noProof="0" dirty="0" err="1"/>
              <a:t>subjective</a:t>
            </a:r>
            <a:r>
              <a:rPr lang="es-CL" noProof="0" dirty="0"/>
              <a:t>” prior </a:t>
            </a:r>
            <a:r>
              <a:rPr lang="es-CL" noProof="0" dirty="0" err="1"/>
              <a:t>choices</a:t>
            </a:r>
            <a:r>
              <a:rPr lang="es-CL" noProof="0" dirty="0"/>
              <a:t> vs “</a:t>
            </a:r>
            <a:r>
              <a:rPr lang="es-CL" noProof="0" dirty="0" err="1"/>
              <a:t>objective</a:t>
            </a:r>
            <a:r>
              <a:rPr lang="es-CL" noProof="0" dirty="0"/>
              <a:t>” </a:t>
            </a:r>
            <a:r>
              <a:rPr lang="es-CL" noProof="0" dirty="0" err="1"/>
              <a:t>frequentist</a:t>
            </a:r>
            <a:r>
              <a:rPr lang="es-CL" noProof="0" dirty="0"/>
              <a:t> </a:t>
            </a:r>
            <a:r>
              <a:rPr lang="es-CL" noProof="0" dirty="0" err="1"/>
              <a:t>inference</a:t>
            </a:r>
            <a:endParaRPr lang="es-CL" noProof="0" dirty="0"/>
          </a:p>
          <a:p>
            <a:r>
              <a:rPr lang="es-CL" noProof="0" dirty="0" err="1"/>
              <a:t>But</a:t>
            </a:r>
            <a:r>
              <a:rPr lang="es-CL" noProof="0" dirty="0"/>
              <a:t> </a:t>
            </a:r>
            <a:r>
              <a:rPr lang="es-CL" noProof="0" dirty="0" err="1"/>
              <a:t>recently</a:t>
            </a:r>
            <a:r>
              <a:rPr lang="es-CL" noProof="0" dirty="0"/>
              <a:t> </a:t>
            </a:r>
            <a:r>
              <a:rPr lang="es-CL" noProof="0" dirty="0" err="1"/>
              <a:t>lessened</a:t>
            </a:r>
            <a:r>
              <a:rPr lang="es-CL" noProof="0" dirty="0"/>
              <a:t> and </a:t>
            </a:r>
            <a:r>
              <a:rPr lang="es-CL" noProof="0" dirty="0" err="1"/>
              <a:t>widely</a:t>
            </a:r>
            <a:r>
              <a:rPr lang="es-CL" noProof="0" dirty="0"/>
              <a:t> </a:t>
            </a:r>
            <a:r>
              <a:rPr lang="es-CL" noProof="0" dirty="0" err="1"/>
              <a:t>seen</a:t>
            </a:r>
            <a:r>
              <a:rPr lang="es-CL" noProof="0" dirty="0"/>
              <a:t> </a:t>
            </a:r>
            <a:r>
              <a:rPr lang="es-CL" noProof="0" dirty="0" err="1"/>
              <a:t>that</a:t>
            </a:r>
            <a:r>
              <a:rPr lang="es-CL" noProof="0" dirty="0"/>
              <a:t> “</a:t>
            </a:r>
            <a:r>
              <a:rPr lang="es-CL" i="1" noProof="0" dirty="0"/>
              <a:t>prior </a:t>
            </a:r>
            <a:r>
              <a:rPr lang="es-CL" i="1" noProof="0" dirty="0" err="1"/>
              <a:t>distributions</a:t>
            </a:r>
            <a:r>
              <a:rPr lang="es-CL" i="1" noProof="0" dirty="0"/>
              <a:t> are </a:t>
            </a:r>
            <a:r>
              <a:rPr lang="es-CL" i="1" noProof="0" dirty="0" err="1"/>
              <a:t>not</a:t>
            </a:r>
            <a:r>
              <a:rPr lang="es-CL" i="1" noProof="0" dirty="0"/>
              <a:t> </a:t>
            </a:r>
            <a:r>
              <a:rPr lang="es-CL" i="1" noProof="0" dirty="0" err="1"/>
              <a:t>necessarily</a:t>
            </a:r>
            <a:r>
              <a:rPr lang="es-CL" i="1" noProof="0" dirty="0"/>
              <a:t> </a:t>
            </a:r>
            <a:r>
              <a:rPr lang="es-CL" i="1" noProof="0" dirty="0" err="1"/>
              <a:t>any</a:t>
            </a:r>
            <a:r>
              <a:rPr lang="es-CL" i="1" noProof="0" dirty="0"/>
              <a:t> more </a:t>
            </a:r>
            <a:r>
              <a:rPr lang="es-CL" i="1" noProof="0" dirty="0" err="1"/>
              <a:t>subjective</a:t>
            </a:r>
            <a:r>
              <a:rPr lang="es-CL" i="1" noProof="0" dirty="0"/>
              <a:t> </a:t>
            </a:r>
            <a:r>
              <a:rPr lang="es-CL" i="1" noProof="0" dirty="0" err="1"/>
              <a:t>than</a:t>
            </a:r>
            <a:r>
              <a:rPr lang="es-CL" i="1" noProof="0" dirty="0"/>
              <a:t> </a:t>
            </a:r>
            <a:r>
              <a:rPr lang="es-CL" i="1" noProof="0" dirty="0" err="1"/>
              <a:t>other</a:t>
            </a:r>
            <a:r>
              <a:rPr lang="es-CL" i="1" noProof="0" dirty="0"/>
              <a:t> </a:t>
            </a:r>
            <a:r>
              <a:rPr lang="es-CL" i="1" noProof="0" dirty="0" err="1"/>
              <a:t>aspects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a </a:t>
            </a:r>
            <a:r>
              <a:rPr lang="es-CL" i="1" noProof="0" dirty="0" err="1"/>
              <a:t>statistical</a:t>
            </a:r>
            <a:r>
              <a:rPr lang="es-CL" i="1" noProof="0" dirty="0"/>
              <a:t> </a:t>
            </a:r>
            <a:r>
              <a:rPr lang="es-CL" i="1" noProof="0" dirty="0" err="1"/>
              <a:t>model</a:t>
            </a:r>
            <a:r>
              <a:rPr lang="es-CL" noProof="0" dirty="0"/>
              <a:t>” </a:t>
            </a:r>
            <a:r>
              <a:rPr lang="es-CL" sz="2400" noProof="0" dirty="0"/>
              <a:t>(Gelman and </a:t>
            </a:r>
            <a:r>
              <a:rPr lang="es-CL" sz="2400" noProof="0" dirty="0" err="1"/>
              <a:t>Hennig</a:t>
            </a:r>
            <a:r>
              <a:rPr lang="es-CL" sz="2400" noProof="0" dirty="0"/>
              <a:t> 2017)</a:t>
            </a:r>
            <a:r>
              <a:rPr lang="es-CL" noProof="0" dirty="0"/>
              <a:t> </a:t>
            </a:r>
          </a:p>
          <a:p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will</a:t>
            </a:r>
            <a:r>
              <a:rPr lang="es-CL" noProof="0" dirty="0"/>
              <a:t> ignore </a:t>
            </a:r>
            <a:r>
              <a:rPr lang="es-CL" noProof="0" dirty="0" err="1"/>
              <a:t>this</a:t>
            </a:r>
            <a:r>
              <a:rPr lang="es-CL" noProof="0" dirty="0"/>
              <a:t> and </a:t>
            </a:r>
            <a:r>
              <a:rPr lang="es-CL" noProof="0" dirty="0" err="1"/>
              <a:t>focus</a:t>
            </a:r>
            <a:r>
              <a:rPr lang="es-CL" noProof="0" dirty="0"/>
              <a:t> </a:t>
            </a:r>
            <a:r>
              <a:rPr lang="es-CL" noProof="0" dirty="0" err="1"/>
              <a:t>on</a:t>
            </a:r>
            <a:r>
              <a:rPr lang="es-CL" noProof="0" dirty="0"/>
              <a:t> </a:t>
            </a:r>
            <a:r>
              <a:rPr lang="es-CL" noProof="0" dirty="0" err="1"/>
              <a:t>applications</a:t>
            </a:r>
            <a:endParaRPr lang="es-CL" noProof="0" dirty="0"/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Controversy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err="1" smtClean="0"/>
              <a:t>normal</a:t>
            </a:r>
            <a:endParaRPr lang="en-US" dirty="0" smtClean="0"/>
          </a:p>
          <a:p>
            <a:r>
              <a:rPr lang="en-US" dirty="0" smtClean="0"/>
              <a:t>Beta binomial</a:t>
            </a:r>
          </a:p>
          <a:p>
            <a:r>
              <a:rPr lang="en-US" dirty="0" smtClean="0"/>
              <a:t>Gamma </a:t>
            </a:r>
            <a:r>
              <a:rPr lang="en-US" dirty="0" err="1" smtClean="0"/>
              <a:t>poisson</a:t>
            </a:r>
            <a:endParaRPr lang="en-US" dirty="0" smtClean="0"/>
          </a:p>
          <a:p>
            <a:r>
              <a:rPr lang="en-US" dirty="0" smtClean="0"/>
              <a:t>[show graph]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For continuous probability distributions we must integrate to get probabilities</a:t>
            </a:r>
          </a:p>
          <a:p>
            <a:r>
              <a:rPr lang="en-US" dirty="0" smtClean="0"/>
              <a:t>Analytical integration is typically too difficult</a:t>
            </a:r>
          </a:p>
          <a:p>
            <a:r>
              <a:rPr lang="en-US" dirty="0" smtClean="0"/>
              <a:t>Generating samples (Monte Carlo) is a flexible way to approximate probabilities</a:t>
            </a:r>
          </a:p>
          <a:p>
            <a:r>
              <a:rPr lang="en-US" dirty="0" smtClean="0"/>
              <a:t>But only works with known distributions</a:t>
            </a:r>
          </a:p>
          <a:p>
            <a:r>
              <a:rPr lang="en-US" dirty="0" smtClean="0"/>
              <a:t>In Bayesian inference we have to integrate complex probability distributions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/>
          </a:bodyPr>
          <a:lstStyle/>
          <a:p>
            <a:r>
              <a:rPr lang="es-CL" sz="3200" dirty="0"/>
              <a:t>La idea principal es generar muestras aleatorias </a:t>
            </a:r>
            <a:r>
              <a:rPr lang="es-CL" sz="3200" b="1" dirty="0"/>
              <a:t>correlacionadas</a:t>
            </a:r>
            <a:r>
              <a:rPr lang="es-CL" sz="3200" dirty="0"/>
              <a:t> y calcular porcentajes para aproximar probabilidades </a:t>
            </a:r>
          </a:p>
          <a:p>
            <a:r>
              <a:rPr lang="es-CL" noProof="0" dirty="0"/>
              <a:t>Usamos </a:t>
            </a:r>
            <a:r>
              <a:rPr lang="es-CL" dirty="0">
                <a:hlinkClick r:id="rId2"/>
              </a:rPr>
              <a:t>cadenas de Márkov</a:t>
            </a:r>
            <a:r>
              <a:rPr lang="es-CL" dirty="0"/>
              <a:t> (</a:t>
            </a:r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chains</a:t>
            </a:r>
            <a:r>
              <a:rPr lang="es-CL" dirty="0"/>
              <a:t>) </a:t>
            </a:r>
            <a:endParaRPr lang="es-CL" noProof="0" dirty="0"/>
          </a:p>
          <a:p>
            <a:r>
              <a:rPr lang="es-CL" dirty="0"/>
              <a:t>Es un tipo especial de </a:t>
            </a:r>
            <a:r>
              <a:rPr lang="es-CL" dirty="0">
                <a:hlinkClick r:id="rId3" tooltip="Proceso estocástico"/>
              </a:rPr>
              <a:t>proceso estocástico</a:t>
            </a:r>
            <a:r>
              <a:rPr lang="es-CL" dirty="0"/>
              <a:t> en que cada evento depende </a:t>
            </a:r>
            <a:r>
              <a:rPr lang="es-CL" i="1" dirty="0"/>
              <a:t>solamente</a:t>
            </a:r>
            <a:r>
              <a:rPr lang="es-CL" dirty="0"/>
              <a:t> del evento inmediatamente anterior </a:t>
            </a:r>
          </a:p>
          <a:p>
            <a:r>
              <a:rPr lang="es-CL" noProof="0" dirty="0"/>
              <a:t>……  Qué??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Método 3: </a:t>
            </a:r>
            <a:r>
              <a:rPr lang="es-CL" b="1" noProof="0" dirty="0" err="1"/>
              <a:t>Markov</a:t>
            </a:r>
            <a:r>
              <a:rPr lang="es-CL" b="1" noProof="0" dirty="0"/>
              <a:t> </a:t>
            </a:r>
            <a:r>
              <a:rPr lang="es-CL" b="1" noProof="0" dirty="0" err="1"/>
              <a:t>chain</a:t>
            </a:r>
            <a:r>
              <a:rPr lang="es-CL" b="1" noProof="0" dirty="0"/>
              <a:t> </a:t>
            </a:r>
            <a:r>
              <a:rPr lang="es-CL" noProof="0" dirty="0"/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33465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265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mc &lt;-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x[1] &lt;- 0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x[i] &lt;- x[i-1]+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(1,-.5,.5)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s-C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813"/>
            <a:ext cx="8753475" cy="1139825"/>
          </a:xfrm>
        </p:spPr>
        <p:txBody>
          <a:bodyPr/>
          <a:lstStyle/>
          <a:p>
            <a:r>
              <a:rPr lang="es-CL" noProof="0" dirty="0"/>
              <a:t>Un ejemplo de cadena de Márkov simple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4148C8-B659-4C24-BD25-895A9A75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9224" r="4828" b="4672"/>
          <a:stretch/>
        </p:blipFill>
        <p:spPr>
          <a:xfrm>
            <a:off x="2698812" y="3360905"/>
            <a:ext cx="6169980" cy="275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685714" y="1835273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5748" y="2019939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Este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213064" y="4574886"/>
            <a:ext cx="18583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“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r>
              <a:rPr lang="es-CL" dirty="0"/>
              <a:t>” comportamiento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V="1">
            <a:off x="2071456" y="4492101"/>
            <a:ext cx="1133383" cy="24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6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5"/>
            <a:ext cx="8229600" cy="546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f, x0=0, U=1){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x[1] &lt;- x0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new &lt;- x[i-1]+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f(new)/f(x[i-1]) &gt;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new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x[i-1]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de Márkov especial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579182" y="1764688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79216" y="1949354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El próximo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4958178" y="4004723"/>
            <a:ext cx="31205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Aceptar el estado nuevo depende de una condición aleatoria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3630864"/>
            <a:ext cx="1824362" cy="37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7B7F16A-48EC-4E48-9E43-AE922F6ADDB6}"/>
              </a:ext>
            </a:extLst>
          </p:cNvPr>
          <p:cNvCxnSpPr>
            <a:cxnSpLocks/>
          </p:cNvCxnSpPr>
          <p:nvPr/>
        </p:nvCxnSpPr>
        <p:spPr>
          <a:xfrm flipH="1">
            <a:off x="3471169" y="4465468"/>
            <a:ext cx="1447060" cy="1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2379216" y="5316901"/>
            <a:ext cx="38758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endParaRPr lang="es-CL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327F648-598E-413A-AF98-BEFC294C92A2}"/>
              </a:ext>
            </a:extLst>
          </p:cNvPr>
          <p:cNvSpPr/>
          <p:nvPr/>
        </p:nvSpPr>
        <p:spPr>
          <a:xfrm>
            <a:off x="1571349" y="2778711"/>
            <a:ext cx="2254928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462945" y="5153029"/>
            <a:ext cx="2314110" cy="677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 es la función de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53157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Márkov especial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577985" y="1754490"/>
            <a:ext cx="20026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Comportamiento diferente que anterior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A8A766-9918-44B9-AC99-21A86250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t="17414" r="5093" b="13555"/>
          <a:stretch/>
        </p:blipFill>
        <p:spPr>
          <a:xfrm>
            <a:off x="176681" y="957611"/>
            <a:ext cx="6078380" cy="288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EA50F0-4C06-4046-95A1-C7C326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2" t="18061" r="6239" b="14447"/>
          <a:stretch/>
        </p:blipFill>
        <p:spPr>
          <a:xfrm>
            <a:off x="109494" y="3746377"/>
            <a:ext cx="6271994" cy="29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A65B8A-7C74-4921-9F73-13EB5A2119AA}"/>
              </a:ext>
            </a:extLst>
          </p:cNvPr>
          <p:cNvSpPr txBox="1"/>
          <p:nvPr/>
        </p:nvSpPr>
        <p:spPr>
          <a:xfrm>
            <a:off x="4820208" y="4045813"/>
            <a:ext cx="25235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Cual es la distribución de </a:t>
            </a:r>
            <a:r>
              <a:rPr lang="es-CL" b="1" dirty="0"/>
              <a:t>las muestras aleatorias</a:t>
            </a:r>
            <a:r>
              <a:rPr lang="es-CL" dirty="0"/>
              <a:t>?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5668946" y="5393608"/>
            <a:ext cx="176850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N(0,1)… 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486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Márkov especial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DB8661B-166B-4B44-835E-B733EE08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CL" noProof="0" dirty="0"/>
              <a:t>Notar que </a:t>
            </a:r>
            <a:r>
              <a:rPr lang="es-CL" dirty="0"/>
              <a:t>en </a:t>
            </a:r>
            <a:r>
              <a:rPr lang="es-CL" noProof="0" dirty="0"/>
              <a:t>la ecuación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noProof="0" dirty="0"/>
              <a:t> </a:t>
            </a:r>
            <a:r>
              <a:rPr lang="es-C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c*f(new)/c*f(x[i-1])</a:t>
            </a:r>
            <a:endParaRPr lang="es-CL" sz="3200" dirty="0"/>
          </a:p>
          <a:p>
            <a:r>
              <a:rPr lang="es-CL" noProof="0" dirty="0"/>
              <a:t>… la constante (</a:t>
            </a:r>
            <a:r>
              <a:rPr lang="es-C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CL" noProof="0" dirty="0"/>
              <a:t>) se cancelaría </a:t>
            </a:r>
            <a:endParaRPr lang="es-CL" dirty="0"/>
          </a:p>
          <a:p>
            <a:r>
              <a:rPr lang="es-CL" noProof="0" dirty="0"/>
              <a:t>Significa que </a:t>
            </a:r>
            <a:r>
              <a:rPr lang="es-CL" b="1" noProof="0" dirty="0"/>
              <a:t>no</a:t>
            </a:r>
            <a:r>
              <a:rPr lang="es-CL" noProof="0" dirty="0"/>
              <a:t> es necesario conocer la constante para usar este método.</a:t>
            </a:r>
          </a:p>
          <a:p>
            <a:r>
              <a:rPr lang="es-CL" dirty="0"/>
              <a:t>Por eso podemos usarlo para aproximar las distribuciones a posteriori </a:t>
            </a:r>
          </a:p>
          <a:p>
            <a:r>
              <a:rPr lang="es-CL" dirty="0"/>
              <a:t>Este algoritmo se llama </a:t>
            </a:r>
            <a:r>
              <a:rPr lang="es-CL" dirty="0" err="1"/>
              <a:t>Metropolis</a:t>
            </a:r>
            <a:r>
              <a:rPr lang="es-CL" dirty="0"/>
              <a:t>-Hastings</a:t>
            </a:r>
          </a:p>
          <a:p>
            <a:r>
              <a:rPr lang="es-CL" dirty="0"/>
              <a:t>[Demonstrar con el ejemplo anterior]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6BD271-109A-43C0-AA1D-2FEE0AB58646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 et al. 1953</a:t>
            </a:r>
          </a:p>
        </p:txBody>
      </p:sp>
    </p:spTree>
    <p:extLst>
      <p:ext uri="{BB962C8B-B14F-4D97-AF65-F5344CB8AC3E}">
        <p14:creationId xmlns:p14="http://schemas.microsoft.com/office/powerpoint/2010/main" val="10196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FFBD8-BE2A-4487-841C-B5DD764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chain</a:t>
            </a:r>
            <a:r>
              <a:rPr lang="es-CL" dirty="0"/>
              <a:t>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262FF-E998-4343-ADAF-24438E7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39"/>
          </a:xfrm>
        </p:spPr>
        <p:txBody>
          <a:bodyPr/>
          <a:lstStyle/>
          <a:p>
            <a:r>
              <a:rPr lang="es-CL" dirty="0"/>
              <a:t>Hay </a:t>
            </a:r>
            <a:r>
              <a:rPr lang="es-CL" b="1" dirty="0"/>
              <a:t>muchos</a:t>
            </a:r>
            <a:r>
              <a:rPr lang="es-CL" dirty="0"/>
              <a:t> tipos de cadenas de Márkov Monte Carlo:</a:t>
            </a:r>
          </a:p>
          <a:p>
            <a:pPr lvl="1"/>
            <a:r>
              <a:rPr lang="es-CL" dirty="0" err="1"/>
              <a:t>Metropolis</a:t>
            </a:r>
            <a:r>
              <a:rPr lang="es-CL" dirty="0"/>
              <a:t>-Hastings, Gibbs, </a:t>
            </a:r>
            <a:r>
              <a:rPr lang="es-CL" dirty="0" err="1"/>
              <a:t>Hamiltonian</a:t>
            </a:r>
            <a:r>
              <a:rPr lang="es-CL" dirty="0"/>
              <a:t>, </a:t>
            </a:r>
            <a:r>
              <a:rPr lang="es-CL" dirty="0" err="1"/>
              <a:t>slice</a:t>
            </a:r>
            <a:r>
              <a:rPr lang="es-CL" dirty="0"/>
              <a:t> </a:t>
            </a:r>
            <a:r>
              <a:rPr lang="es-CL" dirty="0" err="1"/>
              <a:t>sampling</a:t>
            </a:r>
            <a:r>
              <a:rPr lang="es-CL" dirty="0"/>
              <a:t>, etc.</a:t>
            </a:r>
          </a:p>
          <a:p>
            <a:r>
              <a:rPr lang="es-CL" dirty="0"/>
              <a:t>La idea es la misma: usamos muestras para estimar probabilidades</a:t>
            </a:r>
          </a:p>
          <a:p>
            <a:r>
              <a:rPr lang="es-CL" dirty="0"/>
              <a:t>MCMC es lento, y hay algunas dificultades </a:t>
            </a:r>
          </a:p>
          <a:p>
            <a:r>
              <a:rPr lang="es-CL" dirty="0"/>
              <a:t>Las discutiremos la próxima semana </a:t>
            </a:r>
          </a:p>
          <a:p>
            <a:r>
              <a:rPr lang="es-CL" dirty="0"/>
              <a:t>Pero MCMC es flexible y por eso es usado ampliamente en estadística bayesiana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ACB5B6-3459-47DE-9828-4FDA822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B8C94-D2AF-4BAB-AD57-BE1F6460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 tarea por la próxima semana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F71D3-4EF6-454B-B8BB-8524E6FE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Leer Meyer and Millar (1999)</a:t>
            </a:r>
          </a:p>
          <a:p>
            <a:r>
              <a:rPr lang="es-CL" dirty="0"/>
              <a:t>Solo las secciones:</a:t>
            </a:r>
          </a:p>
          <a:p>
            <a:pPr lvl="1"/>
            <a:r>
              <a:rPr lang="es-CL" dirty="0"/>
              <a:t>“</a:t>
            </a:r>
            <a:r>
              <a:rPr lang="es-CL" dirty="0" err="1"/>
              <a:t>Bayesian</a:t>
            </a:r>
            <a:r>
              <a:rPr lang="es-CL" dirty="0"/>
              <a:t> </a:t>
            </a:r>
            <a:r>
              <a:rPr lang="es-CL" dirty="0" err="1"/>
              <a:t>nonlinear</a:t>
            </a:r>
            <a:r>
              <a:rPr lang="es-CL" dirty="0"/>
              <a:t> </a:t>
            </a:r>
            <a:r>
              <a:rPr lang="es-CL" dirty="0" err="1"/>
              <a:t>state-space</a:t>
            </a:r>
            <a:r>
              <a:rPr lang="es-CL" dirty="0"/>
              <a:t> </a:t>
            </a:r>
            <a:r>
              <a:rPr lang="es-CL" dirty="0" err="1"/>
              <a:t>model</a:t>
            </a:r>
            <a:r>
              <a:rPr lang="es-CL" dirty="0"/>
              <a:t>”</a:t>
            </a:r>
          </a:p>
          <a:p>
            <a:pPr lvl="1"/>
            <a:r>
              <a:rPr lang="es-CL" dirty="0" err="1"/>
              <a:t>Discussion</a:t>
            </a:r>
            <a:r>
              <a:rPr lang="es-CL" dirty="0"/>
              <a:t> + Fig. 2</a:t>
            </a:r>
          </a:p>
          <a:p>
            <a:pPr lvl="1"/>
            <a:r>
              <a:rPr lang="es-CL" dirty="0"/>
              <a:t>Una compresión profunda no es necesario </a:t>
            </a:r>
          </a:p>
          <a:p>
            <a:pPr lvl="1"/>
            <a:endParaRPr lang="es-CL" dirty="0"/>
          </a:p>
          <a:p>
            <a:pPr marL="344487" lvl="1" indent="0">
              <a:buNone/>
            </a:pPr>
            <a:r>
              <a:rPr lang="en-US" dirty="0"/>
              <a:t>Meyer, R. and R. B. Millar. 1999. BUGS in Bayesian stock assessments. Canadian Journal of Fisheries and Aquatic Sciences </a:t>
            </a:r>
            <a:r>
              <a:rPr lang="en-US" b="1" dirty="0"/>
              <a:t>56:1078-1087.</a:t>
            </a:r>
          </a:p>
          <a:p>
            <a:pPr marL="344487" lvl="1" indent="0">
              <a:buNone/>
            </a:pPr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FD8F86-A9FC-4D15-BC4A-4E0848C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n-US" dirty="0"/>
              <a:t>Metropolis, N., A. W. </a:t>
            </a:r>
            <a:r>
              <a:rPr lang="en-US" dirty="0" err="1"/>
              <a:t>Rosenbluth</a:t>
            </a:r>
            <a:r>
              <a:rPr lang="en-US" dirty="0"/>
              <a:t>, M. N. </a:t>
            </a:r>
            <a:r>
              <a:rPr lang="en-US" dirty="0" err="1"/>
              <a:t>Rosenbluth</a:t>
            </a:r>
            <a:r>
              <a:rPr lang="en-US" dirty="0"/>
              <a:t>, A. H. Teller, and E. Teller. 1953. Equation of state calculations by fast computing machines. Journal of Chemical Physics </a:t>
            </a:r>
            <a:r>
              <a:rPr lang="en-US" b="1" dirty="0"/>
              <a:t>21:1087-1092.</a:t>
            </a:r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noProof="0" dirty="0"/>
              <a:t>MCMC convergencia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719032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Stats reading group on Bayesian inference</a:t>
            </a:r>
          </a:p>
          <a:p>
            <a:pPr defTabSz="914400"/>
            <a:r>
              <a:rPr lang="es-CL" kern="0" dirty="0"/>
              <a:t>4 Abril </a:t>
            </a:r>
            <a:r>
              <a:rPr lang="en-US" kern="0" dirty="0"/>
              <a:t>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159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9C6A9-2B24-4EE8-BDE5-563962F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Bayes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D4267-FEEA-40F5-B8A4-58F96222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438"/>
            <a:ext cx="8229600" cy="4812487"/>
          </a:xfrm>
        </p:spPr>
        <p:txBody>
          <a:bodyPr/>
          <a:lstStyle/>
          <a:p>
            <a:r>
              <a:rPr lang="es-CL" noProof="0" dirty="0" err="1"/>
              <a:t>Let</a:t>
            </a:r>
            <a:r>
              <a:rPr lang="es-CL" noProof="0" dirty="0"/>
              <a:t> θ be </a:t>
            </a:r>
            <a:r>
              <a:rPr lang="es-CL" noProof="0" dirty="0" err="1"/>
              <a:t>parameters</a:t>
            </a:r>
            <a:r>
              <a:rPr lang="es-CL" noProof="0" dirty="0"/>
              <a:t> and </a:t>
            </a:r>
            <a:r>
              <a:rPr lang="es-CL" i="1" noProof="0" dirty="0"/>
              <a:t>y</a:t>
            </a:r>
            <a:r>
              <a:rPr lang="es-CL" noProof="0" dirty="0"/>
              <a:t> </a:t>
            </a:r>
            <a:r>
              <a:rPr lang="es-CL" noProof="0" dirty="0" err="1"/>
              <a:t>the</a:t>
            </a:r>
            <a:r>
              <a:rPr lang="es-CL" noProof="0" dirty="0"/>
              <a:t> data (</a:t>
            </a:r>
            <a:r>
              <a:rPr lang="es-CL" noProof="0" dirty="0" err="1"/>
              <a:t>both</a:t>
            </a:r>
            <a:r>
              <a:rPr lang="es-CL" noProof="0" dirty="0"/>
              <a:t> </a:t>
            </a:r>
            <a:r>
              <a:rPr lang="es-CL" noProof="0" dirty="0" err="1"/>
              <a:t>random</a:t>
            </a:r>
            <a:r>
              <a:rPr lang="es-CL" noProof="0" dirty="0"/>
              <a:t> variables)</a:t>
            </a:r>
          </a:p>
          <a:p>
            <a:r>
              <a:rPr lang="es-CL" noProof="0" dirty="0" err="1"/>
              <a:t>Then</a:t>
            </a:r>
            <a:r>
              <a:rPr lang="es-CL" noProof="0" dirty="0"/>
              <a:t> P(</a:t>
            </a:r>
            <a:r>
              <a:rPr lang="es-CL" noProof="0" dirty="0" err="1"/>
              <a:t>θ,y</a:t>
            </a:r>
            <a:r>
              <a:rPr lang="es-CL" noProof="0" dirty="0"/>
              <a:t>)=P(θ)P(</a:t>
            </a:r>
            <a:r>
              <a:rPr lang="es-CL" noProof="0" dirty="0" err="1"/>
              <a:t>y|θ</a:t>
            </a:r>
            <a:r>
              <a:rPr lang="es-CL" noProof="0" dirty="0"/>
              <a:t>)</a:t>
            </a:r>
          </a:p>
          <a:p>
            <a:r>
              <a:rPr lang="es-CL" noProof="0" dirty="0"/>
              <a:t>And P(</a:t>
            </a:r>
            <a:r>
              <a:rPr lang="es-CL" noProof="0" dirty="0" err="1"/>
              <a:t>θ|y</a:t>
            </a:r>
            <a:r>
              <a:rPr lang="es-CL" noProof="0" dirty="0"/>
              <a:t>)=P(</a:t>
            </a:r>
            <a:r>
              <a:rPr lang="es-CL" noProof="0" dirty="0" err="1"/>
              <a:t>θ,y</a:t>
            </a:r>
            <a:r>
              <a:rPr lang="es-CL" noProof="0" dirty="0"/>
              <a:t>)/P(y)</a:t>
            </a:r>
          </a:p>
          <a:p>
            <a:r>
              <a:rPr lang="es-CL" noProof="0" dirty="0" err="1"/>
              <a:t>Combining</a:t>
            </a:r>
            <a:r>
              <a:rPr lang="es-CL" noProof="0" dirty="0"/>
              <a:t> </a:t>
            </a:r>
            <a:r>
              <a:rPr lang="es-CL" noProof="0" dirty="0" err="1"/>
              <a:t>these</a:t>
            </a:r>
            <a:r>
              <a:rPr lang="es-CL" noProof="0" dirty="0"/>
              <a:t>…</a:t>
            </a:r>
          </a:p>
          <a:p>
            <a:endParaRPr lang="es-CL" noProof="0" dirty="0"/>
          </a:p>
          <a:p>
            <a:endParaRPr lang="es-CL" noProof="0" dirty="0"/>
          </a:p>
          <a:p>
            <a:r>
              <a:rPr lang="es-CL" noProof="0" dirty="0"/>
              <a:t>Posterior = (</a:t>
            </a:r>
            <a:r>
              <a:rPr lang="es-CL" noProof="0" dirty="0" err="1"/>
              <a:t>constant</a:t>
            </a:r>
            <a:r>
              <a:rPr lang="es-CL" noProof="0" dirty="0"/>
              <a:t>)(prior)(</a:t>
            </a:r>
            <a:r>
              <a:rPr lang="es-CL" noProof="0" dirty="0" err="1"/>
              <a:t>likelihood</a:t>
            </a:r>
            <a:r>
              <a:rPr lang="es-CL" noProof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4C7E0C-0413-4B5A-BFAB-E85F469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1A5D4530-6651-4EBB-8385-AC8644111C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6634" y="4034391"/>
          <a:ext cx="6784214" cy="119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387520" imgH="419040" progId="Equation.DSMT4">
                  <p:embed/>
                </p:oleObj>
              </mc:Choice>
              <mc:Fallback>
                <p:oleObj name="Equation" r:id="rId3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34" y="4034391"/>
                        <a:ext cx="6784214" cy="119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9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Qué pasa si usamos inicializaciones muy amplias?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06B806-F770-4D8A-82BF-705D0968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8" t="20066" r="5789" b="13933"/>
          <a:stretch/>
        </p:blipFill>
        <p:spPr>
          <a:xfrm>
            <a:off x="1260630" y="2707235"/>
            <a:ext cx="6196613" cy="33468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F6F2399-4203-4B1C-AA82-F48653969789}"/>
              </a:ext>
            </a:extLst>
          </p:cNvPr>
          <p:cNvGrpSpPr/>
          <p:nvPr/>
        </p:nvGrpSpPr>
        <p:grpSpPr>
          <a:xfrm>
            <a:off x="2006353" y="2938509"/>
            <a:ext cx="2888944" cy="2254927"/>
            <a:chOff x="2006353" y="2938509"/>
            <a:chExt cx="2888944" cy="22549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A958FFF-7B97-4342-91B7-8638B529CDD5}"/>
                </a:ext>
              </a:extLst>
            </p:cNvPr>
            <p:cNvSpPr/>
            <p:nvPr/>
          </p:nvSpPr>
          <p:spPr>
            <a:xfrm>
              <a:off x="2006353" y="2938509"/>
              <a:ext cx="958789" cy="2254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7E2B8AF-E9A2-452C-B355-A9F4DC58D25F}"/>
                </a:ext>
              </a:extLst>
            </p:cNvPr>
            <p:cNvSpPr txBox="1"/>
            <p:nvPr/>
          </p:nvSpPr>
          <p:spPr>
            <a:xfrm>
              <a:off x="3084252" y="3070337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Burn</a:t>
              </a:r>
              <a:r>
                <a:rPr lang="es-CL" b="1" dirty="0">
                  <a:solidFill>
                    <a:srgbClr val="FF0000"/>
                  </a:solidFill>
                </a:rPr>
                <a:t>-in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C07D298-3974-4E79-B799-CF2D6DC88081}"/>
              </a:ext>
            </a:extLst>
          </p:cNvPr>
          <p:cNvGrpSpPr/>
          <p:nvPr/>
        </p:nvGrpSpPr>
        <p:grpSpPr>
          <a:xfrm>
            <a:off x="3084252" y="3808520"/>
            <a:ext cx="4053396" cy="982033"/>
            <a:chOff x="3084252" y="3808520"/>
            <a:chExt cx="4053396" cy="9820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3B9F385-05BE-4DCC-BA10-EE2CFA8EFF9B}"/>
                </a:ext>
              </a:extLst>
            </p:cNvPr>
            <p:cNvSpPr/>
            <p:nvPr/>
          </p:nvSpPr>
          <p:spPr>
            <a:xfrm>
              <a:off x="3084252" y="3808520"/>
              <a:ext cx="4053396" cy="56817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B1BEE2A-4CB2-4072-84F2-E07299BCB66F}"/>
                </a:ext>
              </a:extLst>
            </p:cNvPr>
            <p:cNvSpPr txBox="1"/>
            <p:nvPr/>
          </p:nvSpPr>
          <p:spPr>
            <a:xfrm>
              <a:off x="4034162" y="4421221"/>
              <a:ext cx="21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Sampling</a:t>
              </a:r>
              <a:r>
                <a:rPr lang="es-CL" b="1" dirty="0">
                  <a:solidFill>
                    <a:srgbClr val="FF0000"/>
                  </a:solidFill>
                </a:rPr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Podemos usar las muestras del periodo ‘</a:t>
            </a:r>
            <a:r>
              <a:rPr lang="es-CL" dirty="0" err="1"/>
              <a:t>burn</a:t>
            </a:r>
            <a:r>
              <a:rPr lang="es-CL" dirty="0"/>
              <a:t>-in’?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620E75A-9BF6-469A-8AC3-BE2F31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732477"/>
            <a:ext cx="8485110" cy="3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MCMC convergencia es cuando las cadenas son indistinguible </a:t>
            </a:r>
          </a:p>
          <a:p>
            <a:r>
              <a:rPr lang="es-CL" dirty="0"/>
              <a:t>Tenemos que quitar las muestras antes de convergencia, porque no son de la distribución a posteriori.</a:t>
            </a:r>
          </a:p>
          <a:p>
            <a:r>
              <a:rPr lang="es-CL" dirty="0"/>
              <a:t>Cómo conocimos si las cadenas no han convergido? </a:t>
            </a:r>
          </a:p>
          <a:p>
            <a:r>
              <a:rPr lang="es-CL" dirty="0"/>
              <a:t>Chequeamos con estadísticas como “</a:t>
            </a:r>
            <a:r>
              <a:rPr lang="es-CL" dirty="0" err="1"/>
              <a:t>Rhat</a:t>
            </a:r>
            <a:r>
              <a:rPr lang="es-CL" dirty="0"/>
              <a:t>” y otras </a:t>
            </a:r>
          </a:p>
          <a:p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D7FC62-10E5-42F4-B961-2EBB7F5E7D34}"/>
              </a:ext>
            </a:extLst>
          </p:cNvPr>
          <p:cNvSpPr txBox="1"/>
          <p:nvPr/>
        </p:nvSpPr>
        <p:spPr>
          <a:xfrm>
            <a:off x="284085" y="6462944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Plummer et al 2006; Gelman et al 2014</a:t>
            </a:r>
          </a:p>
        </p:txBody>
      </p:sp>
    </p:spTree>
    <p:extLst>
      <p:ext uri="{BB962C8B-B14F-4D97-AF65-F5344CB8AC3E}">
        <p14:creationId xmlns:p14="http://schemas.microsoft.com/office/powerpoint/2010/main" val="295095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18C34-1FE9-4F92-B085-35D3653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calibración </a:t>
            </a:r>
            <a:r>
              <a:rPr lang="es-CL" dirty="0"/>
              <a:t>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893F9-BFC7-43CA-9B05-ACF8CED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Tuvimos el variable “U” en el algoritmo:</a:t>
            </a:r>
            <a:br>
              <a:rPr lang="es-CL" dirty="0"/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new &lt;- x[i-1]+runif(1,-U,U)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dirty="0"/>
              <a:t> Cuál es el efecto con diferente valores?</a:t>
            </a:r>
          </a:p>
          <a:p>
            <a:r>
              <a:rPr lang="es-CL" dirty="0"/>
              <a:t>[Mostrar en R]</a:t>
            </a:r>
          </a:p>
          <a:p>
            <a:r>
              <a:rPr lang="es-CL" dirty="0"/>
              <a:t>Durante el periodo </a:t>
            </a:r>
            <a:r>
              <a:rPr lang="es-CL" dirty="0" err="1"/>
              <a:t>burn</a:t>
            </a:r>
            <a:r>
              <a:rPr lang="es-CL" dirty="0"/>
              <a:t>-in, el algoritmo se afina</a:t>
            </a:r>
          </a:p>
          <a:p>
            <a:r>
              <a:rPr lang="es-CL" dirty="0"/>
              <a:t>Por eso debemos usar un periodo suficientemente largo para afinar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87519-ED94-46FC-8DB1-93372EB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6BEC8-C1A5-4EF6-A184-2D74367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afinación 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F866A-7ABE-41F4-859C-2017718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B3DEC1-3D60-4A5C-A957-5343714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CC5BCE-7985-420F-A79D-D934A89E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4" y="1741487"/>
            <a:ext cx="78105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1AF6FE-A584-42C9-9118-BF5B48CC4ECB}"/>
              </a:ext>
            </a:extLst>
          </p:cNvPr>
          <p:cNvSpPr txBox="1"/>
          <p:nvPr/>
        </p:nvSpPr>
        <p:spPr>
          <a:xfrm>
            <a:off x="1269507" y="1500326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90A604-E066-46D9-BB3E-CC0ED37AEBDF}"/>
              </a:ext>
            </a:extLst>
          </p:cNvPr>
          <p:cNvSpPr txBox="1"/>
          <p:nvPr/>
        </p:nvSpPr>
        <p:spPr>
          <a:xfrm>
            <a:off x="5154228" y="154382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/>
              <a:t>Autocorrelation</a:t>
            </a:r>
            <a:endParaRPr lang="es-CL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7136825-CAC3-4B1E-B238-891BC5092838}"/>
              </a:ext>
            </a:extLst>
          </p:cNvPr>
          <p:cNvGrpSpPr/>
          <p:nvPr/>
        </p:nvGrpSpPr>
        <p:grpSpPr>
          <a:xfrm>
            <a:off x="5912528" y="2104008"/>
            <a:ext cx="2189086" cy="3062927"/>
            <a:chOff x="5912528" y="2104008"/>
            <a:chExt cx="2189086" cy="30629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D63D24B-5D5B-435A-841E-9033D7A6C1B7}"/>
                </a:ext>
              </a:extLst>
            </p:cNvPr>
            <p:cNvSpPr txBox="1"/>
            <p:nvPr/>
          </p:nvSpPr>
          <p:spPr>
            <a:xfrm>
              <a:off x="5912528" y="2104008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5C220FB-CF6C-46EC-9503-BF92D871293C}"/>
                </a:ext>
              </a:extLst>
            </p:cNvPr>
            <p:cNvSpPr txBox="1"/>
            <p:nvPr/>
          </p:nvSpPr>
          <p:spPr>
            <a:xfrm>
              <a:off x="5912528" y="3313552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N=124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32AC51-E3E8-464E-B5B6-7430152654D5}"/>
                </a:ext>
              </a:extLst>
            </p:cNvPr>
            <p:cNvSpPr txBox="1"/>
            <p:nvPr/>
          </p:nvSpPr>
          <p:spPr>
            <a:xfrm>
              <a:off x="5953218" y="4797603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2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C382D-5ABA-4653-970A-22D6ED1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Thinning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CA7D1-62E3-44AF-865E-EA9508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4923562"/>
          </a:xfrm>
        </p:spPr>
        <p:txBody>
          <a:bodyPr/>
          <a:lstStyle/>
          <a:p>
            <a:r>
              <a:rPr lang="es-CL" sz="2800" dirty="0"/>
              <a:t>Muestras efectivas (</a:t>
            </a:r>
            <a:r>
              <a:rPr lang="es-CL" sz="2800" dirty="0" err="1"/>
              <a:t>n_eff</a:t>
            </a:r>
            <a:r>
              <a:rPr lang="es-CL" sz="2800" dirty="0"/>
              <a:t>/ESS o </a:t>
            </a:r>
            <a:r>
              <a:rPr lang="es-CL" sz="2800" b="1" dirty="0" err="1"/>
              <a:t>effective</a:t>
            </a:r>
            <a:r>
              <a:rPr lang="es-CL" sz="2800" b="1" dirty="0"/>
              <a:t> </a:t>
            </a:r>
            <a:r>
              <a:rPr lang="es-CL" sz="2800" b="1" dirty="0" err="1"/>
              <a:t>samples</a:t>
            </a:r>
            <a:r>
              <a:rPr lang="es-CL" sz="2800" dirty="0"/>
              <a:t>) son menos que N, y se disminuye como autocorrelación se aumenta.</a:t>
            </a:r>
          </a:p>
          <a:p>
            <a:r>
              <a:rPr lang="es-CL" sz="2800" dirty="0"/>
              <a:t>Si una cadena tiene mucha autocorrelación, tenemos que generar muchas muestras para tener suficiente muestras efectivas. </a:t>
            </a:r>
          </a:p>
          <a:p>
            <a:r>
              <a:rPr lang="es-CL" sz="2800" dirty="0"/>
              <a:t>En algunos casos, quitamos algunas muestras para no tener demasiado </a:t>
            </a:r>
          </a:p>
          <a:p>
            <a:r>
              <a:rPr lang="es-CL" sz="2800" dirty="0"/>
              <a:t>Pero perdimos información siempre cuando hacemos “</a:t>
            </a:r>
            <a:r>
              <a:rPr lang="es-CL" sz="2800" dirty="0" err="1"/>
              <a:t>thinning</a:t>
            </a:r>
            <a:r>
              <a:rPr lang="es-CL" sz="2800" dirty="0"/>
              <a:t>”</a:t>
            </a:r>
          </a:p>
          <a:p>
            <a:endParaRPr lang="es-CL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56BA49-3F84-44AF-B014-BFE402F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9E4CC0-8370-45DD-B89A-0697AB7AF78D}"/>
              </a:ext>
            </a:extLst>
          </p:cNvPr>
          <p:cNvSpPr txBox="1"/>
          <p:nvPr/>
        </p:nvSpPr>
        <p:spPr>
          <a:xfrm>
            <a:off x="457200" y="6400800"/>
            <a:ext cx="28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Link and Eaton (2012)</a:t>
            </a:r>
          </a:p>
        </p:txBody>
      </p:sp>
    </p:spTree>
    <p:extLst>
      <p:ext uri="{BB962C8B-B14F-4D97-AF65-F5344CB8AC3E}">
        <p14:creationId xmlns:p14="http://schemas.microsoft.com/office/powerpoint/2010/main" val="130190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Convergencia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usas muestras antes de convergencia de las cadenas, vas a obtener la respuesta incorrecta!</a:t>
            </a:r>
          </a:p>
          <a:p>
            <a:r>
              <a:rPr lang="es-CL" dirty="0"/>
              <a:t>Es </a:t>
            </a:r>
            <a:r>
              <a:rPr lang="es-CL" b="1" dirty="0"/>
              <a:t>tu responsabilidad </a:t>
            </a:r>
            <a:r>
              <a:rPr lang="es-CL" dirty="0"/>
              <a:t>asegurar que no hay evidencia que las cadenas no han convergido. </a:t>
            </a:r>
          </a:p>
          <a:p>
            <a:r>
              <a:rPr lang="es-CL" dirty="0"/>
              <a:t>Por lo menos chequeas </a:t>
            </a:r>
            <a:r>
              <a:rPr lang="es-CL" dirty="0" err="1"/>
              <a:t>Rhat</a:t>
            </a:r>
            <a:r>
              <a:rPr lang="es-CL" dirty="0"/>
              <a:t> y ESS</a:t>
            </a:r>
          </a:p>
          <a:p>
            <a:r>
              <a:rPr lang="es-CL" dirty="0"/>
              <a:t>Se recomienda usar inicializaciones muy amplias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2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n-US" dirty="0"/>
              <a:t>Plummer, M., N. Best, K. Cowles, and K. Vines. 2006. CODA: Convergence Diagnostics and Out Analysis for MCMC. R News </a:t>
            </a:r>
            <a:r>
              <a:rPr lang="en-US" b="1" dirty="0"/>
              <a:t>6:7-11.</a:t>
            </a:r>
          </a:p>
          <a:p>
            <a:r>
              <a:rPr lang="en-US" dirty="0"/>
              <a:t>Link, W. A. and M. J. Eaton. 2012. On thinning of chains in MCMC. Methods in Ecology and Evolution </a:t>
            </a:r>
            <a:r>
              <a:rPr lang="en-US" b="1" dirty="0"/>
              <a:t>3:112-115.</a:t>
            </a:r>
          </a:p>
          <a:p>
            <a:endParaRPr lang="en-US" b="1" dirty="0"/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30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Conceptos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3"/>
            <a:ext cx="8229600" cy="5001373"/>
          </a:xfrm>
        </p:spPr>
        <p:txBody>
          <a:bodyPr/>
          <a:lstStyle/>
          <a:p>
            <a:r>
              <a:rPr lang="es-CL" noProof="0" dirty="0"/>
              <a:t>La inferencia bayesiana es un paradigma diferente que la frecuentista</a:t>
            </a:r>
          </a:p>
          <a:p>
            <a:r>
              <a:rPr lang="es-CL" noProof="0" dirty="0"/>
              <a:t>Las probabilidades son grados</a:t>
            </a:r>
            <a:r>
              <a:rPr lang="es-CL" dirty="0"/>
              <a:t> de creencia</a:t>
            </a:r>
          </a:p>
          <a:p>
            <a:r>
              <a:rPr lang="es-CL" noProof="0" dirty="0"/>
              <a:t>La incertidumbre se cuantifica mediante probabilidades </a:t>
            </a:r>
          </a:p>
          <a:p>
            <a:r>
              <a:rPr lang="es-CL" b="1" u="sng" noProof="0" dirty="0"/>
              <a:t>El cálculo de las probabilidades requiere integración</a:t>
            </a:r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BFD11D-7401-4D8F-B87B-9E0BE57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4938401"/>
            <a:ext cx="7967133" cy="927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" y="477847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/>
              <a:t>Resumen de l</a:t>
            </a:r>
            <a:r>
              <a:rPr lang="es-CL" sz="3600" noProof="0" dirty="0"/>
              <a:t>as diferencias los paradigmas de inferencia.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xmlns="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xmlns="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xmlns="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52060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Bayes rule </a:t>
            </a:r>
            <a:r>
              <a:rPr lang="es-CL" noProof="0" dirty="0" err="1"/>
              <a:t>components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CL" sz="2800" u="sng" dirty="0"/>
              <a:t>P(θ)</a:t>
            </a:r>
            <a:r>
              <a:rPr lang="es-CL" sz="2800" dirty="0"/>
              <a:t>=“Prior”:</a:t>
            </a:r>
            <a:r>
              <a:rPr lang="es-CL" sz="2800" noProof="0" dirty="0"/>
              <a:t> prior </a:t>
            </a:r>
            <a:r>
              <a:rPr lang="es-CL" sz="2800" noProof="0" dirty="0" err="1"/>
              <a:t>knowledge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</a:t>
            </a:r>
            <a:r>
              <a:rPr lang="es-CL" sz="2800" noProof="0" dirty="0" err="1"/>
              <a:t>system</a:t>
            </a:r>
            <a:r>
              <a:rPr lang="es-CL" sz="2800" noProof="0" dirty="0"/>
              <a:t>, </a:t>
            </a:r>
            <a:r>
              <a:rPr lang="es-CL" sz="2800" noProof="0" dirty="0" err="1"/>
              <a:t>from</a:t>
            </a:r>
            <a:r>
              <a:rPr lang="es-CL" sz="2800" noProof="0" dirty="0"/>
              <a:t> </a:t>
            </a:r>
            <a:r>
              <a:rPr lang="es-CL" sz="2800" noProof="0" dirty="0" err="1"/>
              <a:t>expert</a:t>
            </a:r>
            <a:r>
              <a:rPr lang="es-CL" sz="2800" noProof="0" dirty="0"/>
              <a:t> </a:t>
            </a:r>
            <a:r>
              <a:rPr lang="es-CL" sz="2800" noProof="0" dirty="0" err="1"/>
              <a:t>belief</a:t>
            </a:r>
            <a:r>
              <a:rPr lang="es-CL" sz="2800" noProof="0" dirty="0"/>
              <a:t> </a:t>
            </a:r>
            <a:r>
              <a:rPr lang="es-CL" sz="2800" noProof="0" dirty="0" err="1"/>
              <a:t>or</a:t>
            </a:r>
            <a:r>
              <a:rPr lang="es-CL" sz="2800" noProof="0" dirty="0"/>
              <a:t> </a:t>
            </a:r>
            <a:r>
              <a:rPr lang="es-CL" sz="2800" noProof="0" dirty="0" err="1"/>
              <a:t>previous</a:t>
            </a:r>
            <a:r>
              <a:rPr lang="es-CL" sz="2800" noProof="0" dirty="0"/>
              <a:t> </a:t>
            </a:r>
            <a:r>
              <a:rPr lang="es-CL" sz="2800" noProof="0" dirty="0" err="1"/>
              <a:t>studies</a:t>
            </a:r>
            <a:r>
              <a:rPr lang="es-CL" sz="2800" noProof="0" dirty="0"/>
              <a:t/>
            </a:r>
            <a:br>
              <a:rPr lang="es-CL" sz="2800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la incertidumbre antes de experimento o conocimiento de un experto</a:t>
            </a:r>
            <a:r>
              <a:rPr lang="es-CL" sz="2800" noProof="0" dirty="0"/>
              <a:t>] </a:t>
            </a:r>
          </a:p>
          <a:p>
            <a:r>
              <a:rPr lang="es-CL" sz="2800" u="sng" dirty="0"/>
              <a:t>P(</a:t>
            </a:r>
            <a:r>
              <a:rPr lang="es-CL" sz="2800" u="sng" dirty="0" err="1"/>
              <a:t>y|θ</a:t>
            </a:r>
            <a:r>
              <a:rPr lang="es-CL" sz="2800" u="sng" dirty="0"/>
              <a:t>)</a:t>
            </a:r>
            <a:r>
              <a:rPr lang="es-CL" sz="2800" dirty="0"/>
              <a:t>=“</a:t>
            </a:r>
            <a:r>
              <a:rPr lang="es-CL" sz="2800" dirty="0" err="1"/>
              <a:t>Likelihood</a:t>
            </a:r>
            <a:r>
              <a:rPr lang="es-CL" sz="2800" dirty="0"/>
              <a:t>”:</a:t>
            </a:r>
            <a:r>
              <a:rPr lang="es-CL" sz="2800" noProof="0" dirty="0"/>
              <a:t> </a:t>
            </a:r>
            <a:r>
              <a:rPr lang="es-CL" sz="2800" noProof="0" dirty="0" err="1"/>
              <a:t>probability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data </a:t>
            </a:r>
            <a:r>
              <a:rPr lang="es-CL" sz="2800" noProof="0" dirty="0" err="1"/>
              <a:t>given</a:t>
            </a:r>
            <a:r>
              <a:rPr lang="es-CL" sz="2800" noProof="0" dirty="0"/>
              <a:t> </a:t>
            </a:r>
            <a:r>
              <a:rPr lang="es-CL" sz="2800" noProof="0" dirty="0" err="1"/>
              <a:t>parameters</a:t>
            </a:r>
            <a:r>
              <a:rPr lang="es-CL" sz="2800" noProof="0" dirty="0"/>
              <a:t> (</a:t>
            </a:r>
            <a:r>
              <a:rPr lang="es-CL" sz="2800" noProof="0" dirty="0" err="1"/>
              <a:t>same</a:t>
            </a:r>
            <a:r>
              <a:rPr lang="es-CL" sz="2800" noProof="0" dirty="0"/>
              <a:t> as </a:t>
            </a:r>
            <a:r>
              <a:rPr lang="es-CL" sz="2800" noProof="0" dirty="0" err="1"/>
              <a:t>frequentist</a:t>
            </a:r>
            <a:r>
              <a:rPr lang="es-CL" sz="2800" noProof="0" dirty="0"/>
              <a:t> </a:t>
            </a:r>
            <a:r>
              <a:rPr lang="es-CL" sz="2800" noProof="0" dirty="0" err="1"/>
              <a:t>inference</a:t>
            </a:r>
            <a:r>
              <a:rPr lang="es-CL" sz="2800" noProof="0" dirty="0"/>
              <a:t>)</a:t>
            </a:r>
            <a:br>
              <a:rPr lang="es-CL" sz="2800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la verosimilitud – lo mismo como clásica</a:t>
            </a:r>
            <a:r>
              <a:rPr lang="es-CL" sz="2800" noProof="0" dirty="0"/>
              <a:t>]</a:t>
            </a:r>
          </a:p>
          <a:p>
            <a:r>
              <a:rPr lang="es-CL" sz="2800" u="sng" noProof="0" dirty="0"/>
              <a:t>P(y)</a:t>
            </a:r>
            <a:r>
              <a:rPr lang="es-CL" sz="2800" noProof="0" dirty="0"/>
              <a:t> = </a:t>
            </a:r>
            <a:r>
              <a:rPr lang="es-CL" sz="2800" noProof="0" dirty="0" err="1"/>
              <a:t>probability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data. Can </a:t>
            </a:r>
            <a:r>
              <a:rPr lang="es-CL" sz="2800" noProof="0" dirty="0" err="1"/>
              <a:t>rarely</a:t>
            </a:r>
            <a:r>
              <a:rPr lang="es-CL" sz="2800" noProof="0" dirty="0"/>
              <a:t> </a:t>
            </a:r>
            <a:r>
              <a:rPr lang="es-CL" sz="2800" noProof="0" dirty="0" err="1"/>
              <a:t>calculate</a:t>
            </a:r>
            <a:r>
              <a:rPr lang="es-CL" sz="2800" noProof="0" dirty="0"/>
              <a:t> </a:t>
            </a:r>
            <a:r>
              <a:rPr lang="es-CL" sz="2800" noProof="0" dirty="0" err="1"/>
              <a:t>this</a:t>
            </a:r>
            <a:r>
              <a:rPr lang="es-CL" sz="2800" noProof="0" dirty="0"/>
              <a:t> </a:t>
            </a:r>
            <a:r>
              <a:rPr lang="es-CL" sz="2800" noProof="0" dirty="0" err="1"/>
              <a:t>but</a:t>
            </a:r>
            <a:r>
              <a:rPr lang="es-CL" sz="2800" noProof="0" dirty="0"/>
              <a:t> </a:t>
            </a:r>
            <a:r>
              <a:rPr lang="es-CL" sz="2800" b="1" noProof="0" dirty="0" err="1"/>
              <a:t>it</a:t>
            </a:r>
            <a:r>
              <a:rPr lang="es-CL" sz="2800" b="1" noProof="0" dirty="0"/>
              <a:t> </a:t>
            </a:r>
            <a:r>
              <a:rPr lang="es-CL" sz="2800" b="1" noProof="0" dirty="0" err="1"/>
              <a:t>is</a:t>
            </a:r>
            <a:r>
              <a:rPr lang="es-CL" sz="2800" b="1" noProof="0" dirty="0"/>
              <a:t> a </a:t>
            </a:r>
            <a:r>
              <a:rPr lang="es-CL" sz="2800" b="1" noProof="0" dirty="0" err="1"/>
              <a:t>constant</a:t>
            </a:r>
            <a:r>
              <a:rPr lang="es-CL" sz="2800" b="1" noProof="0" dirty="0"/>
              <a:t> </a:t>
            </a:r>
            <a:br>
              <a:rPr lang="es-CL" sz="2800" b="1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una constante que no se puede calcular</a:t>
            </a:r>
            <a:r>
              <a:rPr lang="es-CL" sz="2800" noProof="0" dirty="0"/>
              <a:t>]</a:t>
            </a:r>
            <a:endParaRPr lang="es-CL" sz="2800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Las ventajas de inferencia bayesiana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CL" noProof="0" dirty="0"/>
              <a:t>Hay respuestas intuitivas: </a:t>
            </a:r>
            <a:r>
              <a:rPr lang="es-CL" dirty="0"/>
              <a:t>los parámetros son distribuciones probabilidades.</a:t>
            </a:r>
          </a:p>
          <a:p>
            <a:r>
              <a:rPr lang="es-CL" dirty="0"/>
              <a:t>Poder formalmente incorporar conocimiento antes del experimento</a:t>
            </a:r>
            <a:endParaRPr lang="es-CL" noProof="0" dirty="0"/>
          </a:p>
          <a:p>
            <a:r>
              <a:rPr lang="es-CL" noProof="0" dirty="0"/>
              <a:t>Las suposiciones asintóticas no son necesarios</a:t>
            </a:r>
          </a:p>
          <a:p>
            <a:r>
              <a:rPr lang="es-CL" dirty="0"/>
              <a:t>La estimación de los modelos jerárquicos es natural y fácil </a:t>
            </a:r>
          </a:p>
          <a:p>
            <a:r>
              <a:rPr lang="es-CL" noProof="0" dirty="0"/>
              <a:t>Análisis de decisión: Poder calcular probabilidades de las consecuencias de varias acciones. </a:t>
            </a:r>
            <a:r>
              <a:rPr lang="es-CL" sz="2000" dirty="0"/>
              <a:t>(</a:t>
            </a:r>
            <a:r>
              <a:rPr lang="es-CL" sz="2000" dirty="0" err="1"/>
              <a:t>Punt</a:t>
            </a:r>
            <a:r>
              <a:rPr lang="es-CL" sz="2000" dirty="0"/>
              <a:t> and </a:t>
            </a:r>
            <a:r>
              <a:rPr lang="es-CL" sz="2000" dirty="0" err="1"/>
              <a:t>Hilborn</a:t>
            </a:r>
            <a:r>
              <a:rPr lang="es-CL" sz="2000" dirty="0"/>
              <a:t> 1997)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Toma mas tiempo estimar los modelos. </a:t>
            </a:r>
          </a:p>
          <a:p>
            <a:r>
              <a:rPr lang="es-CL" dirty="0"/>
              <a:t>En general, la especificación de los </a:t>
            </a:r>
            <a:r>
              <a:rPr lang="es-CL" dirty="0" err="1"/>
              <a:t>priors</a:t>
            </a:r>
            <a:endParaRPr lang="es-CL" dirty="0"/>
          </a:p>
          <a:p>
            <a:pPr lvl="1"/>
            <a:r>
              <a:rPr lang="es-CL" dirty="0"/>
              <a:t>Poder ser sensitivo para la transformación de los parámetros. </a:t>
            </a:r>
            <a:r>
              <a:rPr lang="es-CL" sz="1600" dirty="0"/>
              <a:t>(</a:t>
            </a:r>
            <a:r>
              <a:rPr lang="es-CL" sz="1600" dirty="0" err="1"/>
              <a:t>Thorson</a:t>
            </a:r>
            <a:r>
              <a:rPr lang="es-CL" sz="1600" dirty="0"/>
              <a:t> and Cope 2017, </a:t>
            </a:r>
            <a:r>
              <a:rPr lang="es-CL" sz="1600" dirty="0" err="1"/>
              <a:t>Maunder</a:t>
            </a:r>
            <a:r>
              <a:rPr lang="es-CL" sz="1600" dirty="0"/>
              <a:t> 2003)</a:t>
            </a:r>
          </a:p>
          <a:p>
            <a:pPr lvl="1"/>
            <a:r>
              <a:rPr lang="es-CL" noProof="0" dirty="0"/>
              <a:t>Poder ser difícil </a:t>
            </a:r>
            <a:r>
              <a:rPr lang="es-CL" dirty="0"/>
              <a:t>determinar apropiados “</a:t>
            </a:r>
            <a:r>
              <a:rPr lang="es-CL" noProof="0" dirty="0" err="1"/>
              <a:t>priors</a:t>
            </a:r>
            <a:r>
              <a:rPr lang="es-CL" noProof="0" dirty="0"/>
              <a:t>”</a:t>
            </a:r>
            <a:endParaRPr lang="es-CL" sz="2000" noProof="0" dirty="0"/>
          </a:p>
          <a:p>
            <a:pPr lvl="1"/>
            <a:r>
              <a:rPr lang="es-CL" noProof="0" dirty="0"/>
              <a:t>P.ej., no hay “</a:t>
            </a:r>
            <a:r>
              <a:rPr lang="es-CL" noProof="0" dirty="0" err="1"/>
              <a:t>uninformative</a:t>
            </a:r>
            <a:r>
              <a:rPr lang="es-CL" dirty="0"/>
              <a:t> </a:t>
            </a:r>
            <a:r>
              <a:rPr lang="es-CL" dirty="0" err="1"/>
              <a:t>priors</a:t>
            </a:r>
            <a:r>
              <a:rPr lang="es-CL" dirty="0"/>
              <a:t>”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noProof="0" dirty="0"/>
              <a:t>Suponga que usamos un solo dato (</a:t>
            </a:r>
            <a:r>
              <a:rPr lang="es-CL" sz="2400" i="1" noProof="0" dirty="0"/>
              <a:t>y</a:t>
            </a:r>
            <a:r>
              <a:rPr lang="es-CL" sz="2400" noProof="0" dirty="0"/>
              <a:t>) de una distribución normal donde la media (</a:t>
            </a:r>
            <a:r>
              <a:rPr lang="es-CL" sz="2400" i="1" dirty="0"/>
              <a:t>θ)</a:t>
            </a:r>
            <a:r>
              <a:rPr lang="es-CL" sz="2400" noProof="0" dirty="0"/>
              <a:t> no es conocida pero la varianza sí: </a:t>
            </a:r>
            <a:r>
              <a:rPr lang="es-CL" sz="2400" i="1" dirty="0"/>
              <a:t>p(</a:t>
            </a:r>
            <a:r>
              <a:rPr lang="es-CL" sz="2400" i="1" dirty="0" err="1"/>
              <a:t>y|θ</a:t>
            </a:r>
            <a:r>
              <a:rPr lang="es-CL" sz="2400" i="1" dirty="0"/>
              <a:t>)~N(θ,</a:t>
            </a:r>
            <a:r>
              <a:rPr lang="el-GR" sz="2400" i="1" dirty="0"/>
              <a:t>σ</a:t>
            </a:r>
            <a:r>
              <a:rPr lang="es-CL" sz="2400" i="1" dirty="0"/>
              <a:t>)</a:t>
            </a:r>
            <a:r>
              <a:rPr lang="es-CL" sz="2400" noProof="0" dirty="0"/>
              <a:t>. La prior=</a:t>
            </a:r>
            <a:r>
              <a:rPr lang="es-CL" sz="2400" i="1" noProof="0" dirty="0"/>
              <a:t>p(θ)~N(μ</a:t>
            </a:r>
            <a:r>
              <a:rPr lang="es-CL" sz="2400" i="1" baseline="-25000" noProof="0" dirty="0"/>
              <a:t>0</a:t>
            </a:r>
            <a:r>
              <a:rPr lang="es-CL" sz="2400" i="1" noProof="0" dirty="0"/>
              <a:t>,τ</a:t>
            </a:r>
            <a:r>
              <a:rPr lang="es-CL" sz="2400" i="1" baseline="-25000" noProof="0" dirty="0"/>
              <a:t> 0</a:t>
            </a:r>
            <a:r>
              <a:rPr lang="es-CL" sz="2400" i="1" noProof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395" y="2311400"/>
          <a:ext cx="54784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2831760" imgH="1904760" progId="Equation.DSMT4">
                  <p:embed/>
                </p:oleObj>
              </mc:Choice>
              <mc:Fallback>
                <p:oleObj name="Equation" r:id="rId3" imgW="283176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5" y="2311400"/>
                        <a:ext cx="5478462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27775" y="37671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75" y="37671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1444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411</TotalTime>
  <Words>1704</Words>
  <Application>Microsoft Office PowerPoint</Application>
  <PresentationFormat>On-screen Show (4:3)</PresentationFormat>
  <Paragraphs>281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Inferencia Bayesiana </vt:lpstr>
      <vt:lpstr>Recap</vt:lpstr>
      <vt:lpstr>Bayes rule</vt:lpstr>
      <vt:lpstr>Conceptos importantes</vt:lpstr>
      <vt:lpstr>Resumen de las diferencias los paradigmas de inferencia.</vt:lpstr>
      <vt:lpstr>Bayes rule components</vt:lpstr>
      <vt:lpstr>Las ventajas de inferencia bayesiana</vt:lpstr>
      <vt:lpstr>Desventajas</vt:lpstr>
      <vt:lpstr>Ejemplo I</vt:lpstr>
      <vt:lpstr>Ejemplo I</vt:lpstr>
      <vt:lpstr>Probabilities vs likelihoods</vt:lpstr>
      <vt:lpstr>Example: Normal likelihood</vt:lpstr>
      <vt:lpstr>Exercise</vt:lpstr>
      <vt:lpstr>Conjugacy</vt:lpstr>
      <vt:lpstr>Ejemplo II</vt:lpstr>
      <vt:lpstr>References</vt:lpstr>
      <vt:lpstr>Controversy</vt:lpstr>
      <vt:lpstr>The prior distribution</vt:lpstr>
      <vt:lpstr>Conjugate examples</vt:lpstr>
      <vt:lpstr>Review of key concepts</vt:lpstr>
      <vt:lpstr>Método 3: Markov chain Monte Carlo</vt:lpstr>
      <vt:lpstr>Un ejemplo de cadena de Márkov simple</vt:lpstr>
      <vt:lpstr>Una cadena de Márkov especial</vt:lpstr>
      <vt:lpstr>Una cadena Márkov especial</vt:lpstr>
      <vt:lpstr>Una cadena Márkov especial</vt:lpstr>
      <vt:lpstr>Markov chain Monte Carlo</vt:lpstr>
      <vt:lpstr>Su tarea por la próxima semana </vt:lpstr>
      <vt:lpstr>References</vt:lpstr>
      <vt:lpstr>MCMC convergencia </vt:lpstr>
      <vt:lpstr>Periodo burn-in o warmup</vt:lpstr>
      <vt:lpstr>Periodo burn-in o warmup</vt:lpstr>
      <vt:lpstr>Periodo burn-in o warmup</vt:lpstr>
      <vt:lpstr>La calibración (tuning)</vt:lpstr>
      <vt:lpstr>La afinación (tuning)</vt:lpstr>
      <vt:lpstr>Thinning</vt:lpstr>
      <vt:lpstr>Convergencia 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69</cp:revision>
  <dcterms:created xsi:type="dcterms:W3CDTF">2015-01-11T16:48:24Z</dcterms:created>
  <dcterms:modified xsi:type="dcterms:W3CDTF">2019-01-09T06:34:30Z</dcterms:modified>
</cp:coreProperties>
</file>