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82" r:id="rId2"/>
    <p:sldId id="283" r:id="rId3"/>
    <p:sldId id="284" r:id="rId4"/>
    <p:sldId id="285" r:id="rId5"/>
    <p:sldId id="286" r:id="rId6"/>
    <p:sldId id="287" r:id="rId7"/>
    <p:sldId id="290" r:id="rId8"/>
    <p:sldId id="288" r:id="rId9"/>
    <p:sldId id="289" r:id="rId10"/>
    <p:sldId id="294" r:id="rId11"/>
    <p:sldId id="29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095" autoAdjust="0"/>
  </p:normalViewPr>
  <p:slideViewPr>
    <p:cSldViewPr snapToGrid="0" snapToObjects="1">
      <p:cViewPr varScale="1">
        <p:scale>
          <a:sx n="77" d="100"/>
          <a:sy n="77" d="100"/>
        </p:scale>
        <p:origin x="9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1/22/2019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Introducción del curso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6771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Objetivos y resumen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Vamos a usar </a:t>
            </a:r>
            <a:r>
              <a:rPr lang="es-419" dirty="0" err="1" smtClean="0"/>
              <a:t>Rstudio</a:t>
            </a:r>
            <a:r>
              <a:rPr lang="es-419" dirty="0" smtClean="0"/>
              <a:t>, JAGS, y Stan. Todos son disponible para Windows/Mac/Linux. </a:t>
            </a:r>
          </a:p>
          <a:p>
            <a:r>
              <a:rPr lang="es-419" dirty="0" smtClean="0"/>
              <a:t>Supongo que tienen experiencia con R</a:t>
            </a:r>
          </a:p>
          <a:p>
            <a:r>
              <a:rPr lang="es-419" dirty="0" smtClean="0"/>
              <a:t>En las mañanas vamos a discutir las tareas y desarrollar la teoría de las ideas </a:t>
            </a:r>
          </a:p>
          <a:p>
            <a:r>
              <a:rPr lang="es-419" dirty="0" smtClean="0"/>
              <a:t>Incluyendo ejercicios cortos </a:t>
            </a:r>
            <a:r>
              <a:rPr lang="es-419" dirty="0"/>
              <a:t>aplicados </a:t>
            </a:r>
            <a:endParaRPr lang="es-419" dirty="0" smtClean="0"/>
          </a:p>
          <a:p>
            <a:r>
              <a:rPr lang="es-419" dirty="0" smtClean="0"/>
              <a:t>Por las tardes haremos un ‘laboratorio’ donde practicaran habilidades aplicados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Tareas 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Cada día tendrán una tarea corte que la tendrán que entregar antes de la mañana siguiente</a:t>
            </a:r>
          </a:p>
          <a:p>
            <a:r>
              <a:rPr lang="es-419" dirty="0" smtClean="0"/>
              <a:t>Voy a mostrar y explicar las soluciones durante la clase superior, y vamos a discutirlas juntos.</a:t>
            </a:r>
          </a:p>
          <a:p>
            <a:r>
              <a:rPr lang="es-419" dirty="0" smtClean="0"/>
              <a:t>No deben durar mas que una hora. Si son demasiado difíciles para ti, cuéntame.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Preguntas?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Pensamientos, otras dudas?</a:t>
            </a:r>
          </a:p>
          <a:p>
            <a:endParaRPr lang="es-419" dirty="0" smtClean="0"/>
          </a:p>
          <a:p>
            <a:r>
              <a:rPr lang="es-419" dirty="0" smtClean="0"/>
              <a:t>Están listos comenzar?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Mi formación</a:t>
            </a:r>
            <a:endParaRPr lang="es-419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419" sz="2400" u="sng" noProof="0" dirty="0" smtClean="0"/>
              <a:t>Formación Académica</a:t>
            </a:r>
          </a:p>
          <a:p>
            <a:pPr>
              <a:buNone/>
            </a:pPr>
            <a:r>
              <a:rPr lang="es-419" sz="2400" noProof="0" dirty="0" err="1" smtClean="0"/>
              <a:t>University</a:t>
            </a:r>
            <a:r>
              <a:rPr lang="es-419" sz="2400" noProof="0" dirty="0" smtClean="0"/>
              <a:t> of Washington, Seattle, WA</a:t>
            </a:r>
          </a:p>
          <a:p>
            <a:pPr>
              <a:buNone/>
            </a:pPr>
            <a:r>
              <a:rPr lang="es-419" sz="2400" noProof="0" dirty="0" smtClean="0"/>
              <a:t>M.S. &amp; PhD en ecología </a:t>
            </a:r>
            <a:r>
              <a:rPr lang="es-419" sz="2400" dirty="0" smtClean="0"/>
              <a:t>cuantitativa y manejo de recursos naturales (</a:t>
            </a:r>
            <a:r>
              <a:rPr lang="es-419" sz="2400" i="1" dirty="0" err="1" smtClean="0"/>
              <a:t>Quantitative</a:t>
            </a:r>
            <a:r>
              <a:rPr lang="es-419" sz="2400" i="1" dirty="0" smtClean="0"/>
              <a:t> </a:t>
            </a:r>
            <a:r>
              <a:rPr lang="es-419" sz="2400" i="1" dirty="0" err="1" smtClean="0"/>
              <a:t>Ecology</a:t>
            </a:r>
            <a:r>
              <a:rPr lang="es-419" sz="2400" i="1" dirty="0" smtClean="0"/>
              <a:t> and </a:t>
            </a:r>
            <a:r>
              <a:rPr lang="es-419" sz="2400" i="1" dirty="0" err="1" smtClean="0"/>
              <a:t>Resource</a:t>
            </a:r>
            <a:r>
              <a:rPr lang="es-419" sz="2400" i="1" dirty="0" smtClean="0"/>
              <a:t> Management</a:t>
            </a:r>
            <a:r>
              <a:rPr lang="es-419" sz="2400" dirty="0" smtClean="0"/>
              <a:t>) </a:t>
            </a:r>
            <a:endParaRPr lang="es-419" sz="2400" noProof="0" dirty="0" smtClean="0"/>
          </a:p>
          <a:p>
            <a:pPr>
              <a:buNone/>
            </a:pPr>
            <a:endParaRPr lang="es-419" sz="2400" noProof="0" dirty="0" smtClean="0"/>
          </a:p>
          <a:p>
            <a:pPr>
              <a:buNone/>
            </a:pPr>
            <a:r>
              <a:rPr lang="es-419" sz="2400" u="sng" noProof="0" dirty="0" smtClean="0"/>
              <a:t>Actividades Laborales</a:t>
            </a:r>
          </a:p>
          <a:p>
            <a:pPr>
              <a:buNone/>
            </a:pPr>
            <a:r>
              <a:rPr lang="es-419" sz="2400" noProof="0" dirty="0" err="1" smtClean="0"/>
              <a:t>Postdoc</a:t>
            </a:r>
            <a:r>
              <a:rPr lang="es-419" sz="2400" noProof="0" dirty="0" smtClean="0"/>
              <a:t> en Seattle con </a:t>
            </a:r>
            <a:r>
              <a:rPr lang="es-419" sz="2400" noProof="0" dirty="0" err="1" smtClean="0"/>
              <a:t>Andre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Punt</a:t>
            </a:r>
            <a:r>
              <a:rPr lang="es-419" sz="2400" noProof="0" dirty="0" smtClean="0"/>
              <a:t>/</a:t>
            </a:r>
            <a:r>
              <a:rPr lang="es-419" sz="2400" noProof="0" dirty="0" err="1" smtClean="0"/>
              <a:t>Jim</a:t>
            </a:r>
            <a:r>
              <a:rPr lang="es-419" sz="2400" noProof="0" dirty="0" smtClean="0"/>
              <a:t> </a:t>
            </a:r>
            <a:r>
              <a:rPr lang="es-419" sz="2400" noProof="0" dirty="0" err="1" smtClean="0"/>
              <a:t>Thorson</a:t>
            </a:r>
            <a:r>
              <a:rPr lang="es-419" sz="2400" noProof="0" dirty="0" smtClean="0"/>
              <a:t> usando modelos </a:t>
            </a:r>
            <a:r>
              <a:rPr lang="es-419" sz="2400" noProof="0" dirty="0" err="1" smtClean="0"/>
              <a:t>spatiotemporales</a:t>
            </a:r>
            <a:endParaRPr lang="es-419" sz="2400" noProof="0" dirty="0" smtClean="0"/>
          </a:p>
          <a:p>
            <a:pPr>
              <a:buNone/>
            </a:pPr>
            <a:endParaRPr lang="es-419" sz="2400" noProof="0" dirty="0" smtClean="0"/>
          </a:p>
          <a:p>
            <a:pPr>
              <a:buNone/>
            </a:pPr>
            <a:r>
              <a:rPr lang="es-419" sz="2400" u="sng" noProof="0" dirty="0" smtClean="0"/>
              <a:t>Conexión con Chile</a:t>
            </a:r>
          </a:p>
          <a:p>
            <a:pPr>
              <a:buNone/>
            </a:pPr>
            <a:r>
              <a:rPr lang="es-419" sz="2400" dirty="0" err="1" smtClean="0"/>
              <a:t>Postdoc</a:t>
            </a:r>
            <a:r>
              <a:rPr lang="es-419" sz="2400" dirty="0" smtClean="0"/>
              <a:t> con Prof. Billy Ernst (</a:t>
            </a:r>
            <a:r>
              <a:rPr lang="es-419" sz="2400" dirty="0" err="1" smtClean="0"/>
              <a:t>UdeC</a:t>
            </a:r>
            <a:r>
              <a:rPr lang="es-419" sz="2400" dirty="0" smtClean="0"/>
              <a:t>; 2018) </a:t>
            </a:r>
          </a:p>
        </p:txBody>
      </p:sp>
    </p:spTree>
    <p:extLst>
      <p:ext uri="{BB962C8B-B14F-4D97-AF65-F5344CB8AC3E}">
        <p14:creationId xmlns:p14="http://schemas.microsoft.com/office/powerpoint/2010/main" val="17709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Maestría: un análisis bayesiano de las ballenas azules </a:t>
            </a:r>
            <a:endParaRPr lang="es-419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C46DCB-CB1E-4B0A-9700-81BD751E3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" t="29024"/>
          <a:stretch/>
        </p:blipFill>
        <p:spPr>
          <a:xfrm>
            <a:off x="457200" y="1843612"/>
            <a:ext cx="7120824" cy="2449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06298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049" y="4293226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5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Doctorado: modelos bayesianos por stock </a:t>
            </a:r>
            <a:r>
              <a:rPr lang="es-419" noProof="0" dirty="0" err="1" smtClean="0"/>
              <a:t>assessment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Mejoré capacidades bayesianas en ADMB con el algoritmo ‘no-U-</a:t>
            </a:r>
            <a:r>
              <a:rPr lang="es-419" noProof="0" dirty="0" err="1" smtClean="0"/>
              <a:t>turn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sampler</a:t>
            </a:r>
            <a:r>
              <a:rPr lang="es-419" noProof="0" dirty="0" smtClean="0"/>
              <a:t>’</a:t>
            </a:r>
            <a:endParaRPr lang="es-419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0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noProof="0" dirty="0" err="1" smtClean="0"/>
              <a:t>Postdoc</a:t>
            </a:r>
            <a:r>
              <a:rPr lang="es-419" noProof="0" dirty="0" smtClean="0"/>
              <a:t>: Un análisis bayesiano de ballenas jorobadas del Estrecho de Magallanes</a:t>
            </a:r>
            <a:endParaRPr lang="es-419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05" y="4536083"/>
            <a:ext cx="2771163" cy="1438873"/>
          </a:xfrm>
          <a:prstGeom prst="rect">
            <a:avLst/>
          </a:prstGeom>
        </p:spPr>
      </p:pic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00600" cy="2662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0" y="1600200"/>
            <a:ext cx="2995491" cy="44916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12715" y="160858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4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Y ahora es su turno…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¿Nombre, departamento?</a:t>
            </a:r>
          </a:p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¿Qué es el tema de tu tesis?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/>
              <a:t>¿Qué es </a:t>
            </a:r>
            <a:r>
              <a:rPr lang="es-419" noProof="0" dirty="0" smtClean="0"/>
              <a:t>tu experiencia con modelos bayesianos?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/>
              <a:t>¿Cual software has usado? </a:t>
            </a:r>
            <a:endParaRPr lang="es-419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s-419" noProof="0" dirty="0" err="1" smtClean="0"/>
              <a:t>How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your</a:t>
            </a:r>
            <a:r>
              <a:rPr lang="es-419" noProof="0" dirty="0" smtClean="0"/>
              <a:t> English? </a:t>
            </a:r>
            <a:r>
              <a:rPr lang="es-419" dirty="0" smtClean="0"/>
              <a:t>Reading, </a:t>
            </a:r>
            <a:r>
              <a:rPr lang="es-419" dirty="0" err="1" smtClean="0"/>
              <a:t>writing</a:t>
            </a:r>
            <a:r>
              <a:rPr lang="es-419" dirty="0" smtClean="0"/>
              <a:t>, </a:t>
            </a:r>
            <a:r>
              <a:rPr lang="es-419" dirty="0" err="1" smtClean="0"/>
              <a:t>listening</a:t>
            </a:r>
            <a:r>
              <a:rPr lang="es-419" dirty="0" smtClean="0"/>
              <a:t>, </a:t>
            </a:r>
            <a:r>
              <a:rPr lang="es-419" dirty="0" err="1" smtClean="0"/>
              <a:t>speaking</a:t>
            </a:r>
            <a:r>
              <a:rPr lang="es-419" dirty="0" smtClean="0"/>
              <a:t>…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38314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Los idiomas del curso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822"/>
            <a:ext cx="8229600" cy="4530725"/>
          </a:xfrm>
        </p:spPr>
        <p:txBody>
          <a:bodyPr/>
          <a:lstStyle/>
          <a:p>
            <a:r>
              <a:rPr lang="es-419" dirty="0" smtClean="0"/>
              <a:t>Vamos a utilizar una mezcla entre inglés y español porque no hablo español con fluidez </a:t>
            </a:r>
          </a:p>
          <a:p>
            <a:r>
              <a:rPr lang="es-419" dirty="0" smtClean="0"/>
              <a:t>Me pueden preguntar en español pero por favor lentamente! </a:t>
            </a:r>
          </a:p>
          <a:p>
            <a:r>
              <a:rPr lang="es-419" dirty="0" smtClean="0"/>
              <a:t>Pero si quieres practicar ingles, inténtalo! </a:t>
            </a:r>
          </a:p>
          <a:p>
            <a:r>
              <a:rPr lang="es-419" dirty="0" smtClean="0"/>
              <a:t>Si hablo demasiado rápido o no entiendes algo en ingles, dime!</a:t>
            </a:r>
          </a:p>
          <a:p>
            <a:r>
              <a:rPr lang="es-419" dirty="0" smtClean="0"/>
              <a:t>Hay algunas personas que hablan ingles bien y podrán ayudar con las traducciones. 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4D507-C9FA-49F2-A4C2-A66BA63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Objetivos y resumen del curso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1EA7B9-01B7-4DEE-B9B5-44F8406E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89" y="1063256"/>
            <a:ext cx="8229600" cy="5050891"/>
          </a:xfrm>
        </p:spPr>
        <p:txBody>
          <a:bodyPr/>
          <a:lstStyle/>
          <a:p>
            <a:r>
              <a:rPr lang="es-419" dirty="0" smtClean="0"/>
              <a:t>Aprender los básicos de inferencia bayesiana</a:t>
            </a:r>
          </a:p>
          <a:p>
            <a:r>
              <a:rPr lang="es-419" dirty="0" smtClean="0"/>
              <a:t>Que es MCMC y por que lo usamos? </a:t>
            </a:r>
          </a:p>
          <a:p>
            <a:r>
              <a:rPr lang="es-419" dirty="0" smtClean="0"/>
              <a:t>Desarrollar modelos aplicados bayesianos en JAGS y Stan</a:t>
            </a:r>
          </a:p>
          <a:p>
            <a:r>
              <a:rPr lang="es-419" dirty="0" smtClean="0"/>
              <a:t>Leer y discutir publicaciones y sus metodólogos</a:t>
            </a:r>
          </a:p>
          <a:p>
            <a:r>
              <a:rPr lang="es-419" dirty="0" smtClean="0"/>
              <a:t>Practicar idiomas; </a:t>
            </a:r>
          </a:p>
          <a:p>
            <a:pPr lvl="1"/>
            <a:r>
              <a:rPr lang="es-419" dirty="0" smtClean="0"/>
              <a:t>Les animo hablar/preguntar/escribir en inglés (siempre que sea posible)</a:t>
            </a:r>
          </a:p>
          <a:p>
            <a:pPr lvl="1"/>
            <a:r>
              <a:rPr lang="es-419" dirty="0" smtClean="0"/>
              <a:t>Me gustaría mejorar mi español </a:t>
            </a:r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2ADAC1-E81C-496A-88FD-83B794DF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Objetivos y resumen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 smtClean="0"/>
              <a:t>Lunes</a:t>
            </a:r>
            <a:r>
              <a:rPr lang="es-419" dirty="0" smtClean="0"/>
              <a:t>– </a:t>
            </a:r>
            <a:r>
              <a:rPr lang="es-419" dirty="0" err="1" smtClean="0"/>
              <a:t>Revision</a:t>
            </a:r>
            <a:r>
              <a:rPr lang="es-419" dirty="0" smtClean="0"/>
              <a:t> la teoría de la probabilidad y integración numérica </a:t>
            </a:r>
          </a:p>
          <a:p>
            <a:r>
              <a:rPr lang="es-419" b="1" dirty="0" smtClean="0"/>
              <a:t>Martes</a:t>
            </a:r>
            <a:r>
              <a:rPr lang="es-419" dirty="0" smtClean="0"/>
              <a:t>– Inferencia Bayesiana y </a:t>
            </a:r>
            <a:r>
              <a:rPr lang="es-419" i="1" dirty="0" err="1" smtClean="0"/>
              <a:t>Markov</a:t>
            </a:r>
            <a:r>
              <a:rPr lang="es-419" i="1" dirty="0" smtClean="0"/>
              <a:t> </a:t>
            </a:r>
            <a:r>
              <a:rPr lang="es-419" i="1" dirty="0" err="1" smtClean="0"/>
              <a:t>chain</a:t>
            </a:r>
            <a:r>
              <a:rPr lang="es-419" i="1" dirty="0" smtClean="0"/>
              <a:t> Monte Carlo (MCMC)</a:t>
            </a:r>
            <a:endParaRPr lang="es-419" dirty="0" smtClean="0"/>
          </a:p>
          <a:p>
            <a:r>
              <a:rPr lang="es-419" b="1" dirty="0" err="1" smtClean="0"/>
              <a:t>Miercoles</a:t>
            </a:r>
            <a:r>
              <a:rPr lang="es-419" dirty="0"/>
              <a:t> </a:t>
            </a:r>
            <a:r>
              <a:rPr lang="es-419" dirty="0" smtClean="0"/>
              <a:t>– </a:t>
            </a:r>
            <a:r>
              <a:rPr lang="es-419" dirty="0" err="1" smtClean="0"/>
              <a:t>Bayesian</a:t>
            </a:r>
            <a:r>
              <a:rPr lang="es-419" dirty="0" smtClean="0"/>
              <a:t> </a:t>
            </a:r>
            <a:r>
              <a:rPr lang="es-419" dirty="0" err="1" smtClean="0"/>
              <a:t>workflow</a:t>
            </a:r>
            <a:endParaRPr lang="es-419" dirty="0" smtClean="0"/>
          </a:p>
          <a:p>
            <a:r>
              <a:rPr lang="es-419" b="1" dirty="0" smtClean="0"/>
              <a:t>Jueves</a:t>
            </a:r>
            <a:r>
              <a:rPr lang="es-419" dirty="0" smtClean="0"/>
              <a:t> – Modelos jerárquicos Bayesianos</a:t>
            </a:r>
          </a:p>
          <a:p>
            <a:r>
              <a:rPr lang="es-419" b="1" dirty="0" smtClean="0"/>
              <a:t>Viernes</a:t>
            </a:r>
            <a:r>
              <a:rPr lang="es-419" dirty="0" smtClean="0"/>
              <a:t> – El software Stan con </a:t>
            </a:r>
            <a:r>
              <a:rPr lang="es-419" i="1" dirty="0" err="1" smtClean="0"/>
              <a:t>Hamiltonian</a:t>
            </a:r>
            <a:r>
              <a:rPr lang="es-419" i="1" dirty="0" smtClean="0"/>
              <a:t> Monte Carlo</a:t>
            </a:r>
            <a:r>
              <a:rPr lang="es-419" dirty="0" smtClean="0"/>
              <a:t> y una </a:t>
            </a:r>
            <a:r>
              <a:rPr lang="es-419" i="1" dirty="0" smtClean="0"/>
              <a:t> </a:t>
            </a:r>
            <a:r>
              <a:rPr lang="es-419" dirty="0" smtClean="0"/>
              <a:t>revisión del curso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464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Garamond</vt:lpstr>
      <vt:lpstr>Wingdings</vt:lpstr>
      <vt:lpstr>BlueEdge</vt:lpstr>
      <vt:lpstr>Introducción del curso</vt:lpstr>
      <vt:lpstr>Mi formación</vt:lpstr>
      <vt:lpstr>Maestría: un análisis bayesiano de las ballenas azules </vt:lpstr>
      <vt:lpstr>Doctorado: modelos bayesianos por stock assessment</vt:lpstr>
      <vt:lpstr>Postdoc: Un análisis bayesiano de ballenas jorobadas del Estrecho de Magallanes</vt:lpstr>
      <vt:lpstr>Y ahora es su turno…</vt:lpstr>
      <vt:lpstr>Los idiomas del curso</vt:lpstr>
      <vt:lpstr>Objetivos y resumen del curso</vt:lpstr>
      <vt:lpstr>Objetivos y resumen del curso</vt:lpstr>
      <vt:lpstr>Objetivos y resumen del curso</vt:lpstr>
      <vt:lpstr>Tareas 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54</cp:revision>
  <dcterms:created xsi:type="dcterms:W3CDTF">2015-01-11T16:48:24Z</dcterms:created>
  <dcterms:modified xsi:type="dcterms:W3CDTF">2019-01-22T12:30:01Z</dcterms:modified>
</cp:coreProperties>
</file>