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14"/>
  </p:notesMasterIdLst>
  <p:sldIdLst>
    <p:sldId id="269" r:id="rId3"/>
    <p:sldId id="276" r:id="rId4"/>
    <p:sldId id="266" r:id="rId5"/>
    <p:sldId id="270" r:id="rId6"/>
    <p:sldId id="274" r:id="rId7"/>
    <p:sldId id="275" r:id="rId8"/>
    <p:sldId id="272" r:id="rId9"/>
    <p:sldId id="273" r:id="rId10"/>
    <p:sldId id="259" r:id="rId11"/>
    <p:sldId id="263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095" autoAdjust="0"/>
  </p:normalViewPr>
  <p:slideViewPr>
    <p:cSldViewPr snapToGrid="0">
      <p:cViewPr varScale="1">
        <p:scale>
          <a:sx n="77" d="100"/>
          <a:sy n="77" d="100"/>
        </p:scale>
        <p:origin x="980" y="52"/>
      </p:cViewPr>
      <p:guideLst/>
    </p:cSldViewPr>
  </p:slideViewPr>
  <p:outlineViewPr>
    <p:cViewPr>
      <p:scale>
        <a:sx n="33" d="100"/>
        <a:sy n="33" d="100"/>
      </p:scale>
      <p:origin x="0" y="-1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88989-7179-4868-8471-A7A056B96C7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4522-EE3F-4B6E-889D-D7CB059A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3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3094AD-038C-43A2-A4DE-BB0813E6E51E}" type="datetime1">
              <a:rPr lang="en-US" smtClean="0"/>
              <a:t>1/22/2019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1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0E199C-061B-4949-9C96-AC248C0D8DD3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8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845CA7-EB4A-4003-96F7-46C5013AEA42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53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858B87-F135-4381-8E7E-B64D4228932C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72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3C5764-E191-4322-8BA3-3D7CBE2CF8D1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62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FF9CC7-9DD7-495E-8E0C-D2152E7ED385}" type="datetime1">
              <a:rPr lang="en-US" smtClean="0"/>
              <a:t>1/22/2019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76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F3F41F-A6FA-40C5-99E0-3F86C98F6608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52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20DF9F-793E-4985-B9D8-992C6E2DA332}" type="datetime1">
              <a:rPr lang="en-US" smtClean="0"/>
              <a:t>1/22/2019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41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6EA9D4-2AD1-4101-A286-77D37AAADFED}" type="datetime1">
              <a:rPr lang="en-US" smtClean="0"/>
              <a:t>1/22/2019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17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1CF23E-A9A7-4BC4-95F7-2EA1ABE4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C32A1A5-4A74-40DB-BD00-EF75DA64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83419CA-8552-4F7F-867A-9283C1BF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93A-8691-4A87-9C49-3CE884C47D45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087CF2-81DC-44AC-8C0F-EC75E3C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921941-0701-4766-9DF8-5041E6E7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95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144697-D400-4CDB-A43C-6E8D796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E3CC9E-3888-4503-A6F1-7DA0D3C5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FBD3F8-CB83-4407-B13D-73FBB80A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6B00-A11D-4D80-BD0B-755A2969FF78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E023359-2BC0-481A-B7D1-6098718C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1A6E9F-88A0-4FDB-8BB3-E5DCE331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2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49576D-E9F4-42BB-BC13-B23B3C4B0843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64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97F460-9CF5-48A5-9FD7-74130EA9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9B594AC-0301-497E-A865-3EDEB045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6867BF5-02FD-4E65-B262-D3B73E25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0F5-8523-4EB9-ACC0-9A01E3FEDA29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AF6E24C-4F7E-4A37-9ECF-4185FB25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954B23E-ECBC-41AF-9940-EF8DAB4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02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648D9B-6755-402A-B462-934F4C9F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EDB74C-C673-4D78-B6B9-AAB707E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7DDD626-EE52-4003-BDB2-6B58FFF5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866BB07-37B0-4ADE-BDD5-8BAA153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960D-B428-435A-A5E7-264A6D063906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8F672CB-A11B-472F-A155-3344D8C8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C546685-E2C5-46D3-ACAC-21A6CA64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50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DEACA0-C1EC-487A-84B2-69DD9AD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F8CEDCD-0CC8-48BB-9699-3781791A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1830633-47E7-41AC-A121-C21895B2E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8ACB11A-174F-47B0-983E-3E7592BC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2F071EE-91A7-4BE7-9409-DD727611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0ABC714-9731-444C-8013-F80E6109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B052-FF7D-466F-9234-659183862C88}" type="datetime1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A983215-7901-4E23-9BE9-F424DB8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A1A8C8B-16EB-4115-966F-B4347ECC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1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1025E-5822-42E0-8A19-6DFE9EAC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0AF88F7-02A4-4DBA-B4EB-E2FF563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6C0C-8755-49A7-BEFB-7AA12254EBB9}" type="datetime1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B4ED349-B37A-4E90-B039-D7D1F2B2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600B865-824C-45DB-8122-4C939F49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964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BABE242-634C-4950-B70C-8C537D36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8827-F8F9-4844-A257-9CA23F7E0DA1}" type="datetime1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958B604-E8F5-4273-819D-CC383029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E5EBED1-4677-4031-969E-5915F2A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115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D936E9-08C7-47C0-BD96-353FAA99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BB73FE-7E18-48BB-A545-90CB076E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CEF9F8C-D354-49FD-8F14-3C18D6E5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E65EC15-438C-473E-96BD-0BE4552D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AE2C-037A-4C2F-87D7-09EE32575BC5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2F080FD-E9F8-4564-B8C0-4AAB35D6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06D68F-A4CA-430C-BAB2-E258EB22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119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98EBB4-0062-4889-9433-AAC7FA7B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C400772-7027-4884-9CD9-4A219863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3B411AD-925A-4BAE-B2CE-4F85BC15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B2982EE-AC11-403C-B236-0A476D5C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7458-4B9B-4BD7-9049-0CDF114B9A90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8A355E8-8203-40C9-A22B-6CB5A40E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FBB88B4-2D6E-4D3B-B1EB-D691F50B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769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16646B-DBF3-4537-B7BB-C5AD7D02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65F0328-C978-42EE-97AC-ADF1B726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5ABF4C2-B7BC-46D5-B8E5-661CDC9D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8F74-D09C-4A4F-9011-F5861002FF66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EE512C7-19E7-4C14-BBB7-7115169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C52DAA0-AA4F-4B51-857F-720798E6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62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A870EA1-91A5-4CAF-8DB6-F0D1DD4A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BC6231E-F72A-4CED-ACF2-1487F38B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FEBF11A-D22A-4DB1-AA6C-010D53E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AC82-5023-4B40-8E7B-CB32645BA3C1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FF3968-7838-4A9F-B3C3-CEA2351F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DD48EDB-B641-44D2-B9B8-353D622A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4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270DE-3C8A-43D2-B05F-DCE66535FA1A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7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9A8E4F-B453-4822-A448-33EE436F9AB4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3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17497C-C63C-412A-9DFD-A2E04718E293}" type="datetime1">
              <a:rPr lang="en-US" smtClean="0"/>
              <a:t>1/22/2019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1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66BCC-7079-4559-85D5-50A66D933026}" type="datetime1">
              <a:rPr lang="en-US" smtClean="0"/>
              <a:t>1/22/2019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2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4C6DDB-E43F-4445-B916-EA8EF73BA2E9}" type="datetime1">
              <a:rPr lang="en-US" smtClean="0"/>
              <a:t>1/22/2019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A0BF00-D669-4C78-910C-5733C04ABD2D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17FF70-BB30-46BB-AA76-2B519CE88675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9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793CCD87-1551-4F91-BE02-F4A09E617739}" type="datetime1">
              <a:rPr lang="en-US" smtClean="0"/>
              <a:t>1/22/2019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96C5558-15DC-4528-8E20-9E180A6A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D2EAD3-4252-4F82-89C4-7C479A4A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B3C388-9C51-4D3D-950A-74CD986E8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26717-3E2A-491D-9A2B-0D747605CA1D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7D25AA-5510-4ABE-A141-CB68C3A0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295BED-63AC-4CA7-AA50-B02C4EBCB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6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mcmc-jags/files/Manuals/4.x/jags_user_manual.pdf/download" TargetMode="External"/><Relationship Id="rId2" Type="http://schemas.openxmlformats.org/officeDocument/2006/relationships/hyperlink" Target="https://sourceforge.net/projects/mcmc-jags/files/JAGS/4.x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dirty="0" smtClean="0"/>
              <a:t>Una revisión de los metodólogos de integración  </a:t>
            </a:r>
            <a:endParaRPr lang="es-419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/>
              <a:t>, </a:t>
            </a:r>
            <a:r>
              <a:rPr lang="en-US" kern="0" smtClean="0"/>
              <a:t>2019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24067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0EE53A-651A-4D14-8ED8-844CD15A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 smtClean="0"/>
              <a:t>Homework</a:t>
            </a:r>
            <a:r>
              <a:rPr lang="es-419" dirty="0" smtClean="0"/>
              <a:t> 1.2 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DEFFF4C-D827-448B-BDCC-989C6D68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419" dirty="0" err="1" smtClean="0"/>
              <a:t>Assume</a:t>
            </a:r>
            <a:r>
              <a:rPr lang="es-419" dirty="0" smtClean="0"/>
              <a:t> X~N(0,1). Use </a:t>
            </a:r>
            <a:r>
              <a:rPr lang="es-419" dirty="0" err="1" smtClean="0"/>
              <a:t>rnorm</a:t>
            </a:r>
            <a:r>
              <a:rPr lang="es-419" dirty="0" smtClean="0"/>
              <a:t> (</a:t>
            </a:r>
            <a:r>
              <a:rPr lang="es-419" dirty="0" err="1" smtClean="0"/>
              <a:t>numerical</a:t>
            </a:r>
            <a:r>
              <a:rPr lang="es-419" dirty="0" smtClean="0"/>
              <a:t>) to </a:t>
            </a:r>
            <a:r>
              <a:rPr lang="es-419" dirty="0" err="1" smtClean="0"/>
              <a:t>estimate</a:t>
            </a:r>
            <a:r>
              <a:rPr lang="es-419" dirty="0" smtClean="0"/>
              <a:t> P(X&lt; -5). </a:t>
            </a:r>
            <a:r>
              <a:rPr lang="es-419" dirty="0" err="1" smtClean="0"/>
              <a:t>Repeat</a:t>
            </a:r>
            <a:r>
              <a:rPr lang="es-419" dirty="0" smtClean="0"/>
              <a:t> </a:t>
            </a:r>
            <a:r>
              <a:rPr lang="es-419" dirty="0" err="1" smtClean="0"/>
              <a:t>but</a:t>
            </a:r>
            <a:r>
              <a:rPr lang="es-419" dirty="0" smtClean="0"/>
              <a:t> use </a:t>
            </a:r>
            <a:r>
              <a:rPr lang="es-419" dirty="0" err="1" smtClean="0"/>
              <a:t>pnorm</a:t>
            </a:r>
            <a:r>
              <a:rPr lang="es-419" dirty="0" smtClean="0"/>
              <a:t> (</a:t>
            </a:r>
            <a:r>
              <a:rPr lang="es-419" dirty="0" err="1" smtClean="0"/>
              <a:t>analytical</a:t>
            </a:r>
            <a:r>
              <a:rPr lang="es-419" dirty="0" smtClean="0"/>
              <a:t>). </a:t>
            </a:r>
            <a:r>
              <a:rPr lang="es-419" dirty="0" err="1" smtClean="0"/>
              <a:t>Why</a:t>
            </a:r>
            <a:r>
              <a:rPr lang="es-419" dirty="0" smtClean="0"/>
              <a:t> </a:t>
            </a:r>
            <a:r>
              <a:rPr lang="es-419" dirty="0" err="1" smtClean="0"/>
              <a:t>different</a:t>
            </a:r>
            <a:r>
              <a:rPr lang="es-419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 err="1" smtClean="0"/>
              <a:t>Generate</a:t>
            </a:r>
            <a:r>
              <a:rPr lang="es-419" dirty="0" smtClean="0"/>
              <a:t> 500 </a:t>
            </a:r>
            <a:r>
              <a:rPr lang="es-419" dirty="0" err="1" smtClean="0"/>
              <a:t>samples</a:t>
            </a:r>
            <a:r>
              <a:rPr lang="es-419" dirty="0" smtClean="0"/>
              <a:t> and </a:t>
            </a:r>
            <a:r>
              <a:rPr lang="es-419" dirty="0" err="1" smtClean="0"/>
              <a:t>plot</a:t>
            </a:r>
            <a:r>
              <a:rPr lang="es-419" dirty="0" smtClean="0"/>
              <a:t> </a:t>
            </a:r>
            <a:r>
              <a:rPr lang="es-419" dirty="0" err="1" smtClean="0"/>
              <a:t>the</a:t>
            </a:r>
            <a:r>
              <a:rPr lang="es-419" dirty="0" smtClean="0"/>
              <a:t> </a:t>
            </a:r>
            <a:r>
              <a:rPr lang="es-419" dirty="0" err="1" smtClean="0"/>
              <a:t>cumulative</a:t>
            </a:r>
            <a:r>
              <a:rPr lang="es-419" dirty="0" smtClean="0"/>
              <a:t> mean of </a:t>
            </a:r>
            <a:r>
              <a:rPr lang="es-419" dirty="0" err="1" smtClean="0"/>
              <a:t>samples</a:t>
            </a:r>
            <a:r>
              <a:rPr lang="es-419" dirty="0" smtClean="0"/>
              <a:t> vs </a:t>
            </a:r>
            <a:r>
              <a:rPr lang="es-419" dirty="0" err="1" smtClean="0"/>
              <a:t>first</a:t>
            </a:r>
            <a:r>
              <a:rPr lang="es-419" dirty="0" smtClean="0"/>
              <a:t> m </a:t>
            </a:r>
            <a:r>
              <a:rPr lang="es-419" dirty="0" err="1" smtClean="0"/>
              <a:t>samples</a:t>
            </a:r>
            <a:r>
              <a:rPr lang="es-419" dirty="0" smtClean="0"/>
              <a:t>. </a:t>
            </a:r>
            <a:r>
              <a:rPr lang="es-419" dirty="0" err="1" smtClean="0"/>
              <a:t>How</a:t>
            </a:r>
            <a:r>
              <a:rPr lang="es-419" dirty="0" smtClean="0"/>
              <a:t> </a:t>
            </a:r>
            <a:r>
              <a:rPr lang="es-419" dirty="0" err="1" smtClean="0"/>
              <a:t>many</a:t>
            </a:r>
            <a:r>
              <a:rPr lang="es-419" dirty="0" smtClean="0"/>
              <a:t> </a:t>
            </a:r>
            <a:r>
              <a:rPr lang="es-419" dirty="0" err="1" smtClean="0"/>
              <a:t>samples</a:t>
            </a:r>
            <a:r>
              <a:rPr lang="es-419" dirty="0" smtClean="0"/>
              <a:t> are “</a:t>
            </a:r>
            <a:r>
              <a:rPr lang="es-419" dirty="0" err="1" smtClean="0"/>
              <a:t>good</a:t>
            </a:r>
            <a:r>
              <a:rPr lang="es-419" dirty="0" smtClean="0"/>
              <a:t> </a:t>
            </a:r>
            <a:r>
              <a:rPr lang="es-419" dirty="0" err="1" smtClean="0"/>
              <a:t>enough</a:t>
            </a:r>
            <a:r>
              <a:rPr lang="es-419" dirty="0" smtClean="0"/>
              <a:t>” to </a:t>
            </a:r>
            <a:r>
              <a:rPr lang="es-419" dirty="0" err="1" smtClean="0"/>
              <a:t>approximate</a:t>
            </a:r>
            <a:r>
              <a:rPr lang="es-419" dirty="0" smtClean="0"/>
              <a:t> </a:t>
            </a:r>
            <a:r>
              <a:rPr lang="es-419" dirty="0" err="1" smtClean="0"/>
              <a:t>the</a:t>
            </a:r>
            <a:r>
              <a:rPr lang="es-419" dirty="0" smtClean="0"/>
              <a:t> mean? 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 err="1" smtClean="0"/>
              <a:t>Using</a:t>
            </a:r>
            <a:r>
              <a:rPr lang="es-419" dirty="0" smtClean="0"/>
              <a:t> </a:t>
            </a:r>
            <a:r>
              <a:rPr lang="es-419" dirty="0" err="1" smtClean="0"/>
              <a:t>samples</a:t>
            </a:r>
            <a:r>
              <a:rPr lang="es-419" dirty="0" smtClean="0"/>
              <a:t> </a:t>
            </a:r>
            <a:r>
              <a:rPr lang="es-419" dirty="0" err="1" smtClean="0"/>
              <a:t>from</a:t>
            </a:r>
            <a:r>
              <a:rPr lang="es-419" dirty="0" smtClean="0"/>
              <a:t> #2, </a:t>
            </a:r>
            <a:r>
              <a:rPr lang="es-419" dirty="0" err="1" smtClean="0"/>
              <a:t>approximate</a:t>
            </a:r>
            <a:r>
              <a:rPr lang="es-419" dirty="0" smtClean="0"/>
              <a:t> mean of </a:t>
            </a:r>
            <a:r>
              <a:rPr lang="es-419" dirty="0" err="1" smtClean="0"/>
              <a:t>the</a:t>
            </a:r>
            <a:r>
              <a:rPr lang="es-419" dirty="0" smtClean="0"/>
              <a:t> </a:t>
            </a:r>
            <a:r>
              <a:rPr lang="es-419" dirty="0" err="1" smtClean="0"/>
              <a:t>function</a:t>
            </a:r>
            <a:r>
              <a:rPr lang="es-419" smtClean="0"/>
              <a:t> y=h(x</a:t>
            </a:r>
            <a:r>
              <a:rPr lang="es-419" dirty="0" smtClean="0"/>
              <a:t>)=x^2. </a:t>
            </a:r>
            <a:r>
              <a:rPr lang="es-419" dirty="0" err="1" smtClean="0"/>
              <a:t>Is</a:t>
            </a:r>
            <a:r>
              <a:rPr lang="es-419" dirty="0" smtClean="0"/>
              <a:t> </a:t>
            </a:r>
            <a:r>
              <a:rPr lang="es-419" dirty="0" err="1" smtClean="0"/>
              <a:t>this</a:t>
            </a:r>
            <a:r>
              <a:rPr lang="es-419" dirty="0" smtClean="0"/>
              <a:t> </a:t>
            </a:r>
            <a:r>
              <a:rPr lang="es-419" dirty="0" err="1" smtClean="0"/>
              <a:t>equal</a:t>
            </a:r>
            <a:r>
              <a:rPr lang="es-419" dirty="0" smtClean="0"/>
              <a:t> to mean(x)^2?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 smtClean="0"/>
              <a:t>[Extra: </a:t>
            </a:r>
            <a:r>
              <a:rPr lang="es-419" dirty="0" err="1" smtClean="0"/>
              <a:t>find</a:t>
            </a:r>
            <a:r>
              <a:rPr lang="es-419" dirty="0" smtClean="0"/>
              <a:t> </a:t>
            </a:r>
            <a:r>
              <a:rPr lang="es-419" dirty="0" err="1" smtClean="0"/>
              <a:t>the</a:t>
            </a:r>
            <a:r>
              <a:rPr lang="es-419" dirty="0" smtClean="0"/>
              <a:t> </a:t>
            </a:r>
            <a:r>
              <a:rPr lang="es-419" dirty="0" err="1" smtClean="0"/>
              <a:t>pdf</a:t>
            </a:r>
            <a:r>
              <a:rPr lang="es-419" dirty="0" smtClean="0"/>
              <a:t> </a:t>
            </a:r>
            <a:r>
              <a:rPr lang="es-419" dirty="0" err="1" smtClean="0"/>
              <a:t>for</a:t>
            </a:r>
            <a:r>
              <a:rPr lang="es-419" dirty="0" smtClean="0"/>
              <a:t> Y=h(x) and </a:t>
            </a:r>
            <a:r>
              <a:rPr lang="es-419" dirty="0" err="1" smtClean="0"/>
              <a:t>add</a:t>
            </a:r>
            <a:r>
              <a:rPr lang="es-419" dirty="0" smtClean="0"/>
              <a:t> to </a:t>
            </a:r>
            <a:r>
              <a:rPr lang="es-419" dirty="0" err="1" smtClean="0"/>
              <a:t>histogram</a:t>
            </a:r>
            <a:r>
              <a:rPr lang="es-419" dirty="0" smtClean="0"/>
              <a:t>]</a:t>
            </a:r>
            <a:endParaRPr lang="es-419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13210D-F4BF-478A-BF3A-8929098C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F31-DB7E-41E3-9A04-DC9BB348C6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66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1.3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Install JAGS 4.3.0: </a:t>
            </a:r>
            <a:r>
              <a:rPr lang="en-US" dirty="0">
                <a:hlinkClick r:id="rId2"/>
              </a:rPr>
              <a:t>https://sourceforge.net/projects/mcmc-jags/files/JAGS/4.x/</a:t>
            </a:r>
            <a:endParaRPr lang="en-US" dirty="0"/>
          </a:p>
          <a:p>
            <a:r>
              <a:rPr lang="en-US" dirty="0"/>
              <a:t>Download user manual: </a:t>
            </a:r>
          </a:p>
          <a:p>
            <a:r>
              <a:rPr lang="en-US" dirty="0">
                <a:hlinkClick r:id="rId3"/>
              </a:rPr>
              <a:t>https://sourceforge.net/projects/mcmc-jags/files/Manuals/4.x/jags_user_manual.pdf/download</a:t>
            </a:r>
            <a:endParaRPr lang="en-US" dirty="0"/>
          </a:p>
          <a:p>
            <a:r>
              <a:rPr lang="en-US" dirty="0" smtClean="0"/>
              <a:t>Install </a:t>
            </a:r>
            <a:r>
              <a:rPr lang="en-US" dirty="0"/>
              <a:t>R packages R2jags, </a:t>
            </a:r>
            <a:r>
              <a:rPr lang="en-US" dirty="0" smtClean="0"/>
              <a:t>coda</a:t>
            </a:r>
          </a:p>
          <a:p>
            <a:r>
              <a:rPr lang="en-US" dirty="0" smtClean="0"/>
              <a:t>Start R and ensure library(R2jags) works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F31-DB7E-41E3-9A04-DC9BB348C6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0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Por que integración? 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Recuerda que para calcular probabilidades tenemos que integrar una distribución continua </a:t>
            </a:r>
          </a:p>
          <a:p>
            <a:endParaRPr lang="es-419" dirty="0"/>
          </a:p>
          <a:p>
            <a:endParaRPr lang="es-419" dirty="0" smtClean="0"/>
          </a:p>
          <a:p>
            <a:r>
              <a:rPr lang="es-419" dirty="0" smtClean="0"/>
              <a:t>Que es la altura de la curva en este caso?</a:t>
            </a:r>
          </a:p>
          <a:p>
            <a:r>
              <a:rPr lang="es-419" dirty="0" smtClean="0"/>
              <a:t>Que es P(X=a)=?</a:t>
            </a:r>
          </a:p>
          <a:p>
            <a:r>
              <a:rPr lang="es-419" b="1" dirty="0" smtClean="0"/>
              <a:t>La área bajo de la curva es la probabilidad</a:t>
            </a:r>
            <a:endParaRPr lang="es-419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F31-DB7E-41E3-9A04-DC9BB348C608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871A0B14-87C6-4452-B778-BA64D86F24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815545"/>
              </p:ext>
            </p:extLst>
          </p:nvPr>
        </p:nvGraphicFramePr>
        <p:xfrm>
          <a:off x="1846594" y="3068527"/>
          <a:ext cx="45021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3" imgW="1587240" imgH="330120" progId="Equation.DSMT4">
                  <p:embed/>
                </p:oleObj>
              </mc:Choice>
              <mc:Fallback>
                <p:oleObj name="Equation" r:id="rId3" imgW="15872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6594" y="3068527"/>
                        <a:ext cx="4502150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392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6D46622B-CEA1-41A3-B30B-DD972286C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71852"/>
                <a:ext cx="8229600" cy="495907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419" dirty="0" smtClean="0"/>
                  <a:t>Suponga que hay una </a:t>
                </a:r>
                <a:r>
                  <a:rPr lang="es-419" dirty="0" err="1" smtClean="0"/>
                  <a:t>v.a.</a:t>
                </a:r>
                <a:r>
                  <a:rPr lang="es-419" dirty="0" smtClean="0"/>
                  <a:t> uniforme: X~U(0,5)</a:t>
                </a:r>
              </a:p>
              <a:p>
                <a:r>
                  <a:rPr lang="es-419" b="0" noProof="0" dirty="0" smtClean="0"/>
                  <a:t>Entonces </a:t>
                </a:r>
                <a:r>
                  <a:rPr lang="es-419" dirty="0" smtClean="0"/>
                  <a:t>la </a:t>
                </a:r>
                <a:r>
                  <a:rPr lang="es-419" b="0" noProof="0" dirty="0" err="1" smtClean="0"/>
                  <a:t>pdf</a:t>
                </a:r>
                <a:r>
                  <a:rPr lang="es-419" b="0" noProof="0" dirty="0" smtClean="0"/>
                  <a:t> f(x)=1/5 </a:t>
                </a:r>
                <a:r>
                  <a:rPr lang="es-419" dirty="0" smtClean="0"/>
                  <a:t>por</a:t>
                </a:r>
                <a:r>
                  <a:rPr lang="es-419" b="0" noProof="0" dirty="0" smtClean="0"/>
                  <a:t> </a:t>
                </a:r>
                <a:r>
                  <a:rPr lang="es-419" b="0" i="1" noProof="0" dirty="0" smtClean="0"/>
                  <a:t>x</a:t>
                </a:r>
                <a:r>
                  <a:rPr lang="es-419" b="0" noProof="0" dirty="0" smtClean="0"/>
                  <a:t> en (0,5) y 0 de lo contrario</a:t>
                </a:r>
              </a:p>
              <a:p>
                <a14:m>
                  <m:oMath xmlns:m="http://schemas.openxmlformats.org/officeDocument/2006/math">
                    <m:r>
                      <a:rPr lang="es-419" b="0" i="1" noProof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419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b="0" i="1" noProof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419" b="0" i="1" noProof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s-419" b="0" i="1" noProof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419" b="0" i="1" noProof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s-419" b="0" i="1" noProof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s-419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s-419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419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s-419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s-419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1/5</m:t>
                        </m:r>
                        <m:r>
                          <a:rPr lang="es-419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s-419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s-419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419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419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419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)/5</m:t>
                    </m:r>
                  </m:oMath>
                </a14:m>
                <a:r>
                  <a:rPr lang="es-419" noProof="0" dirty="0"/>
                  <a:t>	</a:t>
                </a:r>
              </a:p>
              <a:p>
                <a:r>
                  <a:rPr lang="es-419" noProof="0" dirty="0" smtClean="0"/>
                  <a:t>Si a=0, b=5; P=1</a:t>
                </a:r>
              </a:p>
              <a:p>
                <a:r>
                  <a:rPr lang="es-419" dirty="0" smtClean="0"/>
                  <a:t>Si a=2.5, b=5; P=0.5</a:t>
                </a:r>
              </a:p>
              <a:p>
                <a:r>
                  <a:rPr lang="es-419" dirty="0" smtClean="0"/>
                  <a:t>Este método e</a:t>
                </a:r>
                <a:r>
                  <a:rPr lang="es-419" noProof="0" dirty="0" smtClean="0"/>
                  <a:t>s exacto y </a:t>
                </a:r>
                <a:r>
                  <a:rPr lang="es-419" dirty="0" smtClean="0"/>
                  <a:t>rápido</a:t>
                </a:r>
              </a:p>
              <a:p>
                <a:r>
                  <a:rPr lang="es-419" dirty="0" smtClean="0"/>
                  <a:t>…pero </a:t>
                </a:r>
                <a:r>
                  <a:rPr lang="es-419" dirty="0"/>
                  <a:t>e</a:t>
                </a:r>
                <a:r>
                  <a:rPr lang="es-419" dirty="0" smtClean="0"/>
                  <a:t>s </a:t>
                </a:r>
                <a:r>
                  <a:rPr lang="es-419" dirty="0"/>
                  <a:t>arduo para </a:t>
                </a:r>
                <a:r>
                  <a:rPr lang="es-419" dirty="0" smtClean="0"/>
                  <a:t>modelos </a:t>
                </a:r>
                <a:r>
                  <a:rPr lang="es-419" dirty="0"/>
                  <a:t>reales (complejos)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46622B-CEA1-41A3-B30B-DD972286C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71852"/>
                <a:ext cx="8229600" cy="4959074"/>
              </a:xfrm>
              <a:blipFill rotWithShape="0">
                <a:blip r:embed="rId2"/>
                <a:stretch>
                  <a:fillRect l="-593" t="-2580" r="-1037" b="-3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912707B5-DD64-45B2-8539-26DD0A4B2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419" noProof="0" dirty="0" smtClean="0"/>
              <a:t>Método 1: Integración analítica </a:t>
            </a:r>
            <a:endParaRPr lang="es-419" noProof="0" dirty="0"/>
          </a:p>
        </p:txBody>
      </p:sp>
    </p:spTree>
    <p:extLst>
      <p:ext uri="{BB962C8B-B14F-4D97-AF65-F5344CB8AC3E}">
        <p14:creationId xmlns:p14="http://schemas.microsoft.com/office/powerpoint/2010/main" val="50452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6D46622B-CEA1-41A3-B30B-DD972286C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71852"/>
                <a:ext cx="8229600" cy="4959074"/>
              </a:xfrm>
            </p:spPr>
            <p:txBody>
              <a:bodyPr>
                <a:normAutofit/>
              </a:bodyPr>
              <a:lstStyle/>
              <a:p>
                <a:r>
                  <a:rPr lang="es-419" b="0" noProof="0" dirty="0" smtClean="0"/>
                  <a:t>La mediana </a:t>
                </a:r>
                <a:r>
                  <a:rPr lang="es-419" b="0" i="1" noProof="0" dirty="0" smtClean="0"/>
                  <a:t>m</a:t>
                </a:r>
                <a:r>
                  <a:rPr lang="es-419" b="0" noProof="0" dirty="0" smtClean="0"/>
                  <a:t>, y otros cuartiles: </a:t>
                </a:r>
                <a:br>
                  <a:rPr lang="es-419" b="0" noProof="0" dirty="0" smtClean="0"/>
                </a:br>
                <a14:m>
                  <m:oMath xmlns:m="http://schemas.openxmlformats.org/officeDocument/2006/math">
                    <m:r>
                      <a:rPr lang="es-419" b="0" i="1" noProof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419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419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s-419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s-419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419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419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41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=1/2</m:t>
                        </m:r>
                      </m:e>
                    </m:nary>
                  </m:oMath>
                </a14:m>
                <a:endParaRPr lang="en-US" b="0" noProof="0" dirty="0" smtClean="0">
                  <a:ea typeface="Cambria Math" panose="02040503050406030204" pitchFamily="18" charset="0"/>
                </a:endParaRPr>
              </a:p>
              <a:p>
                <a:r>
                  <a:rPr lang="es-419" dirty="0" smtClean="0"/>
                  <a:t>La media:</a:t>
                </a:r>
                <a:br>
                  <a:rPr lang="es-419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s-41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41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41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s-41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41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s-419" dirty="0" smtClean="0"/>
              </a:p>
              <a:p>
                <a:r>
                  <a:rPr lang="es-419" dirty="0" smtClean="0"/>
                  <a:t>P.ej</a:t>
                </a:r>
                <a:r>
                  <a:rPr lang="es-419" dirty="0"/>
                  <a:t>., si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419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419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entonces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419" dirty="0" smtClean="0"/>
                  <a:t>es (complejos)</a:t>
                </a:r>
                <a:endParaRPr lang="es-419" noProof="0" dirty="0" smtClean="0"/>
              </a:p>
              <a:p>
                <a:pPr marL="0" indent="0">
                  <a:buNone/>
                </a:pPr>
                <a:endParaRPr lang="es-419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46622B-CEA1-41A3-B30B-DD972286C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71852"/>
                <a:ext cx="8229600" cy="4959074"/>
              </a:xfrm>
              <a:blipFill rotWithShape="0">
                <a:blip r:embed="rId2"/>
                <a:stretch>
                  <a:fillRect l="-593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41B7B9D-0E50-4A57-AB72-124B67511980}"/>
              </a:ext>
            </a:extLst>
          </p:cNvPr>
          <p:cNvSpPr txBox="1"/>
          <p:nvPr/>
        </p:nvSpPr>
        <p:spPr>
          <a:xfrm>
            <a:off x="324144" y="4940787"/>
            <a:ext cx="8495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qnorm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(.5, </a:t>
            </a:r>
            <a:r>
              <a:rPr 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mean=mu, sd=sigma)</a:t>
            </a:r>
          </a:p>
          <a:p>
            <a:r>
              <a:rPr 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qnorm(p=c(0.025, .975), </a:t>
            </a:r>
            <a:r>
              <a:rPr 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mean=mu, sd=sigma)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912707B5-DD64-45B2-8539-26DD0A4B2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419" noProof="0" dirty="0" smtClean="0"/>
              <a:t>Método 1: Integración analítica </a:t>
            </a:r>
            <a:endParaRPr lang="es-419" noProof="0" dirty="0"/>
          </a:p>
        </p:txBody>
      </p:sp>
    </p:spTree>
    <p:extLst>
      <p:ext uri="{BB962C8B-B14F-4D97-AF65-F5344CB8AC3E}">
        <p14:creationId xmlns:p14="http://schemas.microsoft.com/office/powerpoint/2010/main" val="8650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7813"/>
            <a:ext cx="8465419" cy="1139825"/>
          </a:xfrm>
        </p:spPr>
        <p:txBody>
          <a:bodyPr/>
          <a:lstStyle/>
          <a:p>
            <a:r>
              <a:rPr lang="es-419" dirty="0" smtClean="0"/>
              <a:t>Método 2: Integración por Monte Carlo</a:t>
            </a:r>
            <a:endParaRPr lang="es-419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s-419" sz="2800" dirty="0" smtClean="0"/>
              <a:t>Idea = generar muestras aleatorias y calcular porcentajes para aproximar probabilidades</a:t>
            </a:r>
          </a:p>
          <a:p>
            <a:r>
              <a:rPr lang="es-419" dirty="0" err="1" smtClean="0"/>
              <a:t>Strong</a:t>
            </a:r>
            <a:r>
              <a:rPr lang="es-419" dirty="0" smtClean="0"/>
              <a:t> </a:t>
            </a:r>
            <a:r>
              <a:rPr lang="es-419" dirty="0" err="1" smtClean="0"/>
              <a:t>Law</a:t>
            </a:r>
            <a:r>
              <a:rPr lang="es-419" dirty="0" smtClean="0"/>
              <a:t> of </a:t>
            </a:r>
            <a:r>
              <a:rPr lang="es-419" dirty="0" err="1" smtClean="0"/>
              <a:t>Large</a:t>
            </a:r>
            <a:r>
              <a:rPr lang="es-419" dirty="0" smtClean="0"/>
              <a:t> </a:t>
            </a:r>
            <a:r>
              <a:rPr lang="es-419" dirty="0" err="1" smtClean="0"/>
              <a:t>Numbers</a:t>
            </a:r>
            <a:endParaRPr lang="es-419" dirty="0" smtClean="0"/>
          </a:p>
          <a:p>
            <a:pPr marL="0" indent="0">
              <a:buNone/>
            </a:pPr>
            <a:r>
              <a:rPr lang="es-419" sz="2000" dirty="0" err="1" smtClean="0"/>
              <a:t>Given</a:t>
            </a:r>
            <a:r>
              <a:rPr lang="es-419" sz="2000" dirty="0" smtClean="0"/>
              <a:t> a </a:t>
            </a:r>
            <a:r>
              <a:rPr lang="es-419" sz="2000" dirty="0" err="1" smtClean="0"/>
              <a:t>function</a:t>
            </a:r>
            <a:r>
              <a:rPr lang="es-419" sz="2000" dirty="0" smtClean="0"/>
              <a:t> </a:t>
            </a:r>
            <a:r>
              <a:rPr lang="es-419" sz="2000" i="1" dirty="0" smtClean="0">
                <a:latin typeface="Times New Roman"/>
                <a:cs typeface="Times New Roman"/>
              </a:rPr>
              <a:t>h</a:t>
            </a:r>
            <a:r>
              <a:rPr lang="es-419" sz="2000" dirty="0" smtClean="0">
                <a:latin typeface="Times New Roman"/>
                <a:cs typeface="Times New Roman"/>
              </a:rPr>
              <a:t>(</a:t>
            </a:r>
            <a:r>
              <a:rPr lang="es-419" sz="2000" i="1" dirty="0" smtClean="0">
                <a:latin typeface="Times New Roman"/>
                <a:cs typeface="Times New Roman"/>
              </a:rPr>
              <a:t>x</a:t>
            </a:r>
            <a:r>
              <a:rPr lang="es-419" sz="2000" dirty="0" smtClean="0">
                <a:latin typeface="Times New Roman"/>
                <a:cs typeface="Times New Roman"/>
              </a:rPr>
              <a:t>)</a:t>
            </a:r>
            <a:r>
              <a:rPr lang="es-419" sz="2000" dirty="0" smtClean="0"/>
              <a:t> and a </a:t>
            </a:r>
            <a:r>
              <a:rPr lang="es-419" sz="2000" dirty="0" err="1" smtClean="0"/>
              <a:t>distribution</a:t>
            </a:r>
            <a:r>
              <a:rPr lang="es-419" sz="2000" dirty="0" smtClean="0"/>
              <a:t> </a:t>
            </a:r>
            <a:r>
              <a:rPr lang="es-419" sz="2000" i="1" dirty="0" smtClean="0">
                <a:latin typeface="Times New Roman"/>
                <a:cs typeface="Times New Roman"/>
              </a:rPr>
              <a:t>f</a:t>
            </a:r>
            <a:r>
              <a:rPr lang="es-419" sz="2000" dirty="0" smtClean="0">
                <a:latin typeface="Times New Roman"/>
                <a:cs typeface="Times New Roman"/>
              </a:rPr>
              <a:t>(</a:t>
            </a:r>
            <a:r>
              <a:rPr lang="es-419" sz="2000" i="1" dirty="0" smtClean="0">
                <a:latin typeface="Times New Roman"/>
                <a:cs typeface="Times New Roman"/>
              </a:rPr>
              <a:t>x</a:t>
            </a:r>
            <a:r>
              <a:rPr lang="es-419" sz="2000" dirty="0" smtClean="0">
                <a:latin typeface="Times New Roman"/>
                <a:cs typeface="Times New Roman"/>
              </a:rPr>
              <a:t>)</a:t>
            </a:r>
            <a:r>
              <a:rPr lang="es-419" sz="2000" dirty="0" smtClean="0"/>
              <a:t>, </a:t>
            </a:r>
            <a:r>
              <a:rPr lang="es-419" sz="2000" dirty="0" err="1" smtClean="0"/>
              <a:t>want</a:t>
            </a:r>
            <a:r>
              <a:rPr lang="es-419" sz="2000" dirty="0" smtClean="0"/>
              <a:t> to</a:t>
            </a:r>
          </a:p>
          <a:p>
            <a:pPr marL="0" indent="0">
              <a:buNone/>
            </a:pPr>
            <a:r>
              <a:rPr lang="es-419" sz="2000" dirty="0" err="1" smtClean="0"/>
              <a:t>find</a:t>
            </a:r>
            <a:r>
              <a:rPr lang="es-419" sz="2000" dirty="0" smtClean="0"/>
              <a:t> </a:t>
            </a:r>
            <a:r>
              <a:rPr lang="es-419" sz="2000" dirty="0" err="1" smtClean="0"/>
              <a:t>expected</a:t>
            </a:r>
            <a:r>
              <a:rPr lang="es-419" sz="2000" dirty="0" smtClean="0"/>
              <a:t> </a:t>
            </a:r>
            <a:r>
              <a:rPr lang="es-419" sz="2000" dirty="0" err="1" smtClean="0"/>
              <a:t>value</a:t>
            </a:r>
            <a:endParaRPr lang="es-419" sz="2000" dirty="0" smtClean="0"/>
          </a:p>
          <a:p>
            <a:pPr marL="0" indent="0">
              <a:buNone/>
            </a:pPr>
            <a:endParaRPr lang="es-419" sz="2000" dirty="0" smtClean="0"/>
          </a:p>
          <a:p>
            <a:pPr marL="0" indent="0">
              <a:buNone/>
            </a:pPr>
            <a:endParaRPr lang="es-419" sz="2000" dirty="0" smtClean="0"/>
          </a:p>
          <a:p>
            <a:pPr marL="0" indent="0">
              <a:buNone/>
            </a:pPr>
            <a:r>
              <a:rPr lang="es-419" sz="2000" dirty="0" err="1" smtClean="0"/>
              <a:t>which</a:t>
            </a:r>
            <a:r>
              <a:rPr lang="es-419" sz="2000" dirty="0" smtClean="0"/>
              <a:t> converges </a:t>
            </a:r>
            <a:r>
              <a:rPr lang="es-419" sz="2000" dirty="0" err="1" smtClean="0"/>
              <a:t>surely</a:t>
            </a:r>
            <a:r>
              <a:rPr lang="es-419" sz="2000" dirty="0" smtClean="0"/>
              <a:t> to</a:t>
            </a:r>
          </a:p>
          <a:p>
            <a:pPr marL="0" indent="0">
              <a:buNone/>
            </a:pPr>
            <a:endParaRPr lang="es-419" sz="2000" dirty="0" smtClean="0"/>
          </a:p>
          <a:p>
            <a:pPr marL="0" indent="0">
              <a:buNone/>
            </a:pPr>
            <a:endParaRPr lang="es-419" sz="2000" dirty="0" smtClean="0"/>
          </a:p>
          <a:p>
            <a:pPr marL="0" indent="0">
              <a:buNone/>
            </a:pPr>
            <a:endParaRPr lang="es-419" sz="2000" dirty="0" smtClean="0"/>
          </a:p>
          <a:p>
            <a:pPr marL="0" indent="0">
              <a:buNone/>
            </a:pPr>
            <a:r>
              <a:rPr lang="es-419" sz="2000" dirty="0" err="1" smtClean="0"/>
              <a:t>for</a:t>
            </a:r>
            <a:r>
              <a:rPr lang="es-419" sz="2000" dirty="0" smtClean="0"/>
              <a:t> </a:t>
            </a:r>
            <a:r>
              <a:rPr lang="es-419" sz="2000" dirty="0" err="1" smtClean="0"/>
              <a:t>large</a:t>
            </a:r>
            <a:r>
              <a:rPr lang="es-419" sz="2000" dirty="0" smtClean="0"/>
              <a:t> n.  </a:t>
            </a:r>
          </a:p>
          <a:p>
            <a:pPr marL="0" indent="0">
              <a:buNone/>
            </a:pPr>
            <a:endParaRPr lang="es-419" dirty="0"/>
          </a:p>
        </p:txBody>
      </p:sp>
      <p:pic>
        <p:nvPicPr>
          <p:cNvPr id="4" name="Picture 3" descr="Ul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240404"/>
            <a:ext cx="2159000" cy="28174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3200" y="2895600"/>
            <a:ext cx="17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Stanislaw </a:t>
            </a:r>
            <a:r>
              <a:rPr lang="en-US" dirty="0" err="1"/>
              <a:t>Ulam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02" y="3240404"/>
            <a:ext cx="4603750" cy="1111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525" y="4496435"/>
            <a:ext cx="3492500" cy="13017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0257" y="6285297"/>
            <a:ext cx="379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 Dr. Noble Hendrix, con </a:t>
            </a:r>
            <a:r>
              <a:rPr lang="en-US" dirty="0" err="1" smtClean="0"/>
              <a:t>permiso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254366" y="4658627"/>
            <a:ext cx="433137" cy="298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03006" y="4273617"/>
            <a:ext cx="162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Una </a:t>
            </a:r>
            <a:r>
              <a:rPr lang="en-US" dirty="0" err="1" smtClean="0"/>
              <a:t>muestra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26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Las implicaciones de Monte Carlo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Eso significa que se puede usar Monte Carlo muestras para aproximar varias integrales:</a:t>
            </a:r>
          </a:p>
          <a:p>
            <a:pPr lvl="1"/>
            <a:r>
              <a:rPr lang="es-419" dirty="0"/>
              <a:t>Varianza y </a:t>
            </a:r>
            <a:r>
              <a:rPr lang="es-419" dirty="0" smtClean="0"/>
              <a:t>desviación típica </a:t>
            </a:r>
          </a:p>
          <a:p>
            <a:pPr lvl="1"/>
            <a:r>
              <a:rPr lang="es-419" dirty="0" smtClean="0"/>
              <a:t>Cuartiles, incluyendo la mediana </a:t>
            </a:r>
          </a:p>
          <a:p>
            <a:pPr lvl="1"/>
            <a:r>
              <a:rPr lang="es-419" dirty="0" smtClean="0"/>
              <a:t>Funciones de X, como la media </a:t>
            </a:r>
          </a:p>
          <a:p>
            <a:r>
              <a:rPr lang="es-419" dirty="0" smtClean="0"/>
              <a:t>En lugar de usar integrales exactas, se usa estas aproximaciones para hacer inferencia. </a:t>
            </a:r>
          </a:p>
          <a:p>
            <a:r>
              <a:rPr lang="es-419" dirty="0" smtClean="0"/>
              <a:t>Una forma de integrar: integración numérica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84075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46622B-CEA1-41A3-B30B-DD972286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26"/>
            <a:ext cx="8229600" cy="4987899"/>
          </a:xfrm>
        </p:spPr>
        <p:txBody>
          <a:bodyPr>
            <a:normAutofit/>
          </a:bodyPr>
          <a:lstStyle/>
          <a:p>
            <a:r>
              <a:rPr lang="es-419" sz="2800" noProof="0" dirty="0" smtClean="0"/>
              <a:t>Idea </a:t>
            </a:r>
            <a:r>
              <a:rPr lang="es-419" sz="2800" dirty="0" smtClean="0"/>
              <a:t>= generar muestras aleatorias y calcular porcentajes para aproximar probabilidades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41B7B9D-0E50-4A57-AB72-124B67511980}"/>
              </a:ext>
            </a:extLst>
          </p:cNvPr>
          <p:cNvSpPr txBox="1"/>
          <p:nvPr/>
        </p:nvSpPr>
        <p:spPr>
          <a:xfrm>
            <a:off x="457200" y="2123436"/>
            <a:ext cx="84957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(10, mean=mu1,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=tau1)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mean(x&lt;0)    [1] 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quantile(x,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=c(0.025, 0.975))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-1.14731923 -0.08842335</a:t>
            </a: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DC4D84-CFC0-4018-96F1-48944859E404}"/>
              </a:ext>
            </a:extLst>
          </p:cNvPr>
          <p:cNvSpPr txBox="1"/>
          <p:nvPr/>
        </p:nvSpPr>
        <p:spPr>
          <a:xfrm>
            <a:off x="324144" y="4561265"/>
            <a:ext cx="84957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&lt;- rnorm(1e6, mean=mu1, sd=tau1) </a:t>
            </a:r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mean(x&lt;0)    [1] 0.940683</a:t>
            </a:r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quantile(x, probs=c(0.025, 0.975))</a:t>
            </a:r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-1.5768345  0.1790194</a:t>
            </a: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7B68671-DBD1-4256-8B71-9AF9C9398CC2}"/>
              </a:ext>
            </a:extLst>
          </p:cNvPr>
          <p:cNvSpPr txBox="1"/>
          <p:nvPr/>
        </p:nvSpPr>
        <p:spPr>
          <a:xfrm>
            <a:off x="4705054" y="2716453"/>
            <a:ext cx="361117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 smtClean="0"/>
              <a:t>Porcentaje </a:t>
            </a:r>
            <a:r>
              <a:rPr lang="es-CL" dirty="0"/>
              <a:t>de </a:t>
            </a:r>
            <a:r>
              <a:rPr lang="es-CL" dirty="0" smtClean="0"/>
              <a:t>x&lt;0 (por que?)</a:t>
            </a:r>
            <a:endParaRPr lang="es-C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181D5654-BA2D-4CC7-A94F-9EE66B5E0D3A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4286250" y="2792187"/>
            <a:ext cx="418804" cy="108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7398E67B-227A-4E28-9A9B-07011C05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77813"/>
            <a:ext cx="8601075" cy="1139825"/>
          </a:xfrm>
        </p:spPr>
        <p:txBody>
          <a:bodyPr/>
          <a:lstStyle/>
          <a:p>
            <a:r>
              <a:rPr lang="es-419" noProof="0" dirty="0" smtClean="0"/>
              <a:t>Método 2: I</a:t>
            </a:r>
            <a:r>
              <a:rPr lang="es-419" dirty="0" err="1" smtClean="0"/>
              <a:t>ntegración</a:t>
            </a:r>
            <a:r>
              <a:rPr lang="es-419" dirty="0" smtClean="0"/>
              <a:t> por Monte Carlo</a:t>
            </a:r>
            <a:endParaRPr lang="es-419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7B68671-DBD1-4256-8B71-9AF9C9398CC2}"/>
              </a:ext>
            </a:extLst>
          </p:cNvPr>
          <p:cNvSpPr txBox="1"/>
          <p:nvPr/>
        </p:nvSpPr>
        <p:spPr>
          <a:xfrm>
            <a:off x="3481607" y="4084954"/>
            <a:ext cx="533824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 smtClean="0"/>
              <a:t>La cantidad de las muestras controla la precisión </a:t>
            </a:r>
            <a:endParaRPr lang="es-C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181D5654-BA2D-4CC7-A94F-9EE66B5E0D3A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106407" y="4269620"/>
            <a:ext cx="375200" cy="3141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93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46622B-CEA1-41A3-B30B-DD972286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6240"/>
            <a:ext cx="8229600" cy="4914685"/>
          </a:xfrm>
        </p:spPr>
        <p:txBody>
          <a:bodyPr>
            <a:normAutofit/>
          </a:bodyPr>
          <a:lstStyle/>
          <a:p>
            <a:r>
              <a:rPr lang="es-419" noProof="0" dirty="0" smtClean="0"/>
              <a:t>Para poder implementarlo necesitamos conocer la forma exacta de la </a:t>
            </a:r>
            <a:r>
              <a:rPr lang="es-419" dirty="0" smtClean="0"/>
              <a:t>distribución a posteriori como en el ejemplo anterior con </a:t>
            </a:r>
            <a:r>
              <a:rPr lang="es-419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endParaRPr lang="es-419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419" dirty="0" smtClean="0"/>
              <a:t>En este método cuanto más muestras generamos mejor será la aproximación </a:t>
            </a:r>
          </a:p>
          <a:p>
            <a:r>
              <a:rPr lang="es-419" b="1" u="sng" dirty="0" smtClean="0"/>
              <a:t>Sin embargo, esta situación es muy raro</a:t>
            </a:r>
            <a:endParaRPr lang="es-419" dirty="0" smtClean="0"/>
          </a:p>
          <a:p>
            <a:r>
              <a:rPr lang="es-419" noProof="0" dirty="0" smtClean="0"/>
              <a:t>Que haríamos cuando no podamos usar los métodos anteriores?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8E0057-45FA-40E8-80E1-8629D62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59885AEA-3B96-4C9A-B0B4-C6A263C2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419" noProof="0" dirty="0" smtClean="0"/>
              <a:t>Método 2: Monte Carlo </a:t>
            </a:r>
            <a:r>
              <a:rPr lang="es-419" dirty="0" smtClean="0"/>
              <a:t>integración </a:t>
            </a:r>
            <a:endParaRPr lang="es-419" noProof="0" dirty="0"/>
          </a:p>
        </p:txBody>
      </p:sp>
    </p:spTree>
    <p:extLst>
      <p:ext uri="{BB962C8B-B14F-4D97-AF65-F5344CB8AC3E}">
        <p14:creationId xmlns:p14="http://schemas.microsoft.com/office/powerpoint/2010/main" val="88271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0EE53A-651A-4D14-8ED8-844CD15A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 smtClean="0"/>
              <a:t>Homework</a:t>
            </a:r>
            <a:r>
              <a:rPr lang="es-419" dirty="0" smtClean="0"/>
              <a:t> 1.1 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DEFFF4C-D827-448B-BDCC-989C6D68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419" dirty="0" err="1" smtClean="0"/>
              <a:t>Let</a:t>
            </a:r>
            <a:r>
              <a:rPr lang="es-419" dirty="0" smtClean="0"/>
              <a:t> X~U(-</a:t>
            </a:r>
            <a:r>
              <a:rPr lang="el-GR" dirty="0" smtClean="0"/>
              <a:t>π</a:t>
            </a:r>
            <a:r>
              <a:rPr lang="es-419" dirty="0" smtClean="0"/>
              <a:t>, 1). </a:t>
            </a:r>
            <a:r>
              <a:rPr lang="es-419" dirty="0" err="1" smtClean="0"/>
              <a:t>Integrate</a:t>
            </a:r>
            <a:r>
              <a:rPr lang="es-419" dirty="0" smtClean="0"/>
              <a:t> </a:t>
            </a:r>
            <a:r>
              <a:rPr lang="es-419" dirty="0" err="1" smtClean="0"/>
              <a:t>this</a:t>
            </a:r>
            <a:r>
              <a:rPr lang="es-419" dirty="0" smtClean="0"/>
              <a:t> </a:t>
            </a:r>
            <a:r>
              <a:rPr lang="es-419" dirty="0" err="1" smtClean="0"/>
              <a:t>analytically</a:t>
            </a:r>
            <a:r>
              <a:rPr lang="es-419" dirty="0" smtClean="0"/>
              <a:t> </a:t>
            </a:r>
            <a:r>
              <a:rPr lang="es-419" dirty="0" err="1" smtClean="0"/>
              <a:t>for</a:t>
            </a:r>
            <a:r>
              <a:rPr lang="es-419" dirty="0" smtClean="0"/>
              <a:t> P(a&lt;X&lt;b).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 err="1" smtClean="0"/>
              <a:t>Now</a:t>
            </a:r>
            <a:r>
              <a:rPr lang="es-419" dirty="0" smtClean="0"/>
              <a:t> </a:t>
            </a:r>
            <a:r>
              <a:rPr lang="es-419" dirty="0" err="1" smtClean="0"/>
              <a:t>let</a:t>
            </a:r>
            <a:r>
              <a:rPr lang="es-419" dirty="0" smtClean="0"/>
              <a:t> X be a </a:t>
            </a:r>
            <a:r>
              <a:rPr lang="es-419" dirty="0" err="1" smtClean="0"/>
              <a:t>triangle</a:t>
            </a:r>
            <a:r>
              <a:rPr lang="es-419" dirty="0" smtClean="0"/>
              <a:t>:</a:t>
            </a:r>
            <a:br>
              <a:rPr lang="es-419" dirty="0" smtClean="0"/>
            </a:br>
            <a:endParaRPr lang="es-419" dirty="0" smtClean="0"/>
          </a:p>
          <a:p>
            <a:pPr marL="514350" indent="-514350">
              <a:buFont typeface="+mj-lt"/>
              <a:buAutoNum type="arabicPeriod"/>
            </a:pPr>
            <a:endParaRPr lang="es-419" dirty="0" smtClean="0"/>
          </a:p>
          <a:p>
            <a:pPr marL="514350" indent="-514350">
              <a:buFont typeface="+mj-lt"/>
              <a:buAutoNum type="arabicPeriod"/>
            </a:pPr>
            <a:endParaRPr lang="es-419" dirty="0" smtClean="0"/>
          </a:p>
          <a:p>
            <a:pPr marL="514350" indent="-514350">
              <a:buFont typeface="+mj-lt"/>
              <a:buAutoNum type="arabicPeriod"/>
            </a:pPr>
            <a:r>
              <a:rPr lang="es-419" dirty="0" err="1" smtClean="0"/>
              <a:t>Draw</a:t>
            </a:r>
            <a:r>
              <a:rPr lang="es-419" dirty="0" smtClean="0"/>
              <a:t> </a:t>
            </a:r>
            <a:r>
              <a:rPr lang="es-419" dirty="0" err="1" smtClean="0"/>
              <a:t>this</a:t>
            </a:r>
            <a:r>
              <a:rPr lang="es-419" dirty="0" smtClean="0"/>
              <a:t> </a:t>
            </a:r>
            <a:r>
              <a:rPr lang="es-419" dirty="0" err="1" smtClean="0"/>
              <a:t>or</a:t>
            </a:r>
            <a:r>
              <a:rPr lang="es-419" dirty="0" smtClean="0"/>
              <a:t> use R to </a:t>
            </a:r>
            <a:r>
              <a:rPr lang="es-419" dirty="0" err="1" smtClean="0"/>
              <a:t>plot</a:t>
            </a:r>
            <a:r>
              <a:rPr lang="es-419" dirty="0" smtClean="0"/>
              <a:t> </a:t>
            </a:r>
            <a:r>
              <a:rPr lang="es-419" dirty="0" err="1" smtClean="0"/>
              <a:t>it</a:t>
            </a:r>
            <a:r>
              <a:rPr lang="es-419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 err="1" smtClean="0"/>
              <a:t>Integrate</a:t>
            </a:r>
            <a:r>
              <a:rPr lang="es-419" dirty="0" smtClean="0"/>
              <a:t> </a:t>
            </a:r>
            <a:r>
              <a:rPr lang="es-419" dirty="0" err="1" smtClean="0"/>
              <a:t>it</a:t>
            </a:r>
            <a:r>
              <a:rPr lang="es-419" dirty="0" smtClean="0"/>
              <a:t> </a:t>
            </a:r>
            <a:r>
              <a:rPr lang="es-419" dirty="0" err="1" smtClean="0"/>
              <a:t>from</a:t>
            </a:r>
            <a:r>
              <a:rPr lang="es-419" dirty="0" smtClean="0"/>
              <a:t> 0 to 1. </a:t>
            </a:r>
            <a:r>
              <a:rPr lang="es-419" dirty="0" err="1" smtClean="0"/>
              <a:t>What</a:t>
            </a:r>
            <a:r>
              <a:rPr lang="es-419" dirty="0" smtClean="0"/>
              <a:t> </a:t>
            </a:r>
            <a:r>
              <a:rPr lang="es-419" dirty="0" err="1" smtClean="0"/>
              <a:t>does</a:t>
            </a:r>
            <a:r>
              <a:rPr lang="es-419" dirty="0" smtClean="0"/>
              <a:t> </a:t>
            </a:r>
            <a:r>
              <a:rPr lang="es-419" i="1" dirty="0" smtClean="0"/>
              <a:t>c </a:t>
            </a:r>
            <a:r>
              <a:rPr lang="es-419" dirty="0" err="1" smtClean="0"/>
              <a:t>need</a:t>
            </a:r>
            <a:r>
              <a:rPr lang="es-419" dirty="0" smtClean="0"/>
              <a:t> to be so </a:t>
            </a:r>
            <a:r>
              <a:rPr lang="es-419" dirty="0" err="1" smtClean="0"/>
              <a:t>this</a:t>
            </a:r>
            <a:r>
              <a:rPr lang="es-419" dirty="0" smtClean="0"/>
              <a:t> </a:t>
            </a:r>
            <a:r>
              <a:rPr lang="es-419" dirty="0" err="1" smtClean="0"/>
              <a:t>is</a:t>
            </a:r>
            <a:r>
              <a:rPr lang="es-419" dirty="0" smtClean="0"/>
              <a:t> a </a:t>
            </a:r>
            <a:r>
              <a:rPr lang="es-419" dirty="0" err="1" smtClean="0"/>
              <a:t>probability</a:t>
            </a:r>
            <a:r>
              <a:rPr lang="es-419" dirty="0" smtClean="0"/>
              <a:t> </a:t>
            </a:r>
            <a:r>
              <a:rPr lang="es-419" dirty="0" err="1" smtClean="0"/>
              <a:t>distribution</a:t>
            </a:r>
            <a:r>
              <a:rPr lang="es-419" dirty="0" smtClean="0"/>
              <a:t>? [La parte mas </a:t>
            </a:r>
            <a:r>
              <a:rPr lang="es-419" dirty="0" err="1" smtClean="0"/>
              <a:t>dificil</a:t>
            </a:r>
            <a:r>
              <a:rPr lang="es-419" dirty="0" smtClean="0"/>
              <a:t>] </a:t>
            </a:r>
            <a:r>
              <a:rPr lang="es-419" dirty="0" err="1" smtClean="0"/>
              <a:t>Calculate</a:t>
            </a:r>
            <a:r>
              <a:rPr lang="es-419" dirty="0" smtClean="0"/>
              <a:t> P(.35&lt;X&lt; .98)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13210D-F4BF-478A-BF3A-8929098C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F31-DB7E-41E3-9A04-DC9BB348C608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663538"/>
              </p:ext>
            </p:extLst>
          </p:nvPr>
        </p:nvGraphicFramePr>
        <p:xfrm>
          <a:off x="2597617" y="2685448"/>
          <a:ext cx="3451861" cy="1453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3" imgW="1688760" imgH="711000" progId="Equation.DSMT4">
                  <p:embed/>
                </p:oleObj>
              </mc:Choice>
              <mc:Fallback>
                <p:oleObj name="Equation" r:id="rId3" imgW="16887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7617" y="2685448"/>
                        <a:ext cx="3451861" cy="1453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877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15BE214-B7FF-4208-9CB5-2E54F5C402BE}" vid="{EA62BB02-3E91-4DA8-A3E4-A0AE95166D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870</TotalTime>
  <Words>526</Words>
  <Application>Microsoft Office PowerPoint</Application>
  <PresentationFormat>On-screen Show (4:3)</PresentationFormat>
  <Paragraphs>91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ＭＳ Ｐゴシック</vt:lpstr>
      <vt:lpstr>Arial</vt:lpstr>
      <vt:lpstr>Calibri</vt:lpstr>
      <vt:lpstr>Calibri Light</vt:lpstr>
      <vt:lpstr>Cambria Math</vt:lpstr>
      <vt:lpstr>Courier New</vt:lpstr>
      <vt:lpstr>Garamond</vt:lpstr>
      <vt:lpstr>Times New Roman</vt:lpstr>
      <vt:lpstr>Wingdings</vt:lpstr>
      <vt:lpstr>Theme1</vt:lpstr>
      <vt:lpstr>Office Theme</vt:lpstr>
      <vt:lpstr>Equation</vt:lpstr>
      <vt:lpstr>Una revisión de los metodólogos de integración  </vt:lpstr>
      <vt:lpstr>Por que integración? </vt:lpstr>
      <vt:lpstr>Método 1: Integración analítica </vt:lpstr>
      <vt:lpstr>Método 1: Integración analítica </vt:lpstr>
      <vt:lpstr>Método 2: Integración por Monte Carlo</vt:lpstr>
      <vt:lpstr>Las implicaciones de Monte Carlo</vt:lpstr>
      <vt:lpstr>Método 2: Integración por Monte Carlo</vt:lpstr>
      <vt:lpstr>Método 2: Monte Carlo integración </vt:lpstr>
      <vt:lpstr>Homework 1.1 </vt:lpstr>
      <vt:lpstr>Homework 1.2 </vt:lpstr>
      <vt:lpstr>Homework 1.3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Practicing using TMB objects</dc:title>
  <dc:creator>COLE C. MONNAHAN</dc:creator>
  <cp:lastModifiedBy>Cole Monnahan</cp:lastModifiedBy>
  <cp:revision>65</cp:revision>
  <dcterms:created xsi:type="dcterms:W3CDTF">2017-12-04T19:09:31Z</dcterms:created>
  <dcterms:modified xsi:type="dcterms:W3CDTF">2019-01-22T12:30:33Z</dcterms:modified>
</cp:coreProperties>
</file>