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323" r:id="rId2"/>
    <p:sldId id="275" r:id="rId3"/>
    <p:sldId id="349" r:id="rId4"/>
    <p:sldId id="328" r:id="rId5"/>
    <p:sldId id="348" r:id="rId6"/>
    <p:sldId id="293" r:id="rId7"/>
    <p:sldId id="333" r:id="rId8"/>
    <p:sldId id="334" r:id="rId9"/>
    <p:sldId id="338" r:id="rId10"/>
    <p:sldId id="336" r:id="rId11"/>
    <p:sldId id="347" r:id="rId12"/>
    <p:sldId id="325" r:id="rId13"/>
    <p:sldId id="326" r:id="rId14"/>
    <p:sldId id="341" r:id="rId15"/>
    <p:sldId id="300" r:id="rId16"/>
    <p:sldId id="292" r:id="rId17"/>
    <p:sldId id="339" r:id="rId18"/>
    <p:sldId id="340" r:id="rId19"/>
    <p:sldId id="301" r:id="rId20"/>
    <p:sldId id="289" r:id="rId21"/>
    <p:sldId id="304" r:id="rId22"/>
    <p:sldId id="342" r:id="rId23"/>
    <p:sldId id="305" r:id="rId24"/>
    <p:sldId id="345" r:id="rId25"/>
    <p:sldId id="306" r:id="rId26"/>
    <p:sldId id="307" r:id="rId27"/>
    <p:sldId id="308" r:id="rId28"/>
    <p:sldId id="344" r:id="rId29"/>
    <p:sldId id="309" r:id="rId30"/>
    <p:sldId id="283" r:id="rId31"/>
    <p:sldId id="346" r:id="rId32"/>
    <p:sldId id="31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93068" autoAdjust="0"/>
  </p:normalViewPr>
  <p:slideViewPr>
    <p:cSldViewPr snapToGrid="0" snapToObjects="1">
      <p:cViewPr varScale="1">
        <p:scale>
          <a:sx n="76" d="100"/>
          <a:sy n="76" d="100"/>
        </p:scale>
        <p:origin x="85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2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6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1/22/2019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1/22/2019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1/22/2019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1/22/2019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1/22/2019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1/22/2019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1/22/2019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1/22/2019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jugate_prio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s.wikipedia.org/wiki/Distribuci%C3%B3n_beta-binomi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Proceso_estoc%C3%A1stico" TargetMode="External"/><Relationship Id="rId2" Type="http://schemas.openxmlformats.org/officeDocument/2006/relationships/hyperlink" Target="https://es.wikipedia.org/wiki/Cadena_de_M%C3%A1rkov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noProof="0" dirty="0" smtClean="0"/>
              <a:t>Inferencia Bayesiana </a:t>
            </a:r>
            <a:endParaRPr lang="es-419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2019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6504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La polémica 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AA9235-4720-4EA9-AAB8-5711BE62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3888"/>
            <a:ext cx="8229600" cy="4874475"/>
          </a:xfrm>
        </p:spPr>
        <p:txBody>
          <a:bodyPr/>
          <a:lstStyle/>
          <a:p>
            <a:r>
              <a:rPr lang="es-419" noProof="0" dirty="0" smtClean="0"/>
              <a:t>Hay debates en la comunidad de los estadísticos por décadas </a:t>
            </a:r>
          </a:p>
          <a:p>
            <a:r>
              <a:rPr lang="es-419" noProof="0" dirty="0" smtClean="0"/>
              <a:t>Hay objeciones de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 “subjetivas” por el </a:t>
            </a:r>
            <a:r>
              <a:rPr lang="es-419" noProof="0" dirty="0" err="1" smtClean="0"/>
              <a:t>contrari</a:t>
            </a:r>
            <a:r>
              <a:rPr lang="es-419" dirty="0" smtClean="0"/>
              <a:t>o de las decisiones “objetivas” con inferencia </a:t>
            </a:r>
            <a:r>
              <a:rPr lang="es-419" dirty="0" err="1" smtClean="0"/>
              <a:t>frecuentista</a:t>
            </a:r>
            <a:r>
              <a:rPr lang="es-419" dirty="0" smtClean="0"/>
              <a:t> </a:t>
            </a:r>
            <a:endParaRPr lang="es-419" noProof="0" dirty="0" smtClean="0"/>
          </a:p>
          <a:p>
            <a:r>
              <a:rPr lang="es-419" noProof="0" dirty="0" smtClean="0"/>
              <a:t>Pero </a:t>
            </a:r>
            <a:r>
              <a:rPr lang="es-419" noProof="0" dirty="0" err="1" smtClean="0"/>
              <a:t>recentiemente</a:t>
            </a:r>
            <a:r>
              <a:rPr lang="es-419" noProof="0" dirty="0" smtClean="0"/>
              <a:t> ha disminuido..</a:t>
            </a:r>
            <a:r>
              <a:rPr lang="es-419" dirty="0" smtClean="0"/>
              <a:t> </a:t>
            </a:r>
            <a:r>
              <a:rPr lang="es-419" noProof="0" dirty="0" smtClean="0"/>
              <a:t>“</a:t>
            </a:r>
            <a:r>
              <a:rPr lang="es-419" i="1" noProof="0" dirty="0" smtClean="0"/>
              <a:t>prior </a:t>
            </a:r>
            <a:r>
              <a:rPr lang="es-419" i="1" noProof="0" dirty="0" err="1" smtClean="0"/>
              <a:t>distributions</a:t>
            </a:r>
            <a:r>
              <a:rPr lang="es-419" i="1" noProof="0" dirty="0" smtClean="0"/>
              <a:t> are </a:t>
            </a:r>
            <a:r>
              <a:rPr lang="es-419" i="1" noProof="0" dirty="0" err="1" smtClean="0"/>
              <a:t>not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necessarily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any</a:t>
            </a:r>
            <a:r>
              <a:rPr lang="es-419" i="1" noProof="0" dirty="0" smtClean="0"/>
              <a:t> more </a:t>
            </a:r>
            <a:r>
              <a:rPr lang="es-419" i="1" noProof="0" dirty="0" err="1" smtClean="0"/>
              <a:t>subjective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than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other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aspects</a:t>
            </a:r>
            <a:r>
              <a:rPr lang="es-419" i="1" noProof="0" dirty="0" smtClean="0"/>
              <a:t> of a </a:t>
            </a:r>
            <a:r>
              <a:rPr lang="es-419" i="1" noProof="0" dirty="0" err="1" smtClean="0"/>
              <a:t>statistical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model</a:t>
            </a:r>
            <a:r>
              <a:rPr lang="es-419" noProof="0" dirty="0" smtClean="0"/>
              <a:t>” </a:t>
            </a:r>
            <a:r>
              <a:rPr lang="es-419" sz="2400" noProof="0" dirty="0" smtClean="0"/>
              <a:t>(</a:t>
            </a:r>
            <a:r>
              <a:rPr lang="es-419" sz="2400" noProof="0" dirty="0" err="1" smtClean="0"/>
              <a:t>Gelman</a:t>
            </a:r>
            <a:r>
              <a:rPr lang="es-419" sz="2400" noProof="0" dirty="0" smtClean="0"/>
              <a:t> and </a:t>
            </a:r>
            <a:r>
              <a:rPr lang="es-419" sz="2400" noProof="0" dirty="0" err="1" smtClean="0"/>
              <a:t>Hennig</a:t>
            </a:r>
            <a:r>
              <a:rPr lang="es-419" sz="2400" noProof="0" dirty="0" smtClean="0"/>
              <a:t> 2017)</a:t>
            </a:r>
            <a:r>
              <a:rPr lang="es-419" noProof="0" dirty="0" smtClean="0"/>
              <a:t> </a:t>
            </a:r>
          </a:p>
          <a:p>
            <a:r>
              <a:rPr lang="es-419" noProof="0" dirty="0" smtClean="0"/>
              <a:t>Vamos a ignorarla y enfocar en aplicaciones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Noninformative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priors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0826" cy="4530725"/>
          </a:xfrm>
        </p:spPr>
        <p:txBody>
          <a:bodyPr/>
          <a:lstStyle/>
          <a:p>
            <a:r>
              <a:rPr lang="es-419" noProof="0" dirty="0" smtClean="0"/>
              <a:t>La idea es elegir una prior que resulta en un efecto pequeño de la posterior (</a:t>
            </a:r>
            <a:r>
              <a:rPr lang="es-419" i="1" dirty="0" err="1" smtClean="0"/>
              <a:t>also</a:t>
            </a:r>
            <a:r>
              <a:rPr lang="es-419" i="1" dirty="0" smtClean="0"/>
              <a:t> </a:t>
            </a:r>
            <a:r>
              <a:rPr lang="es-419" i="1" noProof="0" dirty="0" err="1" smtClean="0"/>
              <a:t>reference</a:t>
            </a:r>
            <a:r>
              <a:rPr lang="es-419" i="1" noProof="0" dirty="0" smtClean="0"/>
              <a:t>, vague, </a:t>
            </a:r>
            <a:r>
              <a:rPr lang="es-419" i="1" noProof="0" dirty="0" err="1" smtClean="0"/>
              <a:t>or</a:t>
            </a:r>
            <a:r>
              <a:rPr lang="es-419" i="1" noProof="0" dirty="0" smtClean="0"/>
              <a:t> flat</a:t>
            </a:r>
            <a:r>
              <a:rPr lang="es-419" noProof="0" dirty="0" smtClean="0"/>
              <a:t>)</a:t>
            </a:r>
          </a:p>
          <a:p>
            <a:r>
              <a:rPr lang="es-419" noProof="0" dirty="0" smtClean="0"/>
              <a:t>Puede permitir solo los datos guiar la inferencia a través de la verosimilitud </a:t>
            </a:r>
          </a:p>
          <a:p>
            <a:r>
              <a:rPr lang="es-419" noProof="0" dirty="0" smtClean="0"/>
              <a:t>“</a:t>
            </a:r>
            <a:r>
              <a:rPr lang="es-419" noProof="0" dirty="0" err="1" smtClean="0"/>
              <a:t>Improper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” tiene una probabilidad infinita (</a:t>
            </a:r>
            <a:r>
              <a:rPr lang="es-419" noProof="0" dirty="0" err="1" smtClean="0"/>
              <a:t>e.g</a:t>
            </a:r>
            <a:r>
              <a:rPr lang="es-419" noProof="0" dirty="0" smtClean="0"/>
              <a:t>., X~U(-</a:t>
            </a:r>
            <a:r>
              <a:rPr lang="es-419" noProof="0" dirty="0" err="1" smtClean="0"/>
              <a:t>Inf,Inf</a:t>
            </a:r>
            <a:r>
              <a:rPr lang="es-419" noProof="0" dirty="0" smtClean="0"/>
              <a:t>))</a:t>
            </a:r>
            <a:endParaRPr lang="es-419" dirty="0"/>
          </a:p>
          <a:p>
            <a:r>
              <a:rPr lang="es-419" dirty="0" smtClean="0"/>
              <a:t>Por otro lado, una “</a:t>
            </a:r>
            <a:r>
              <a:rPr lang="es-419" dirty="0" err="1" smtClean="0"/>
              <a:t>proper</a:t>
            </a:r>
            <a:r>
              <a:rPr lang="es-419" dirty="0" smtClean="0"/>
              <a:t> prior”</a:t>
            </a:r>
            <a:endParaRPr lang="es-419" b="1" dirty="0"/>
          </a:p>
          <a:p>
            <a:endParaRPr lang="es-419" noProof="0" dirty="0" smtClean="0"/>
          </a:p>
        </p:txBody>
      </p:sp>
    </p:spTree>
    <p:extLst>
      <p:ext uri="{BB962C8B-B14F-4D97-AF65-F5344CB8AC3E}">
        <p14:creationId xmlns:p14="http://schemas.microsoft.com/office/powerpoint/2010/main" val="21542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1B3A62-01C0-42BD-98E9-3E6390DF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0124"/>
            <a:ext cx="7886700" cy="1325563"/>
          </a:xfrm>
        </p:spPr>
        <p:txBody>
          <a:bodyPr/>
          <a:lstStyle/>
          <a:p>
            <a:r>
              <a:rPr lang="es-419" noProof="0" dirty="0" err="1" smtClean="0"/>
              <a:t>Probabilities</a:t>
            </a:r>
            <a:r>
              <a:rPr lang="es-419" noProof="0" dirty="0" smtClean="0"/>
              <a:t> vs </a:t>
            </a:r>
            <a:r>
              <a:rPr lang="es-419" noProof="0" dirty="0" err="1" smtClean="0"/>
              <a:t>likelihoods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73EBAF-5CC7-4858-9716-3C65EE0DA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8393"/>
            <a:ext cx="7886700" cy="1135453"/>
          </a:xfrm>
        </p:spPr>
        <p:txBody>
          <a:bodyPr/>
          <a:lstStyle/>
          <a:p>
            <a:r>
              <a:rPr lang="es-419" noProof="0" dirty="0" smtClean="0"/>
              <a:t>La diferencia puede ser confusa </a:t>
            </a:r>
            <a:endParaRPr lang="es-419" noProof="0" dirty="0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8F921A97-963E-421A-B56B-BD8146171A30}"/>
              </a:ext>
            </a:extLst>
          </p:cNvPr>
          <p:cNvGrpSpPr/>
          <p:nvPr/>
        </p:nvGrpSpPr>
        <p:grpSpPr>
          <a:xfrm>
            <a:off x="365399" y="1690730"/>
            <a:ext cx="7952584" cy="4381500"/>
            <a:chOff x="153190" y="2324101"/>
            <a:chExt cx="7952584" cy="4381500"/>
          </a:xfrm>
        </p:grpSpPr>
        <p:sp>
          <p:nvSpPr>
            <p:cNvPr id="6" name="Arrow: Curved Left 5">
              <a:extLst>
                <a:ext uri="{FF2B5EF4-FFF2-40B4-BE49-F238E27FC236}">
                  <a16:creationId xmlns="" xmlns:a16="http://schemas.microsoft.com/office/drawing/2014/main" id="{09B887B1-DF79-42AF-927C-7AFEB95AE5A5}"/>
                </a:ext>
              </a:extLst>
            </p:cNvPr>
            <p:cNvSpPr/>
            <p:nvPr/>
          </p:nvSpPr>
          <p:spPr>
            <a:xfrm>
              <a:off x="5476875" y="2962275"/>
              <a:ext cx="1562100" cy="3338513"/>
            </a:xfrm>
            <a:prstGeom prst="curvedLef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Arrow: Curved Left 7">
              <a:extLst>
                <a:ext uri="{FF2B5EF4-FFF2-40B4-BE49-F238E27FC236}">
                  <a16:creationId xmlns="" xmlns:a16="http://schemas.microsoft.com/office/drawing/2014/main" id="{336D464C-8C3B-47F3-AA22-C184D3DA504A}"/>
                </a:ext>
              </a:extLst>
            </p:cNvPr>
            <p:cNvSpPr/>
            <p:nvPr/>
          </p:nvSpPr>
          <p:spPr>
            <a:xfrm rot="10800000">
              <a:off x="1828800" y="2809874"/>
              <a:ext cx="1695451" cy="3338513"/>
            </a:xfrm>
            <a:prstGeom prst="curvedLef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6942E7F-C513-4000-A7D5-7ED847131CA5}"/>
                </a:ext>
              </a:extLst>
            </p:cNvPr>
            <p:cNvSpPr/>
            <p:nvPr/>
          </p:nvSpPr>
          <p:spPr>
            <a:xfrm>
              <a:off x="3724275" y="2809874"/>
              <a:ext cx="1562100" cy="742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Model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5133CD7D-83B9-467B-AD1B-D84B8739D430}"/>
                </a:ext>
              </a:extLst>
            </p:cNvPr>
            <p:cNvSpPr/>
            <p:nvPr/>
          </p:nvSpPr>
          <p:spPr>
            <a:xfrm>
              <a:off x="3781425" y="5557837"/>
              <a:ext cx="1562100" cy="742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Data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B804B82B-E689-492E-BB85-EF39CEAECA91}"/>
                </a:ext>
              </a:extLst>
            </p:cNvPr>
            <p:cNvSpPr/>
            <p:nvPr/>
          </p:nvSpPr>
          <p:spPr>
            <a:xfrm>
              <a:off x="1081086" y="4375100"/>
              <a:ext cx="149542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Likelihood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="" xmlns:a16="http://schemas.microsoft.com/office/drawing/2014/main" id="{FE7DFB28-6C7F-4CC2-B9A0-E6FCD0B36DB0}"/>
                    </a:ext>
                  </a:extLst>
                </p:cNvPr>
                <p:cNvSpPr txBox="1"/>
                <p:nvPr/>
              </p:nvSpPr>
              <p:spPr>
                <a:xfrm>
                  <a:off x="5259130" y="2463850"/>
                  <a:ext cx="25354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7DFB28-6C7F-4CC2-B9A0-E6FCD0B36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130" y="2463850"/>
                  <a:ext cx="253542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="" xmlns:a16="http://schemas.microsoft.com/office/drawing/2014/main" id="{A497C3B0-C6B4-4AF4-B996-10A3B63A35C9}"/>
                    </a:ext>
                  </a:extLst>
                </p:cNvPr>
                <p:cNvSpPr txBox="1"/>
                <p:nvPr/>
              </p:nvSpPr>
              <p:spPr>
                <a:xfrm>
                  <a:off x="5443537" y="6147749"/>
                  <a:ext cx="2124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={??}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97C3B0-C6B4-4AF4-B996-10A3B63A3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537" y="6147749"/>
                  <a:ext cx="212407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="" xmlns:a16="http://schemas.microsoft.com/office/drawing/2014/main" id="{D85449E1-91DC-4331-88F6-186931F188FD}"/>
                    </a:ext>
                  </a:extLst>
                </p:cNvPr>
                <p:cNvSpPr txBox="1"/>
                <p:nvPr/>
              </p:nvSpPr>
              <p:spPr>
                <a:xfrm>
                  <a:off x="390525" y="6148387"/>
                  <a:ext cx="32099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={2.1,3.9,−1.2}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449E1-91DC-4331-88F6-186931F18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25" y="6148387"/>
                  <a:ext cx="3209926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="" xmlns:a16="http://schemas.microsoft.com/office/drawing/2014/main" id="{ACBE0D2A-A958-4220-ACC2-9A15C087815F}"/>
                    </a:ext>
                  </a:extLst>
                </p:cNvPr>
                <p:cNvSpPr txBox="1"/>
                <p:nvPr/>
              </p:nvSpPr>
              <p:spPr>
                <a:xfrm>
                  <a:off x="153190" y="2412829"/>
                  <a:ext cx="32099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CBE0D2A-A958-4220-ACC2-9A15C08781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190" y="2412829"/>
                  <a:ext cx="3209926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9CC1A378-EE52-44AA-87A4-6B10CF12423D}"/>
                </a:ext>
              </a:extLst>
            </p:cNvPr>
            <p:cNvSpPr/>
            <p:nvPr/>
          </p:nvSpPr>
          <p:spPr>
            <a:xfrm>
              <a:off x="6176961" y="4375100"/>
              <a:ext cx="165735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Probability</a:t>
              </a:r>
              <a:endParaRPr lang="en-US" sz="24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7C32FF97-82AB-459F-9A18-E93A14F08605}"/>
                </a:ext>
              </a:extLst>
            </p:cNvPr>
            <p:cNvSpPr/>
            <p:nvPr/>
          </p:nvSpPr>
          <p:spPr>
            <a:xfrm>
              <a:off x="490537" y="2324101"/>
              <a:ext cx="7615237" cy="43815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675AE5E-8898-4E79-B312-DCF3854F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2E4AE2-73F3-4A71-A5B1-C4D16700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Example</a:t>
            </a:r>
            <a:r>
              <a:rPr lang="es-419" noProof="0" dirty="0" smtClean="0"/>
              <a:t>: Normal </a:t>
            </a:r>
            <a:r>
              <a:rPr lang="es-419" noProof="0" dirty="0" err="1" smtClean="0"/>
              <a:t>likelihood</a:t>
            </a:r>
            <a:endParaRPr lang="es-419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FF8BA17E-8FE4-408F-AC39-CBB02FBF5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26318"/>
                <a:ext cx="7886700" cy="4805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419" b="0" noProof="0" dirty="0" err="1" smtClean="0"/>
                  <a:t>Probability</a:t>
                </a:r>
                <a:r>
                  <a:rPr lang="es-419" b="0" noProof="0" dirty="0" smtClean="0"/>
                  <a:t> (</a:t>
                </a:r>
                <a:r>
                  <a:rPr lang="es-419" b="0" noProof="0" dirty="0" err="1" smtClean="0"/>
                  <a:t>density</a:t>
                </a:r>
                <a:r>
                  <a:rPr lang="es-419" b="0" noProof="0" dirty="0" smtClean="0"/>
                  <a:t>): </a:t>
                </a:r>
                <a:endParaRPr lang="es-419" b="0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419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419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419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s-419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419" i="1" noProof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419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419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s-419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419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s-419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s-419" i="1" noProof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419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419" i="1" noProof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419" i="1" noProof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s-419" noProof="0" dirty="0"/>
              </a:p>
              <a:p>
                <a:pPr marL="0" indent="0">
                  <a:buNone/>
                </a:pPr>
                <a:endParaRPr lang="es-419" b="0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419" b="0" noProof="0" dirty="0" err="1"/>
                  <a:t>Likelihood</a:t>
                </a:r>
                <a:r>
                  <a:rPr lang="es-419" b="0" noProof="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419" b="0" i="1" noProof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b="0" i="0" noProof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s-419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s-419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419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s-419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419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419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419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s-419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s-419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419" i="1" noProof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419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419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s-419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419" i="1" noProof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s-419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s-419" i="1" noProof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419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419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419" b="0" i="1" noProof="0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419" i="1" noProof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s-419" b="0" i="1" noProof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419" i="1" noProof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419" i="1" noProof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s-419" b="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26318"/>
                <a:ext cx="7886700" cy="4805363"/>
              </a:xfrm>
              <a:blipFill>
                <a:blip r:embed="rId2"/>
                <a:stretch>
                  <a:fillRect l="-1777" t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C851503-9ED9-47E6-BB00-56058E135711}"/>
              </a:ext>
            </a:extLst>
          </p:cNvPr>
          <p:cNvSpPr txBox="1"/>
          <p:nvPr/>
        </p:nvSpPr>
        <p:spPr>
          <a:xfrm>
            <a:off x="361951" y="5142696"/>
            <a:ext cx="7296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 calculated the same in R!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(x=2, mean=3,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87F83C9-054F-44CD-93EB-603CA7CB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9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1325563"/>
          </a:xfrm>
        </p:spPr>
        <p:txBody>
          <a:bodyPr/>
          <a:lstStyle/>
          <a:p>
            <a:r>
              <a:rPr lang="es-419" b="1" noProof="0" dirty="0" err="1" smtClean="0"/>
              <a:t>Exercise</a:t>
            </a:r>
            <a:endParaRPr lang="es-419" b="1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5851"/>
            <a:ext cx="7886700" cy="1459832"/>
          </a:xfrm>
        </p:spPr>
        <p:txBody>
          <a:bodyPr/>
          <a:lstStyle/>
          <a:p>
            <a:r>
              <a:rPr lang="es-419" noProof="0" dirty="0" smtClean="0"/>
              <a:t>Deja </a:t>
            </a:r>
            <a:r>
              <a:rPr lang="es-419" noProof="0" dirty="0" err="1" smtClean="0"/>
              <a:t>X~Poisson</a:t>
            </a:r>
            <a:r>
              <a:rPr lang="es-419" noProof="0" dirty="0" smtClean="0"/>
              <a:t>(λ) </a:t>
            </a:r>
            <a:r>
              <a:rPr lang="es-419" dirty="0" smtClean="0"/>
              <a:t>y una sola observación y</a:t>
            </a:r>
            <a:r>
              <a:rPr lang="es-419" noProof="0" dirty="0" smtClean="0"/>
              <a:t>={5}. Crea una figura de la verosimilitud de λ de 1 a 10</a:t>
            </a:r>
          </a:p>
          <a:p>
            <a:r>
              <a:rPr lang="es-419" noProof="0" dirty="0" smtClean="0"/>
              <a:t>Repetirlo con y={5,4,7} independiente y finalmente</a:t>
            </a:r>
            <a:r>
              <a:rPr lang="es-419" dirty="0" smtClean="0"/>
              <a:t> crea otra versión de la segunda que es un logaritmo de la verosimilitud</a:t>
            </a:r>
            <a:r>
              <a:rPr lang="es-419" noProof="0" dirty="0" smtClean="0"/>
              <a:t>.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D9D5B62-D3A3-4A35-8CF4-6C1E2C7F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03" b="3193"/>
          <a:stretch/>
        </p:blipFill>
        <p:spPr>
          <a:xfrm>
            <a:off x="246421" y="4129549"/>
            <a:ext cx="8508171" cy="234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4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3311B8-0CB5-41BD-B9C6-E65BF9B5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Conjugacy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46C4D9-8E78-46D8-B959-3247D86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7666"/>
            <a:ext cx="8229600" cy="4983260"/>
          </a:xfrm>
        </p:spPr>
        <p:txBody>
          <a:bodyPr/>
          <a:lstStyle/>
          <a:p>
            <a:r>
              <a:rPr lang="es-419" noProof="0" dirty="0" smtClean="0"/>
              <a:t>En casos muy específicos se puede reconocer la forma da la posterior </a:t>
            </a:r>
          </a:p>
          <a:p>
            <a:r>
              <a:rPr lang="es-419" noProof="0" dirty="0" smtClean="0"/>
              <a:t>Normal prior + normal </a:t>
            </a:r>
            <a:r>
              <a:rPr lang="es-419" noProof="0" dirty="0" err="1" smtClean="0"/>
              <a:t>likelihood</a:t>
            </a:r>
            <a:r>
              <a:rPr lang="es-419" noProof="0" dirty="0" smtClean="0"/>
              <a:t> = normal posterior	</a:t>
            </a:r>
          </a:p>
          <a:p>
            <a:r>
              <a:rPr lang="es-419" noProof="0" dirty="0" smtClean="0"/>
              <a:t>Eso es “</a:t>
            </a:r>
            <a:r>
              <a:rPr lang="es-419" noProof="0" dirty="0" err="1" smtClean="0"/>
              <a:t>conjugacy</a:t>
            </a:r>
            <a:r>
              <a:rPr lang="es-419" noProof="0" dirty="0" smtClean="0"/>
              <a:t>” o “</a:t>
            </a:r>
            <a:r>
              <a:rPr lang="es-419" noProof="0" dirty="0" err="1" smtClean="0"/>
              <a:t>conjugate</a:t>
            </a:r>
            <a:r>
              <a:rPr lang="es-419" noProof="0" dirty="0" smtClean="0"/>
              <a:t> prior” (</a:t>
            </a:r>
            <a:r>
              <a:rPr lang="es-419" noProof="0" dirty="0" err="1" smtClean="0"/>
              <a:t>see</a:t>
            </a:r>
            <a:r>
              <a:rPr lang="es-419" noProof="0" dirty="0" smtClean="0"/>
              <a:t> </a:t>
            </a:r>
            <a:r>
              <a:rPr lang="es-419" noProof="0" dirty="0" err="1" smtClean="0">
                <a:hlinkClick r:id="rId2"/>
              </a:rPr>
              <a:t>here</a:t>
            </a:r>
            <a:r>
              <a:rPr lang="es-419" noProof="0" dirty="0" smtClean="0"/>
              <a:t>)</a:t>
            </a:r>
          </a:p>
          <a:p>
            <a:r>
              <a:rPr lang="es-419" noProof="0" dirty="0" smtClean="0"/>
              <a:t>En tan casos </a:t>
            </a:r>
            <a:r>
              <a:rPr lang="es-419" dirty="0" smtClean="0"/>
              <a:t>la inferencia es fácil</a:t>
            </a:r>
            <a:r>
              <a:rPr lang="es-419" dirty="0"/>
              <a:t> </a:t>
            </a:r>
            <a:r>
              <a:rPr lang="es-419" dirty="0" smtClean="0"/>
              <a:t>(p.ej.</a:t>
            </a:r>
            <a:r>
              <a:rPr lang="es-419" noProof="0" dirty="0" smtClean="0"/>
              <a:t> </a:t>
            </a:r>
            <a:r>
              <a:rPr lang="es-419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pnorm</a:t>
            </a:r>
            <a:r>
              <a:rPr lang="es-419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419" dirty="0" smtClean="0"/>
              <a:t>pero es muy raro</a:t>
            </a:r>
            <a:endParaRPr lang="es-419" noProof="0" dirty="0" smtClean="0"/>
          </a:p>
          <a:p>
            <a:r>
              <a:rPr lang="es-419" noProof="0" dirty="0" smtClean="0"/>
              <a:t>Sin </a:t>
            </a:r>
            <a:r>
              <a:rPr lang="es-419" i="1" noProof="0" dirty="0" err="1" smtClean="0"/>
              <a:t>conjugacy</a:t>
            </a:r>
            <a:r>
              <a:rPr lang="es-419" noProof="0" dirty="0" smtClean="0"/>
              <a:t> </a:t>
            </a:r>
            <a:r>
              <a:rPr lang="es-419" dirty="0" smtClean="0"/>
              <a:t>se necesita otra manera de integración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BBD4CAD-4687-4CE2-8031-203165E7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6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Conjugate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examples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16</a:t>
            </a:fld>
            <a:endParaRPr lang="en-US"/>
          </a:p>
        </p:txBody>
      </p:sp>
      <p:pic>
        <p:nvPicPr>
          <p:cNvPr id="6148" name="Picture 4" descr="Graph of conjugate prior relationshi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37"/>
          <a:stretch/>
        </p:blipFill>
        <p:spPr bwMode="auto">
          <a:xfrm>
            <a:off x="4338735" y="2418842"/>
            <a:ext cx="4587615" cy="353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Graph of conjugate prior relationshi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06"/>
          <a:stretch/>
        </p:blipFill>
        <p:spPr bwMode="auto">
          <a:xfrm>
            <a:off x="279982" y="1352163"/>
            <a:ext cx="4665241" cy="292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9982" y="6331506"/>
            <a:ext cx="64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https://www.johndcook.com/blog/conjugate_prior_diagram/</a:t>
            </a:r>
          </a:p>
        </p:txBody>
      </p:sp>
    </p:spTree>
    <p:extLst>
      <p:ext uri="{BB962C8B-B14F-4D97-AF65-F5344CB8AC3E}">
        <p14:creationId xmlns:p14="http://schemas.microsoft.com/office/powerpoint/2010/main" val="244898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3C4D9F-B390-4411-A659-8F4C31F3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Ejemplo I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0195F5-51A8-4953-90B5-7B4796165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5083176"/>
          </a:xfrm>
        </p:spPr>
        <p:txBody>
          <a:bodyPr/>
          <a:lstStyle/>
          <a:p>
            <a:r>
              <a:rPr lang="es-419" sz="2400" noProof="0" dirty="0" smtClean="0"/>
              <a:t>Suponga que usamos un solo dato (</a:t>
            </a:r>
            <a:r>
              <a:rPr lang="es-419" sz="2400" i="1" noProof="0" dirty="0" smtClean="0"/>
              <a:t>y</a:t>
            </a:r>
            <a:r>
              <a:rPr lang="es-419" sz="2400" noProof="0" dirty="0" smtClean="0"/>
              <a:t>) de una distribución normal donde la media (</a:t>
            </a:r>
            <a:r>
              <a:rPr lang="es-419" sz="2400" i="1" noProof="0" dirty="0" smtClean="0"/>
              <a:t>θ)</a:t>
            </a:r>
            <a:r>
              <a:rPr lang="es-419" sz="2400" noProof="0" dirty="0" smtClean="0"/>
              <a:t> no es conocida pero la varianza sí: </a:t>
            </a:r>
            <a:r>
              <a:rPr lang="es-419" sz="2400" i="1" noProof="0" dirty="0" smtClean="0"/>
              <a:t>p(</a:t>
            </a:r>
            <a:r>
              <a:rPr lang="es-419" sz="2400" i="1" noProof="0" dirty="0" err="1" smtClean="0"/>
              <a:t>y|θ</a:t>
            </a:r>
            <a:r>
              <a:rPr lang="es-419" sz="2400" i="1" noProof="0" dirty="0" smtClean="0"/>
              <a:t>)~N(</a:t>
            </a:r>
            <a:r>
              <a:rPr lang="es-419" sz="2400" i="1" noProof="0" dirty="0" err="1" smtClean="0"/>
              <a:t>θ,σ</a:t>
            </a:r>
            <a:r>
              <a:rPr lang="es-419" sz="2400" i="1" noProof="0" dirty="0" smtClean="0"/>
              <a:t>)</a:t>
            </a:r>
            <a:r>
              <a:rPr lang="es-419" sz="2400" noProof="0" dirty="0" smtClean="0"/>
              <a:t>. La prior=</a:t>
            </a:r>
            <a:r>
              <a:rPr lang="es-419" sz="2400" i="1" noProof="0" dirty="0" smtClean="0"/>
              <a:t>p(θ)~N(μ</a:t>
            </a:r>
            <a:r>
              <a:rPr lang="es-419" sz="2400" i="1" baseline="-25000" noProof="0" dirty="0" smtClean="0"/>
              <a:t>0</a:t>
            </a:r>
            <a:r>
              <a:rPr lang="es-419" sz="2400" i="1" noProof="0" dirty="0" smtClean="0"/>
              <a:t>,τ</a:t>
            </a:r>
            <a:r>
              <a:rPr lang="es-419" sz="2400" i="1" baseline="-25000" noProof="0" dirty="0" smtClean="0"/>
              <a:t> 0</a:t>
            </a:r>
            <a:r>
              <a:rPr lang="es-419" sz="2400" i="1" noProof="0" dirty="0" smtClean="0"/>
              <a:t>)</a:t>
            </a:r>
            <a:endParaRPr lang="es-419" sz="2400" i="1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D16BDA1-6E7A-4204-98A7-E532BAD5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="" xmlns:a16="http://schemas.microsoft.com/office/drawing/2014/main" id="{3D933AA6-3CA4-48B7-8B31-A6372A48D17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56395" y="2311400"/>
          <a:ext cx="5478462" cy="368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Equation" r:id="rId3" imgW="2831760" imgH="1904760" progId="Equation.DSMT4">
                  <p:embed/>
                </p:oleObj>
              </mc:Choice>
              <mc:Fallback>
                <p:oleObj name="Equation" r:id="rId3" imgW="2831760" imgH="19047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="" xmlns:a16="http://schemas.microsoft.com/office/drawing/2014/main" id="{3D933AA6-3CA4-48B7-8B31-A6372A48D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95" y="2311400"/>
                        <a:ext cx="5478462" cy="368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3519081-56D8-4D6D-8914-2508D3432FBF}"/>
              </a:ext>
            </a:extLst>
          </p:cNvPr>
          <p:cNvSpPr txBox="1"/>
          <p:nvPr/>
        </p:nvSpPr>
        <p:spPr>
          <a:xfrm>
            <a:off x="226142" y="6341806"/>
            <a:ext cx="37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2.6, Gelman et al. 2014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="" xmlns:a16="http://schemas.microsoft.com/office/drawing/2014/main" id="{42F47534-6BB7-482C-BFF7-E22E91606A2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327775" y="3767138"/>
          <a:ext cx="21336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" name="Equation" r:id="rId5" imgW="1028520" imgH="965160" progId="Equation.DSMT4">
                  <p:embed/>
                </p:oleObj>
              </mc:Choice>
              <mc:Fallback>
                <p:oleObj name="Equation" r:id="rId5" imgW="1028520" imgH="9651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="" xmlns:a16="http://schemas.microsoft.com/office/drawing/2014/main" id="{42F47534-6BB7-482C-BFF7-E22E91606A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27775" y="3767138"/>
                        <a:ext cx="2133600" cy="200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79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3C4D9F-B390-4411-A659-8F4C31F3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Ejemplo I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0195F5-51A8-4953-90B5-7B4796165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5083176"/>
          </a:xfrm>
        </p:spPr>
        <p:txBody>
          <a:bodyPr/>
          <a:lstStyle/>
          <a:p>
            <a:r>
              <a:rPr lang="es-419" sz="2400" dirty="0"/>
              <a:t>Suponga que usamos un solo dato (</a:t>
            </a:r>
            <a:r>
              <a:rPr lang="es-419" sz="2400" i="1" dirty="0"/>
              <a:t>y</a:t>
            </a:r>
            <a:r>
              <a:rPr lang="es-419" sz="2400" dirty="0"/>
              <a:t>) de una distribución normal donde la media (</a:t>
            </a:r>
            <a:r>
              <a:rPr lang="es-419" sz="2400" i="1" dirty="0"/>
              <a:t>θ)</a:t>
            </a:r>
            <a:r>
              <a:rPr lang="es-419" sz="2400" dirty="0"/>
              <a:t> no es conocida pero la varianza sí: </a:t>
            </a:r>
            <a:r>
              <a:rPr lang="es-419" sz="2400" i="1" dirty="0"/>
              <a:t>p(</a:t>
            </a:r>
            <a:r>
              <a:rPr lang="es-419" sz="2400" i="1" dirty="0" err="1"/>
              <a:t>y|θ</a:t>
            </a:r>
            <a:r>
              <a:rPr lang="es-419" sz="2400" i="1" dirty="0"/>
              <a:t>)~N(</a:t>
            </a:r>
            <a:r>
              <a:rPr lang="es-419" sz="2400" i="1" dirty="0" err="1"/>
              <a:t>θ,σ</a:t>
            </a:r>
            <a:r>
              <a:rPr lang="es-419" sz="2400" i="1" dirty="0"/>
              <a:t>)</a:t>
            </a:r>
            <a:r>
              <a:rPr lang="es-419" sz="2400" dirty="0"/>
              <a:t>. La prior=</a:t>
            </a:r>
            <a:r>
              <a:rPr lang="es-419" sz="2400" i="1" dirty="0"/>
              <a:t>p(θ)~N(μ</a:t>
            </a:r>
            <a:r>
              <a:rPr lang="es-419" sz="2400" i="1" baseline="-25000" dirty="0"/>
              <a:t>0</a:t>
            </a:r>
            <a:r>
              <a:rPr lang="es-419" sz="2400" i="1" dirty="0"/>
              <a:t>,τ</a:t>
            </a:r>
            <a:r>
              <a:rPr lang="es-419" sz="2400" i="1" baseline="-25000" dirty="0"/>
              <a:t> 0</a:t>
            </a:r>
            <a:r>
              <a:rPr lang="es-419" sz="2400" i="1" dirty="0"/>
              <a:t>)</a:t>
            </a:r>
            <a:endParaRPr lang="es-419" sz="2400" i="1" noProof="0" dirty="0" smtClean="0"/>
          </a:p>
          <a:p>
            <a:endParaRPr lang="es-419" sz="2400" i="1" noProof="0" dirty="0" smtClean="0"/>
          </a:p>
          <a:p>
            <a:endParaRPr lang="es-419" sz="2400" i="1" noProof="0" dirty="0" smtClean="0"/>
          </a:p>
          <a:p>
            <a:endParaRPr lang="es-419" sz="2400" i="1" noProof="0" dirty="0" smtClean="0"/>
          </a:p>
          <a:p>
            <a:r>
              <a:rPr lang="es-419" sz="2400" noProof="0" dirty="0" smtClean="0"/>
              <a:t>Qué representa esta ecuación?</a:t>
            </a:r>
          </a:p>
          <a:p>
            <a:r>
              <a:rPr lang="es-419" sz="2400" noProof="0" dirty="0" smtClean="0"/>
              <a:t>Una distribución normal! </a:t>
            </a:r>
            <a:r>
              <a:rPr lang="es-419" sz="2400" i="1" noProof="0" dirty="0" smtClean="0"/>
              <a:t>N(μ</a:t>
            </a:r>
            <a:r>
              <a:rPr lang="es-419" sz="2400" i="1" baseline="-25000" noProof="0" dirty="0" smtClean="0"/>
              <a:t>1</a:t>
            </a:r>
            <a:r>
              <a:rPr lang="es-419" sz="2400" i="1" noProof="0" dirty="0" smtClean="0"/>
              <a:t>,τ</a:t>
            </a:r>
            <a:r>
              <a:rPr lang="es-419" sz="2400" i="1" baseline="-25000" noProof="0" dirty="0" smtClean="0"/>
              <a:t> 1</a:t>
            </a:r>
            <a:r>
              <a:rPr lang="es-419" sz="2400" i="1" noProof="0" dirty="0" smtClean="0"/>
              <a:t>)</a:t>
            </a:r>
          </a:p>
          <a:p>
            <a:r>
              <a:rPr lang="es-419" sz="2400" noProof="0" dirty="0" smtClean="0"/>
              <a:t>La media de la posterior “</a:t>
            </a:r>
            <a:r>
              <a:rPr lang="es-419" sz="2400" i="1" noProof="0" dirty="0" smtClean="0"/>
              <a:t>es el promedio ponderado de la media de la distribución a priori y el dato</a:t>
            </a:r>
            <a:r>
              <a:rPr lang="es-419" sz="2400" noProof="0" dirty="0" smtClean="0"/>
              <a:t>”</a:t>
            </a:r>
          </a:p>
          <a:p>
            <a:r>
              <a:rPr lang="es-419" sz="2400" noProof="0" dirty="0" smtClean="0"/>
              <a:t>[mostrar en </a:t>
            </a:r>
            <a:r>
              <a:rPr lang="es-419" sz="2400" dirty="0"/>
              <a:t>R</a:t>
            </a:r>
            <a:r>
              <a:rPr lang="es-419" sz="2400" noProof="0" dirty="0" smtClean="0"/>
              <a:t>: prior, verosimilitud y posterior]</a:t>
            </a:r>
          </a:p>
          <a:p>
            <a:endParaRPr lang="es-419" sz="2400" i="1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D16BDA1-6E7A-4204-98A7-E532BAD5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3519081-56D8-4D6D-8914-2508D3432FBF}"/>
              </a:ext>
            </a:extLst>
          </p:cNvPr>
          <p:cNvSpPr txBox="1"/>
          <p:nvPr/>
        </p:nvSpPr>
        <p:spPr>
          <a:xfrm>
            <a:off x="226142" y="6341806"/>
            <a:ext cx="37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2.6, Gelman et al. 2014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="" xmlns:a16="http://schemas.microsoft.com/office/drawing/2014/main" id="{42F47534-6BB7-482C-BFF7-E22E91606A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739776"/>
              </p:ext>
            </p:extLst>
          </p:nvPr>
        </p:nvGraphicFramePr>
        <p:xfrm>
          <a:off x="6365875" y="2327728"/>
          <a:ext cx="21336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Equation" r:id="rId3" imgW="1028520" imgH="965160" progId="Equation.DSMT4">
                  <p:embed/>
                </p:oleObj>
              </mc:Choice>
              <mc:Fallback>
                <p:oleObj name="Equation" r:id="rId3" imgW="1028520" imgH="9651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="" xmlns:a16="http://schemas.microsoft.com/office/drawing/2014/main" id="{42F47534-6BB7-482C-BFF7-E22E91606A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5875" y="2327728"/>
                        <a:ext cx="2133600" cy="200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="" xmlns:a16="http://schemas.microsoft.com/office/drawing/2014/main" id="{BBB81E51-8CAC-4532-A30F-E7FA0F55279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10191" y="2397125"/>
          <a:ext cx="33655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Equation" r:id="rId5" imgW="1739880" imgH="533160" progId="Equation.DSMT4">
                  <p:embed/>
                </p:oleObj>
              </mc:Choice>
              <mc:Fallback>
                <p:oleObj name="Equation" r:id="rId5" imgW="1739880" imgH="5331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="" xmlns:a16="http://schemas.microsoft.com/office/drawing/2014/main" id="{BBB81E51-8CAC-4532-A30F-E7FA0F5527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0191" y="2397125"/>
                        <a:ext cx="3365500" cy="103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403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3C4D9F-B390-4411-A659-8F4C31F3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Ejemplo II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0195F5-51A8-4953-90B5-7B4796165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5083176"/>
          </a:xfrm>
        </p:spPr>
        <p:txBody>
          <a:bodyPr/>
          <a:lstStyle/>
          <a:p>
            <a:r>
              <a:rPr lang="es-419" sz="2400" noProof="0" dirty="0" smtClean="0">
                <a:hlinkClick r:id="rId2"/>
              </a:rPr>
              <a:t>Posterior Beta-binomial</a:t>
            </a:r>
            <a:r>
              <a:rPr lang="es-419" sz="2400" noProof="0" dirty="0" smtClean="0"/>
              <a:t>=beta prior + binomial </a:t>
            </a:r>
            <a:r>
              <a:rPr lang="es-419" sz="2400" noProof="0" dirty="0" err="1" smtClean="0"/>
              <a:t>likelihood</a:t>
            </a:r>
            <a:endParaRPr lang="es-419" sz="2400" noProof="0" dirty="0" smtClean="0"/>
          </a:p>
          <a:p>
            <a:r>
              <a:rPr lang="es-419" sz="2400" noProof="0" dirty="0" smtClean="0"/>
              <a:t>Supongamos que la mitad de los animales marcados mueren (queremos estimar sobrevivencia) </a:t>
            </a:r>
          </a:p>
          <a:p>
            <a:r>
              <a:rPr lang="es-419" sz="2400" noProof="0" dirty="0" smtClean="0"/>
              <a:t>Qué pasa al aumentar los datos sin cambiar la prior?</a:t>
            </a:r>
            <a:endParaRPr lang="es-419" sz="240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D16BDA1-6E7A-4204-98A7-E532BAD5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EA162F8-F1E7-4D75-BBC5-F01A21D55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0" y="2749352"/>
            <a:ext cx="8104505" cy="338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Resumen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4197"/>
            <a:ext cx="7886700" cy="4777306"/>
          </a:xfrm>
        </p:spPr>
        <p:txBody>
          <a:bodyPr/>
          <a:lstStyle/>
          <a:p>
            <a:r>
              <a:rPr lang="es-419" noProof="0" dirty="0" smtClean="0"/>
              <a:t>Para distribuciones continuas hay que integrar para obtener probabilidades</a:t>
            </a:r>
          </a:p>
          <a:p>
            <a:r>
              <a:rPr lang="es-419" noProof="0" dirty="0" smtClean="0"/>
              <a:t>Integración analítica es normalmente demasiado difícil</a:t>
            </a:r>
          </a:p>
          <a:p>
            <a:r>
              <a:rPr lang="es-419" noProof="0" dirty="0" smtClean="0"/>
              <a:t>Entonces se puede usar Monte Carlo como </a:t>
            </a:r>
            <a:r>
              <a:rPr lang="es-419" dirty="0" smtClean="0"/>
              <a:t>una flexible opción, p</a:t>
            </a:r>
            <a:r>
              <a:rPr lang="es-419" noProof="0" dirty="0" smtClean="0"/>
              <a:t>ero a menudo (nunca?) </a:t>
            </a:r>
            <a:r>
              <a:rPr lang="es-419" dirty="0" smtClean="0"/>
              <a:t>la forma no es conocida</a:t>
            </a:r>
            <a:endParaRPr lang="es-419" noProof="0" dirty="0" smtClean="0"/>
          </a:p>
          <a:p>
            <a:r>
              <a:rPr lang="es-419" noProof="0" dirty="0" smtClean="0"/>
              <a:t>Modelos Bayesianos resultan en distribuciones muy complejas que necesitan ser integrado </a:t>
            </a:r>
          </a:p>
          <a:p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C538D91-6F8B-42BB-A135-BD948D2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2C8A96-85A4-4FC4-B33C-A44B3700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Review</a:t>
            </a:r>
            <a:r>
              <a:rPr lang="es-419" noProof="0" dirty="0" smtClean="0"/>
              <a:t> of </a:t>
            </a:r>
            <a:r>
              <a:rPr lang="es-419" noProof="0" dirty="0" err="1" smtClean="0"/>
              <a:t>key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concepts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E79BED-0639-40D3-8E92-030D2742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s-419" noProof="0" dirty="0" smtClean="0"/>
              <a:t>Actualizamos el conocimiento </a:t>
            </a:r>
            <a:r>
              <a:rPr lang="es-419" dirty="0" smtClean="0"/>
              <a:t>prior con los datos para formar la posterior</a:t>
            </a:r>
            <a:endParaRPr lang="es-419" i="1" noProof="0" dirty="0" smtClean="0"/>
          </a:p>
          <a:p>
            <a:r>
              <a:rPr lang="es-419" noProof="0" dirty="0" smtClean="0"/>
              <a:t>Como todas las distribuciones, hay que integrarlas por inferencia (medianas, medias, cuantíales, etc.)</a:t>
            </a:r>
          </a:p>
          <a:p>
            <a:r>
              <a:rPr lang="es-419" noProof="0" dirty="0" smtClean="0"/>
              <a:t>Pero raramente tienen formas conocidas entonces no se puede usar Monte Carlo integración</a:t>
            </a:r>
          </a:p>
          <a:p>
            <a:r>
              <a:rPr lang="es-419" dirty="0" smtClean="0"/>
              <a:t>Entonces, como se puede integrarlas?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6A8618B-B9B1-4A31-9BEE-0CC8E029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6"/>
            <a:ext cx="8229600" cy="5012340"/>
          </a:xfrm>
        </p:spPr>
        <p:txBody>
          <a:bodyPr>
            <a:normAutofit/>
          </a:bodyPr>
          <a:lstStyle/>
          <a:p>
            <a:r>
              <a:rPr lang="es-419" sz="3200" noProof="0" dirty="0" smtClean="0"/>
              <a:t>La idea principal es generar muestras aleatorias </a:t>
            </a:r>
            <a:r>
              <a:rPr lang="es-419" sz="3200" b="1" noProof="0" dirty="0" smtClean="0"/>
              <a:t>correlacionadas</a:t>
            </a:r>
            <a:r>
              <a:rPr lang="es-419" sz="3200" noProof="0" dirty="0" smtClean="0"/>
              <a:t> y calcular proporciones para aproximar probabilidades </a:t>
            </a:r>
          </a:p>
          <a:p>
            <a:r>
              <a:rPr lang="es-419" noProof="0" dirty="0" smtClean="0"/>
              <a:t>Usamos </a:t>
            </a:r>
            <a:r>
              <a:rPr lang="es-419" noProof="0" dirty="0" smtClean="0">
                <a:hlinkClick r:id="rId2"/>
              </a:rPr>
              <a:t>cadenas de </a:t>
            </a:r>
            <a:r>
              <a:rPr lang="es-419" noProof="0" dirty="0" err="1" smtClean="0">
                <a:hlinkClick r:id="rId2"/>
              </a:rPr>
              <a:t>Márkov</a:t>
            </a:r>
            <a:r>
              <a:rPr lang="es-419" noProof="0" dirty="0" smtClean="0"/>
              <a:t> (</a:t>
            </a:r>
            <a:r>
              <a:rPr lang="es-419" noProof="0" dirty="0" err="1" smtClean="0"/>
              <a:t>Markov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chains</a:t>
            </a:r>
            <a:r>
              <a:rPr lang="es-419" noProof="0" dirty="0" smtClean="0"/>
              <a:t>) </a:t>
            </a:r>
          </a:p>
          <a:p>
            <a:r>
              <a:rPr lang="es-419" sz="2800" noProof="0" dirty="0" smtClean="0"/>
              <a:t>Es un tipo especial de </a:t>
            </a:r>
            <a:r>
              <a:rPr lang="es-419" sz="2800" noProof="0" dirty="0" smtClean="0">
                <a:hlinkClick r:id="rId3" tooltip="Proceso estocástico"/>
              </a:rPr>
              <a:t>proceso estocástico</a:t>
            </a:r>
            <a:r>
              <a:rPr lang="es-419" sz="2800" noProof="0" dirty="0" smtClean="0"/>
              <a:t> en que cada evento depende </a:t>
            </a:r>
            <a:r>
              <a:rPr lang="es-419" sz="2800" i="1" noProof="0" dirty="0" smtClean="0"/>
              <a:t>solamente</a:t>
            </a:r>
            <a:r>
              <a:rPr lang="es-419" sz="2800" noProof="0" dirty="0" smtClean="0"/>
              <a:t> del evento inmediatamente anterior </a:t>
            </a:r>
            <a:endParaRPr lang="es-419" noProof="0" dirty="0" smtClean="0"/>
          </a:p>
          <a:p>
            <a:r>
              <a:rPr lang="es-419" noProof="0" dirty="0" smtClean="0"/>
              <a:t>……  Qué??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419" noProof="0" dirty="0" smtClean="0"/>
              <a:t>Método 3: </a:t>
            </a:r>
            <a:r>
              <a:rPr lang="es-419" b="1" noProof="0" dirty="0" err="1" smtClean="0"/>
              <a:t>Markov</a:t>
            </a:r>
            <a:r>
              <a:rPr lang="es-419" b="1" noProof="0" dirty="0" smtClean="0"/>
              <a:t> </a:t>
            </a:r>
            <a:r>
              <a:rPr lang="es-419" b="1" noProof="0" dirty="0" err="1" smtClean="0"/>
              <a:t>chain</a:t>
            </a:r>
            <a:r>
              <a:rPr lang="es-419" b="1" noProof="0" dirty="0" smtClean="0"/>
              <a:t> </a:t>
            </a:r>
            <a:r>
              <a:rPr lang="es-419" noProof="0" dirty="0" smtClean="0"/>
              <a:t>Monte Carlo</a:t>
            </a:r>
            <a:endParaRPr lang="es-419" noProof="0" dirty="0"/>
          </a:p>
        </p:txBody>
      </p:sp>
    </p:spTree>
    <p:extLst>
      <p:ext uri="{BB962C8B-B14F-4D97-AF65-F5344CB8AC3E}">
        <p14:creationId xmlns:p14="http://schemas.microsoft.com/office/powerpoint/2010/main" val="334658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6D46622B-CEA1-41A3-B30B-DD972286C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8586"/>
                <a:ext cx="8229600" cy="5012340"/>
              </a:xfrm>
            </p:spPr>
            <p:txBody>
              <a:bodyPr>
                <a:normAutofit/>
              </a:bodyPr>
              <a:lstStyle/>
              <a:p>
                <a:r>
                  <a:rPr lang="es-419" sz="3200" noProof="0" dirty="0" smtClean="0"/>
                  <a:t>Un ejemplo: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419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419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419" b="0" noProof="0" dirty="0" smtClean="0"/>
              </a:p>
              <a:p>
                <a:r>
                  <a:rPr lang="es-419" noProof="0" dirty="0" smtClean="0"/>
                  <a:t>X es una cadena de </a:t>
                </a:r>
                <a:r>
                  <a:rPr lang="es-419" noProof="0" dirty="0" err="1" smtClean="0"/>
                  <a:t>Markov</a:t>
                </a:r>
                <a:endParaRPr lang="es-419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6622B-CEA1-41A3-B30B-DD972286C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8586"/>
                <a:ext cx="8229600" cy="5012340"/>
              </a:xfrm>
              <a:blipFill>
                <a:blip r:embed="rId2"/>
                <a:stretch>
                  <a:fillRect l="-667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419" noProof="0" dirty="0" smtClean="0"/>
              <a:t>Método 3: </a:t>
            </a:r>
            <a:r>
              <a:rPr lang="es-419" b="1" noProof="0" dirty="0" err="1" smtClean="0"/>
              <a:t>Markov</a:t>
            </a:r>
            <a:r>
              <a:rPr lang="es-419" b="1" noProof="0" dirty="0" smtClean="0"/>
              <a:t> </a:t>
            </a:r>
            <a:r>
              <a:rPr lang="es-419" b="1" noProof="0" dirty="0" err="1" smtClean="0"/>
              <a:t>chain</a:t>
            </a:r>
            <a:r>
              <a:rPr lang="es-419" b="1" noProof="0" dirty="0" smtClean="0"/>
              <a:t> </a:t>
            </a:r>
            <a:r>
              <a:rPr lang="es-419" noProof="0" dirty="0" smtClean="0"/>
              <a:t>Monte Carlo</a:t>
            </a:r>
            <a:endParaRPr lang="es-419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3644901"/>
            <a:ext cx="70199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5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6"/>
            <a:ext cx="8229600" cy="2654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 &lt;- </a:t>
            </a:r>
            <a:r>
              <a:rPr lang="es-419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Niter</a:t>
            </a: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 &lt;- </a:t>
            </a:r>
            <a:r>
              <a:rPr lang="es-419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NA,Niter</a:t>
            </a: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x[1] &lt;- 0</a:t>
            </a:r>
          </a:p>
          <a:p>
            <a:pPr marL="0" indent="0">
              <a:buNone/>
            </a:pP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 in 2:Niter){</a:t>
            </a:r>
          </a:p>
          <a:p>
            <a:pPr marL="0" indent="0">
              <a:buNone/>
            </a:pP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x[i] &lt;- x[i-1]+</a:t>
            </a:r>
            <a:r>
              <a:rPr lang="es-419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(1,-.5,.5)</a:t>
            </a:r>
          </a:p>
          <a:p>
            <a:pPr marL="0" indent="0">
              <a:buNone/>
            </a:pP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s-419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7813"/>
            <a:ext cx="8753475" cy="1139825"/>
          </a:xfrm>
        </p:spPr>
        <p:txBody>
          <a:bodyPr/>
          <a:lstStyle/>
          <a:p>
            <a:r>
              <a:rPr lang="es-419" noProof="0" dirty="0" smtClean="0"/>
              <a:t>Un ejemplo de cadena de </a:t>
            </a:r>
            <a:r>
              <a:rPr lang="es-419" noProof="0" dirty="0" err="1" smtClean="0"/>
              <a:t>Márkov</a:t>
            </a:r>
            <a:r>
              <a:rPr lang="es-419" noProof="0" dirty="0" smtClean="0"/>
              <a:t> simple</a:t>
            </a:r>
            <a:endParaRPr lang="es-419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24148C8-B659-4C24-BD25-895A9A758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" t="19224" r="4828" b="4672"/>
          <a:stretch/>
        </p:blipFill>
        <p:spPr>
          <a:xfrm>
            <a:off x="2698812" y="3360905"/>
            <a:ext cx="6169980" cy="2754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0DF48DE-C95B-4011-A946-57368046EB12}"/>
              </a:ext>
            </a:extLst>
          </p:cNvPr>
          <p:cNvSpPr txBox="1"/>
          <p:nvPr/>
        </p:nvSpPr>
        <p:spPr>
          <a:xfrm>
            <a:off x="3685714" y="1835273"/>
            <a:ext cx="16142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Estado inicial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2F77CF73-EE82-4717-B439-E2689E8B01B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485748" y="2019939"/>
            <a:ext cx="11999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B13278B-8E35-460F-A394-9EDEF0703AB3}"/>
              </a:ext>
            </a:extLst>
          </p:cNvPr>
          <p:cNvSpPr txBox="1"/>
          <p:nvPr/>
        </p:nvSpPr>
        <p:spPr>
          <a:xfrm>
            <a:off x="5956920" y="1767093"/>
            <a:ext cx="2571564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Este estado depende </a:t>
            </a:r>
            <a:r>
              <a:rPr lang="es-CL" i="1" dirty="0"/>
              <a:t>solamente</a:t>
            </a:r>
            <a:r>
              <a:rPr lang="es-CL" dirty="0"/>
              <a:t> del evento anterior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E35575D6-C11C-4F3D-85F3-ACF2EC71955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918229" y="2228758"/>
            <a:ext cx="1038691" cy="345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A109070-F78E-450F-BB94-11AF6654236E}"/>
              </a:ext>
            </a:extLst>
          </p:cNvPr>
          <p:cNvSpPr txBox="1"/>
          <p:nvPr/>
        </p:nvSpPr>
        <p:spPr>
          <a:xfrm>
            <a:off x="213064" y="4574886"/>
            <a:ext cx="185839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“</a:t>
            </a:r>
            <a:r>
              <a:rPr lang="es-CL" dirty="0" err="1"/>
              <a:t>Random</a:t>
            </a:r>
            <a:r>
              <a:rPr lang="es-CL" dirty="0"/>
              <a:t> </a:t>
            </a:r>
            <a:r>
              <a:rPr lang="es-CL" dirty="0" err="1"/>
              <a:t>walk</a:t>
            </a:r>
            <a:r>
              <a:rPr lang="es-CL" dirty="0"/>
              <a:t>” comportamiento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634EA646-252E-466E-A77B-7E931497DFFF}"/>
              </a:ext>
            </a:extLst>
          </p:cNvPr>
          <p:cNvCxnSpPr>
            <a:cxnSpLocks/>
          </p:cNvCxnSpPr>
          <p:nvPr/>
        </p:nvCxnSpPr>
        <p:spPr>
          <a:xfrm flipV="1">
            <a:off x="2071456" y="4492101"/>
            <a:ext cx="1133383" cy="24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9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6D46622B-CEA1-41A3-B30B-DD972286C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8586"/>
                <a:ext cx="8229600" cy="5012340"/>
              </a:xfrm>
            </p:spPr>
            <p:txBody>
              <a:bodyPr>
                <a:normAutofit/>
              </a:bodyPr>
              <a:lstStyle/>
              <a:p>
                <a:r>
                  <a:rPr lang="es-419" sz="3200" noProof="0" dirty="0" smtClean="0"/>
                  <a:t>Un ejemplo: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419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419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419" b="0" noProof="0" dirty="0" smtClean="0"/>
              </a:p>
              <a:p>
                <a:r>
                  <a:rPr lang="es-419" noProof="0" dirty="0" smtClean="0"/>
                  <a:t>Esa cadena no es tan útil. No se puede usarla para hacer inferencia</a:t>
                </a:r>
              </a:p>
              <a:p>
                <a:r>
                  <a:rPr lang="es-419" noProof="0" dirty="0" smtClean="0"/>
                  <a:t>No es “Monte Carlo” en el sentido de inferencia Bayesiana</a:t>
                </a:r>
                <a:endParaRPr lang="es-419" noProof="0" dirty="0"/>
              </a:p>
              <a:p>
                <a:r>
                  <a:rPr lang="es-419" noProof="0" dirty="0" smtClean="0"/>
                  <a:t>Hay que cambiar la cadena un poco para usarla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6622B-CEA1-41A3-B30B-DD972286C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8586"/>
                <a:ext cx="8229600" cy="5012340"/>
              </a:xfrm>
              <a:blipFill>
                <a:blip r:embed="rId2"/>
                <a:stretch>
                  <a:fillRect l="-667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419" noProof="0" dirty="0" smtClean="0"/>
              <a:t>Método 3: </a:t>
            </a:r>
            <a:r>
              <a:rPr lang="es-419" b="1" noProof="0" dirty="0" err="1" smtClean="0"/>
              <a:t>Markov</a:t>
            </a:r>
            <a:r>
              <a:rPr lang="es-419" b="1" noProof="0" dirty="0" smtClean="0"/>
              <a:t> </a:t>
            </a:r>
            <a:r>
              <a:rPr lang="es-419" b="1" noProof="0" dirty="0" err="1" smtClean="0"/>
              <a:t>chain</a:t>
            </a:r>
            <a:r>
              <a:rPr lang="es-419" b="1" noProof="0" dirty="0" smtClean="0"/>
              <a:t> </a:t>
            </a:r>
            <a:r>
              <a:rPr lang="es-419" noProof="0" dirty="0" smtClean="0"/>
              <a:t>Monte Carlo</a:t>
            </a:r>
            <a:endParaRPr lang="es-419" noProof="0" dirty="0"/>
          </a:p>
        </p:txBody>
      </p:sp>
    </p:spTree>
    <p:extLst>
      <p:ext uri="{BB962C8B-B14F-4D97-AF65-F5344CB8AC3E}">
        <p14:creationId xmlns:p14="http://schemas.microsoft.com/office/powerpoint/2010/main" val="40065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5"/>
            <a:ext cx="8229600" cy="54616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mcmc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Niter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f, x0=0, U=1){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 &lt;-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NA,Niter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x[1] &lt;- x0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 in 2:Niter){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new &lt;- x[i-1]+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(1,-U,U)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f(new)/f(x[i-1]) &gt;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(1)){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##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es-419" sz="18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x[i] &lt;- new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##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Stay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es-419" sz="18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x[i] &lt;- x[i-1]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419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511702" cy="1139825"/>
          </a:xfrm>
        </p:spPr>
        <p:txBody>
          <a:bodyPr/>
          <a:lstStyle/>
          <a:p>
            <a:r>
              <a:rPr lang="es-419" sz="4000" noProof="0" dirty="0" smtClean="0"/>
              <a:t>Una cadena de </a:t>
            </a:r>
            <a:r>
              <a:rPr lang="es-419" sz="4000" noProof="0" dirty="0" err="1" smtClean="0"/>
              <a:t>Márkov</a:t>
            </a:r>
            <a:r>
              <a:rPr lang="es-419" sz="4000" noProof="0" dirty="0" smtClean="0"/>
              <a:t> especial: </a:t>
            </a:r>
            <a:r>
              <a:rPr lang="es-419" sz="4000" b="1" noProof="0" dirty="0" smtClean="0"/>
              <a:t>MCMC</a:t>
            </a:r>
            <a:endParaRPr lang="es-419" sz="4000" b="1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0DF48DE-C95B-4011-A946-57368046EB12}"/>
              </a:ext>
            </a:extLst>
          </p:cNvPr>
          <p:cNvSpPr txBox="1"/>
          <p:nvPr/>
        </p:nvSpPr>
        <p:spPr>
          <a:xfrm>
            <a:off x="3579182" y="1764688"/>
            <a:ext cx="16142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Estado inicial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2F77CF73-EE82-4717-B439-E2689E8B01B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379216" y="1949354"/>
            <a:ext cx="11999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B13278B-8E35-460F-A394-9EDEF0703AB3}"/>
              </a:ext>
            </a:extLst>
          </p:cNvPr>
          <p:cNvSpPr txBox="1"/>
          <p:nvPr/>
        </p:nvSpPr>
        <p:spPr>
          <a:xfrm>
            <a:off x="5956920" y="1767093"/>
            <a:ext cx="2571564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El próximo estado depende </a:t>
            </a:r>
            <a:r>
              <a:rPr lang="es-CL" i="1" dirty="0"/>
              <a:t>solamente</a:t>
            </a:r>
            <a:r>
              <a:rPr lang="es-CL" dirty="0"/>
              <a:t> del evento anterior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E35575D6-C11C-4F3D-85F3-ACF2EC71955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918229" y="2228758"/>
            <a:ext cx="1038691" cy="345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A109070-F78E-450F-BB94-11AF6654236E}"/>
              </a:ext>
            </a:extLst>
          </p:cNvPr>
          <p:cNvSpPr txBox="1"/>
          <p:nvPr/>
        </p:nvSpPr>
        <p:spPr>
          <a:xfrm>
            <a:off x="4958178" y="4004723"/>
            <a:ext cx="3120502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 smtClean="0"/>
              <a:t>Se acepta </a:t>
            </a:r>
            <a:r>
              <a:rPr lang="es-CL" dirty="0"/>
              <a:t>el estado nuevo depende de una condición </a:t>
            </a:r>
            <a:r>
              <a:rPr lang="es-CL" dirty="0" smtClean="0"/>
              <a:t>aleatoria</a:t>
            </a:r>
            <a:endParaRPr lang="es-C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634EA646-252E-466E-A77B-7E931497DFFF}"/>
              </a:ext>
            </a:extLst>
          </p:cNvPr>
          <p:cNvCxnSpPr>
            <a:cxnSpLocks/>
          </p:cNvCxnSpPr>
          <p:nvPr/>
        </p:nvCxnSpPr>
        <p:spPr>
          <a:xfrm flipH="1" flipV="1">
            <a:off x="3133817" y="3630864"/>
            <a:ext cx="1824362" cy="373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77B7F16A-48EC-4E48-9E43-AE922F6ADDB6}"/>
              </a:ext>
            </a:extLst>
          </p:cNvPr>
          <p:cNvCxnSpPr>
            <a:cxnSpLocks/>
          </p:cNvCxnSpPr>
          <p:nvPr/>
        </p:nvCxnSpPr>
        <p:spPr>
          <a:xfrm flipH="1">
            <a:off x="3471169" y="4465468"/>
            <a:ext cx="1447060" cy="185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BD6011D-8473-4ED1-BEC9-2D848F46E6FD}"/>
              </a:ext>
            </a:extLst>
          </p:cNvPr>
          <p:cNvSpPr txBox="1"/>
          <p:nvPr/>
        </p:nvSpPr>
        <p:spPr>
          <a:xfrm>
            <a:off x="2379216" y="5316901"/>
            <a:ext cx="3875845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&lt;- function(x)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(x,0,1)</a:t>
            </a:r>
            <a:endParaRPr lang="es-CL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B327F648-598E-413A-AF98-BEFC294C92A2}"/>
              </a:ext>
            </a:extLst>
          </p:cNvPr>
          <p:cNvSpPr/>
          <p:nvPr/>
        </p:nvSpPr>
        <p:spPr>
          <a:xfrm>
            <a:off x="1571349" y="2778711"/>
            <a:ext cx="2254928" cy="320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96FE541-6DCA-4B0C-ABDA-9E22EA26F7EB}"/>
              </a:ext>
            </a:extLst>
          </p:cNvPr>
          <p:cNvSpPr txBox="1"/>
          <p:nvPr/>
        </p:nvSpPr>
        <p:spPr>
          <a:xfrm>
            <a:off x="6462945" y="5153029"/>
            <a:ext cx="2314110" cy="6771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CL" dirty="0"/>
              <a:t> es la función </a:t>
            </a:r>
            <a:r>
              <a:rPr lang="es-CL" dirty="0" smtClean="0"/>
              <a:t>de la densidad (PDF)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3157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419" noProof="0" dirty="0" smtClean="0"/>
              <a:t>Una cadena </a:t>
            </a:r>
            <a:r>
              <a:rPr lang="es-419" noProof="0" dirty="0" err="1" smtClean="0"/>
              <a:t>Márkov</a:t>
            </a:r>
            <a:r>
              <a:rPr lang="es-419" noProof="0" dirty="0" smtClean="0"/>
              <a:t> especial</a:t>
            </a:r>
            <a:endParaRPr lang="es-419" noProof="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96FE541-6DCA-4B0C-ABDA-9E22EA26F7EB}"/>
              </a:ext>
            </a:extLst>
          </p:cNvPr>
          <p:cNvSpPr txBox="1"/>
          <p:nvPr/>
        </p:nvSpPr>
        <p:spPr>
          <a:xfrm>
            <a:off x="6577985" y="1754490"/>
            <a:ext cx="2002679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Comportamiento diferente que anterior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BA8A766-9918-44B9-AC99-21A862509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1" t="17414" r="5093" b="13555"/>
          <a:stretch/>
        </p:blipFill>
        <p:spPr>
          <a:xfrm>
            <a:off x="176681" y="957611"/>
            <a:ext cx="6078380" cy="28864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DEA50F0-4C06-4046-95A1-C7C326BA2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2" t="18061" r="6239" b="14447"/>
          <a:stretch/>
        </p:blipFill>
        <p:spPr>
          <a:xfrm>
            <a:off x="109494" y="3746377"/>
            <a:ext cx="6271994" cy="29934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2A65B8A-7C74-4921-9F73-13EB5A2119AA}"/>
              </a:ext>
            </a:extLst>
          </p:cNvPr>
          <p:cNvSpPr txBox="1"/>
          <p:nvPr/>
        </p:nvSpPr>
        <p:spPr>
          <a:xfrm>
            <a:off x="4820208" y="4045813"/>
            <a:ext cx="2523567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Cual es la distribución de </a:t>
            </a:r>
            <a:r>
              <a:rPr lang="es-CL" b="1" dirty="0"/>
              <a:t>las muestras </a:t>
            </a:r>
            <a:r>
              <a:rPr lang="es-CL" b="1" dirty="0" smtClean="0"/>
              <a:t>de la cadena</a:t>
            </a:r>
            <a:r>
              <a:rPr lang="es-CL" dirty="0" smtClean="0"/>
              <a:t>? </a:t>
            </a:r>
            <a:endParaRPr lang="es-CL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BD6011D-8473-4ED1-BEC9-2D848F46E6FD}"/>
              </a:ext>
            </a:extLst>
          </p:cNvPr>
          <p:cNvSpPr txBox="1"/>
          <p:nvPr/>
        </p:nvSpPr>
        <p:spPr>
          <a:xfrm>
            <a:off x="5668946" y="5393608"/>
            <a:ext cx="1768507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N(0,1)… 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CL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5848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419" noProof="0" dirty="0" smtClean="0"/>
              <a:t>Una cadena </a:t>
            </a:r>
            <a:r>
              <a:rPr lang="es-419" noProof="0" dirty="0" err="1" smtClean="0"/>
              <a:t>Márkov</a:t>
            </a:r>
            <a:r>
              <a:rPr lang="es-419" noProof="0" dirty="0" smtClean="0"/>
              <a:t> especial</a:t>
            </a:r>
            <a:endParaRPr lang="es-419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0DB8661B-166B-4B44-835E-B733EE08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6240"/>
            <a:ext cx="8229600" cy="4914685"/>
          </a:xfrm>
        </p:spPr>
        <p:txBody>
          <a:bodyPr>
            <a:normAutofit/>
          </a:bodyPr>
          <a:lstStyle/>
          <a:p>
            <a:r>
              <a:rPr lang="es-419" noProof="0" dirty="0" smtClean="0"/>
              <a:t>Notar que en la ecuación</a:t>
            </a:r>
          </a:p>
          <a:p>
            <a:pPr marL="0" indent="0">
              <a:buNone/>
            </a:pPr>
            <a:r>
              <a:rPr lang="es-419" noProof="0" dirty="0" smtClean="0"/>
              <a:t>	 </a:t>
            </a:r>
            <a:r>
              <a:rPr lang="es-419" sz="3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c*f(new)/(c*f(x[i-1]))</a:t>
            </a:r>
            <a:endParaRPr lang="es-419" sz="3200" noProof="0" dirty="0" smtClean="0"/>
          </a:p>
          <a:p>
            <a:r>
              <a:rPr lang="es-419" noProof="0" dirty="0" smtClean="0"/>
              <a:t>… la constante (</a:t>
            </a:r>
            <a:r>
              <a:rPr lang="es-419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s-419" noProof="0" dirty="0" smtClean="0"/>
              <a:t>) se cancelaría </a:t>
            </a:r>
          </a:p>
          <a:p>
            <a:r>
              <a:rPr lang="es-419" noProof="0" dirty="0" smtClean="0"/>
              <a:t>Significa que </a:t>
            </a:r>
            <a:r>
              <a:rPr lang="es-419" b="1" noProof="0" dirty="0" smtClean="0"/>
              <a:t>no</a:t>
            </a:r>
            <a:r>
              <a:rPr lang="es-419" noProof="0" dirty="0" smtClean="0"/>
              <a:t> </a:t>
            </a:r>
            <a:r>
              <a:rPr lang="es-419" b="1" noProof="0" dirty="0" smtClean="0"/>
              <a:t>es</a:t>
            </a:r>
            <a:r>
              <a:rPr lang="es-419" noProof="0" dirty="0" smtClean="0"/>
              <a:t> </a:t>
            </a:r>
            <a:r>
              <a:rPr lang="es-419" b="1" noProof="0" dirty="0" smtClean="0"/>
              <a:t>necesario</a:t>
            </a:r>
            <a:r>
              <a:rPr lang="es-419" noProof="0" dirty="0" smtClean="0"/>
              <a:t> conocer la constante para usar este método.</a:t>
            </a:r>
          </a:p>
          <a:p>
            <a:r>
              <a:rPr lang="es-419" noProof="0" dirty="0" smtClean="0"/>
              <a:t>Por eso podemos usarlo para aproximar las distribuciones a posteriori </a:t>
            </a:r>
          </a:p>
          <a:p>
            <a:r>
              <a:rPr lang="es-419" noProof="0" dirty="0" smtClean="0"/>
              <a:t>Este algoritmo se llama </a:t>
            </a:r>
            <a:r>
              <a:rPr lang="es-419" noProof="0" dirty="0" err="1" smtClean="0"/>
              <a:t>Metropolis</a:t>
            </a:r>
            <a:r>
              <a:rPr lang="es-419" noProof="0" dirty="0" smtClean="0"/>
              <a:t>-Hastings</a:t>
            </a:r>
          </a:p>
          <a:p>
            <a:r>
              <a:rPr lang="es-419" noProof="0" dirty="0" smtClean="0"/>
              <a:t>[Demonstrar con el ejemplo anterior]</a:t>
            </a:r>
            <a:endParaRPr lang="es-419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A6BD271-109A-43C0-AA1D-2FEE0AB58646}"/>
              </a:ext>
            </a:extLst>
          </p:cNvPr>
          <p:cNvSpPr txBox="1"/>
          <p:nvPr/>
        </p:nvSpPr>
        <p:spPr>
          <a:xfrm>
            <a:off x="226142" y="6341806"/>
            <a:ext cx="37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Metropolis et al. 1953</a:t>
            </a:r>
          </a:p>
        </p:txBody>
      </p:sp>
    </p:spTree>
    <p:extLst>
      <p:ext uri="{BB962C8B-B14F-4D97-AF65-F5344CB8AC3E}">
        <p14:creationId xmlns:p14="http://schemas.microsoft.com/office/powerpoint/2010/main" val="101968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6"/>
            <a:ext cx="8229600" cy="5012340"/>
          </a:xfrm>
        </p:spPr>
        <p:txBody>
          <a:bodyPr>
            <a:normAutofit lnSpcReduction="10000"/>
          </a:bodyPr>
          <a:lstStyle/>
          <a:p>
            <a:r>
              <a:rPr lang="es-419" sz="3200" noProof="0" dirty="0" err="1" smtClean="0">
                <a:cs typeface="Times New Roman"/>
              </a:rPr>
              <a:t>Thus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the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strong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law</a:t>
            </a:r>
            <a:r>
              <a:rPr lang="es-419" sz="3200" noProof="0" dirty="0" smtClean="0">
                <a:cs typeface="Times New Roman"/>
              </a:rPr>
              <a:t> of </a:t>
            </a:r>
            <a:r>
              <a:rPr lang="es-419" sz="3200" noProof="0" dirty="0" err="1" smtClean="0">
                <a:cs typeface="Times New Roman"/>
              </a:rPr>
              <a:t>large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numbers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applies</a:t>
            </a:r>
            <a:r>
              <a:rPr lang="es-419" sz="3200" noProof="0" dirty="0" smtClean="0">
                <a:cs typeface="Times New Roman"/>
              </a:rPr>
              <a:t> to MCMC </a:t>
            </a:r>
            <a:r>
              <a:rPr lang="es-419" sz="3200" noProof="0" dirty="0" err="1" smtClean="0">
                <a:cs typeface="Times New Roman"/>
              </a:rPr>
              <a:t>just</a:t>
            </a:r>
            <a:r>
              <a:rPr lang="es-419" sz="3200" noProof="0" dirty="0" smtClean="0">
                <a:cs typeface="Times New Roman"/>
              </a:rPr>
              <a:t> as </a:t>
            </a:r>
            <a:r>
              <a:rPr lang="es-419" sz="3200" noProof="0" dirty="0" err="1" smtClean="0">
                <a:cs typeface="Times New Roman"/>
              </a:rPr>
              <a:t>it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does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for</a:t>
            </a:r>
            <a:r>
              <a:rPr lang="es-419" sz="3200" noProof="0" dirty="0" smtClean="0">
                <a:cs typeface="Times New Roman"/>
              </a:rPr>
              <a:t> Monte Carlo</a:t>
            </a:r>
          </a:p>
          <a:p>
            <a:r>
              <a:rPr lang="es-419" sz="3200" noProof="0" dirty="0" err="1" smtClean="0"/>
              <a:t>For</a:t>
            </a:r>
            <a:r>
              <a:rPr lang="es-419" sz="3200" noProof="0" dirty="0" smtClean="0"/>
              <a:t> integrable </a:t>
            </a:r>
            <a:r>
              <a:rPr lang="es-419" sz="3200" noProof="0" dirty="0" err="1" smtClean="0"/>
              <a:t>function</a:t>
            </a:r>
            <a:r>
              <a:rPr lang="es-419" sz="3200" noProof="0" dirty="0" smtClean="0"/>
              <a:t> </a:t>
            </a:r>
            <a:r>
              <a:rPr lang="es-419" sz="3200" i="1" noProof="0" dirty="0" smtClean="0">
                <a:latin typeface="Times New Roman"/>
                <a:cs typeface="Times New Roman"/>
              </a:rPr>
              <a:t>h</a:t>
            </a:r>
            <a:r>
              <a:rPr lang="es-419" sz="3200" noProof="0" dirty="0" smtClean="0">
                <a:latin typeface="Times New Roman"/>
                <a:cs typeface="Times New Roman"/>
              </a:rPr>
              <a:t>(),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the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average</a:t>
            </a:r>
            <a:r>
              <a:rPr lang="es-419" sz="3200" noProof="0" dirty="0" smtClean="0">
                <a:cs typeface="Times New Roman"/>
              </a:rPr>
              <a:t> converges </a:t>
            </a:r>
            <a:r>
              <a:rPr lang="es-419" sz="3200" noProof="0" dirty="0" err="1" smtClean="0">
                <a:cs typeface="Times New Roman"/>
              </a:rPr>
              <a:t>on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its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expectation</a:t>
            </a:r>
            <a:endParaRPr lang="es-419" sz="3200" noProof="0" dirty="0" smtClean="0">
              <a:cs typeface="Times New Roman"/>
            </a:endParaRPr>
          </a:p>
          <a:p>
            <a:endParaRPr lang="es-419" sz="3200" noProof="0" dirty="0" smtClean="0">
              <a:cs typeface="Times New Roman"/>
            </a:endParaRPr>
          </a:p>
          <a:p>
            <a:endParaRPr lang="es-419" sz="3200" noProof="0" dirty="0" smtClean="0">
              <a:cs typeface="Times New Roman"/>
            </a:endParaRPr>
          </a:p>
          <a:p>
            <a:r>
              <a:rPr lang="es-419" sz="3200" noProof="0" dirty="0" smtClean="0">
                <a:cs typeface="Times New Roman"/>
              </a:rPr>
              <a:t>So </a:t>
            </a:r>
            <a:r>
              <a:rPr lang="es-419" sz="3200" noProof="0" dirty="0" err="1" smtClean="0">
                <a:cs typeface="Times New Roman"/>
              </a:rPr>
              <a:t>we</a:t>
            </a:r>
            <a:r>
              <a:rPr lang="es-419" sz="3200" noProof="0" dirty="0" smtClean="0">
                <a:cs typeface="Times New Roman"/>
              </a:rPr>
              <a:t> can use </a:t>
            </a:r>
            <a:r>
              <a:rPr lang="es-419" sz="3200" noProof="0" dirty="0" err="1" smtClean="0">
                <a:cs typeface="Times New Roman"/>
              </a:rPr>
              <a:t>the</a:t>
            </a:r>
            <a:r>
              <a:rPr lang="es-419" sz="3200" noProof="0" dirty="0" smtClean="0">
                <a:cs typeface="Times New Roman"/>
              </a:rPr>
              <a:t> MCMC </a:t>
            </a:r>
            <a:r>
              <a:rPr lang="es-419" sz="3200" noProof="0" dirty="0" err="1" smtClean="0">
                <a:cs typeface="Times New Roman"/>
              </a:rPr>
              <a:t>chain</a:t>
            </a:r>
            <a:r>
              <a:rPr lang="es-419" sz="3200" noProof="0" dirty="0" smtClean="0">
                <a:cs typeface="Times New Roman"/>
              </a:rPr>
              <a:t> to </a:t>
            </a:r>
            <a:r>
              <a:rPr lang="es-419" sz="3200" noProof="0" dirty="0" err="1" smtClean="0">
                <a:cs typeface="Times New Roman"/>
              </a:rPr>
              <a:t>approximate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integrals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just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like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with</a:t>
            </a:r>
            <a:r>
              <a:rPr lang="es-419" sz="3200" noProof="0" dirty="0" smtClean="0">
                <a:cs typeface="Times New Roman"/>
              </a:rPr>
              <a:t> Monte Carlo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419" noProof="0" dirty="0" smtClean="0"/>
              <a:t>Método 3: </a:t>
            </a:r>
            <a:r>
              <a:rPr lang="es-419" b="1" noProof="0" dirty="0" err="1" smtClean="0"/>
              <a:t>Markov</a:t>
            </a:r>
            <a:r>
              <a:rPr lang="es-419" b="1" noProof="0" dirty="0" smtClean="0"/>
              <a:t> </a:t>
            </a:r>
            <a:r>
              <a:rPr lang="es-419" b="1" noProof="0" dirty="0" err="1" smtClean="0"/>
              <a:t>chain</a:t>
            </a:r>
            <a:r>
              <a:rPr lang="es-419" b="1" noProof="0" dirty="0" smtClean="0"/>
              <a:t> </a:t>
            </a:r>
            <a:r>
              <a:rPr lang="es-419" noProof="0" dirty="0" smtClean="0"/>
              <a:t>Monte Carlo</a:t>
            </a:r>
            <a:endParaRPr lang="es-419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847" y="3547352"/>
            <a:ext cx="4526280" cy="13030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96413" y="6469626"/>
            <a:ext cx="383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 Noble Hendrix, con </a:t>
            </a:r>
            <a:r>
              <a:rPr lang="en-US" dirty="0" err="1" smtClean="0"/>
              <a:t>permiso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6FFBD8-BE2A-4487-841C-B5DD764D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Markov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chain</a:t>
            </a:r>
            <a:r>
              <a:rPr lang="es-419" noProof="0" dirty="0" smtClean="0"/>
              <a:t> Monte Carlo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7262FF-E998-4343-ADAF-24438E7BC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6"/>
            <a:ext cx="8229600" cy="5012339"/>
          </a:xfrm>
        </p:spPr>
        <p:txBody>
          <a:bodyPr/>
          <a:lstStyle/>
          <a:p>
            <a:r>
              <a:rPr lang="es-419" noProof="0" dirty="0" smtClean="0"/>
              <a:t>Hay </a:t>
            </a:r>
            <a:r>
              <a:rPr lang="es-419" b="1" noProof="0" dirty="0" smtClean="0"/>
              <a:t>muchos</a:t>
            </a:r>
            <a:r>
              <a:rPr lang="es-419" noProof="0" dirty="0" smtClean="0"/>
              <a:t> tipos de cadenas de </a:t>
            </a:r>
            <a:r>
              <a:rPr lang="es-419" noProof="0" dirty="0" err="1" smtClean="0"/>
              <a:t>Márkov</a:t>
            </a:r>
            <a:r>
              <a:rPr lang="es-419" noProof="0" dirty="0" smtClean="0"/>
              <a:t> Monte Carlo:</a:t>
            </a:r>
          </a:p>
          <a:p>
            <a:pPr lvl="1"/>
            <a:r>
              <a:rPr lang="es-419" noProof="0" dirty="0" err="1" smtClean="0"/>
              <a:t>Metropolis</a:t>
            </a:r>
            <a:r>
              <a:rPr lang="es-419" noProof="0" dirty="0" smtClean="0"/>
              <a:t>-Hastings, </a:t>
            </a:r>
            <a:r>
              <a:rPr lang="es-419" noProof="0" dirty="0" err="1" smtClean="0"/>
              <a:t>Gibbs</a:t>
            </a:r>
            <a:r>
              <a:rPr lang="es-419" noProof="0" dirty="0" smtClean="0"/>
              <a:t>, NUTS, </a:t>
            </a:r>
            <a:r>
              <a:rPr lang="es-419" noProof="0" dirty="0" err="1" smtClean="0"/>
              <a:t>slice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sampling</a:t>
            </a:r>
            <a:r>
              <a:rPr lang="es-419" noProof="0" dirty="0" smtClean="0"/>
              <a:t>, etc.</a:t>
            </a:r>
          </a:p>
          <a:p>
            <a:r>
              <a:rPr lang="es-419" noProof="0" dirty="0" smtClean="0"/>
              <a:t>La idea es la misma: generar muestras para estimar probabilidades</a:t>
            </a:r>
          </a:p>
          <a:p>
            <a:r>
              <a:rPr lang="es-419" noProof="0" dirty="0" smtClean="0"/>
              <a:t>MCMC es lento, y hay algunas dificultades </a:t>
            </a:r>
          </a:p>
          <a:p>
            <a:r>
              <a:rPr lang="es-419" noProof="0" dirty="0" smtClean="0"/>
              <a:t>Las discutiremos durante del curso</a:t>
            </a:r>
          </a:p>
          <a:p>
            <a:r>
              <a:rPr lang="es-419" noProof="0" dirty="0" smtClean="0"/>
              <a:t>Pero MCMC es flexible y por eso es usado ampliamente en estadística Bayesiana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1ACB5B6-3459-47DE-9828-4FDA8222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8EEE1-16A1-4461-966D-58E6B7F9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Conceptos importantes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909E00-9561-4D80-9B05-66AD8C463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554"/>
            <a:ext cx="8229600" cy="3776743"/>
          </a:xfrm>
        </p:spPr>
        <p:txBody>
          <a:bodyPr>
            <a:normAutofit lnSpcReduction="10000"/>
          </a:bodyPr>
          <a:lstStyle/>
          <a:p>
            <a:r>
              <a:rPr lang="es-419" noProof="0" dirty="0" smtClean="0"/>
              <a:t>La inferencia Bayesiana es un paradigma diferente que la </a:t>
            </a:r>
            <a:r>
              <a:rPr lang="es-419" noProof="0" dirty="0" err="1" smtClean="0"/>
              <a:t>frecuentista</a:t>
            </a:r>
            <a:endParaRPr lang="es-419" noProof="0" dirty="0" smtClean="0"/>
          </a:p>
          <a:p>
            <a:r>
              <a:rPr lang="es-419" noProof="0" dirty="0" smtClean="0"/>
              <a:t>Las probabilidades son grados de creencia</a:t>
            </a:r>
          </a:p>
          <a:p>
            <a:r>
              <a:rPr lang="es-419" noProof="0" dirty="0" smtClean="0"/>
              <a:t>Se actualiza la creencia </a:t>
            </a:r>
            <a:r>
              <a:rPr lang="es-419" i="1" noProof="0" dirty="0" smtClean="0"/>
              <a:t>a priori</a:t>
            </a:r>
            <a:r>
              <a:rPr lang="es-419" noProof="0" dirty="0" smtClean="0"/>
              <a:t> con los datos</a:t>
            </a:r>
          </a:p>
          <a:p>
            <a:r>
              <a:rPr lang="es-419" noProof="0" dirty="0" smtClean="0"/>
              <a:t>La incertidumbre se cuantifica mediante probabilidades </a:t>
            </a:r>
          </a:p>
          <a:p>
            <a:r>
              <a:rPr lang="es-419" b="1" u="sng" noProof="0" dirty="0" smtClean="0"/>
              <a:t>Calculo de las probabilidades se requiere integración</a:t>
            </a:r>
          </a:p>
          <a:p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B84EEA5-6A5B-41AD-A657-0FB9D664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9" y="4906297"/>
            <a:ext cx="8998931" cy="14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8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BFC5CE-BEBE-4178-A0B5-F030F3C4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Questions</a:t>
            </a:r>
            <a:r>
              <a:rPr lang="es-419" noProof="0" dirty="0" smtClean="0"/>
              <a:t>?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016C73-5DDF-46EE-ACD4-1B95CD82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EC15119-7A83-4B50-8E95-42B5413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BFC5CE-BEBE-4178-A0B5-F030F3C4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Exercise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016C73-5DDF-46EE-ACD4-1B95CD82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Usa ejemplo 1:</a:t>
            </a:r>
          </a:p>
          <a:p>
            <a:r>
              <a:rPr lang="es-419" noProof="0" dirty="0" smtClean="0"/>
              <a:t>Usa </a:t>
            </a:r>
            <a:r>
              <a:rPr lang="es-419" noProof="0" dirty="0" err="1" smtClean="0"/>
              <a:t>mcmc</a:t>
            </a:r>
            <a:r>
              <a:rPr lang="es-419" noProof="0" dirty="0" smtClean="0"/>
              <a:t> función para generar muestras de la posterior: </a:t>
            </a:r>
            <a:br>
              <a:rPr lang="es-419" noProof="0" dirty="0" smtClean="0"/>
            </a:b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samples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mcmc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Niter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=5000, f=posterior, x0=0, U=1) </a:t>
            </a:r>
            <a:endParaRPr lang="es-419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noProof="0" dirty="0" smtClean="0"/>
              <a:t>Contrasta a la solución analítica:</a:t>
            </a:r>
          </a:p>
          <a:p>
            <a:endParaRPr lang="es-419" noProof="0" dirty="0" smtClean="0"/>
          </a:p>
          <a:p>
            <a:endParaRPr lang="es-419" noProof="0" dirty="0" smtClean="0"/>
          </a:p>
          <a:p>
            <a:r>
              <a:rPr lang="es-419" noProof="0" dirty="0" smtClean="0"/>
              <a:t>Estima 95% </a:t>
            </a:r>
            <a:r>
              <a:rPr lang="es-419" i="1" noProof="0" dirty="0" err="1" smtClean="0"/>
              <a:t>credible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interval</a:t>
            </a:r>
            <a:r>
              <a:rPr lang="es-419" dirty="0"/>
              <a:t> </a:t>
            </a:r>
            <a:r>
              <a:rPr lang="es-419" dirty="0" smtClean="0"/>
              <a:t>usando ambas maneras de la integración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EC15119-7A83-4B50-8E95-42B5413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="" xmlns:a16="http://schemas.microsoft.com/office/drawing/2014/main" id="{3D933AA6-3CA4-48B7-8B31-A6372A48D1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123444"/>
              </p:ext>
            </p:extLst>
          </p:nvPr>
        </p:nvGraphicFramePr>
        <p:xfrm>
          <a:off x="4800600" y="928688"/>
          <a:ext cx="3087688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" name="Equation" r:id="rId3" imgW="1726920" imgH="672840" progId="Equation.DSMT4">
                  <p:embed/>
                </p:oleObj>
              </mc:Choice>
              <mc:Fallback>
                <p:oleObj name="Equation" r:id="rId3" imgW="1726920" imgH="6728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="" xmlns:a16="http://schemas.microsoft.com/office/drawing/2014/main" id="{3D933AA6-3CA4-48B7-8B31-A6372A48D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0600" y="928688"/>
                        <a:ext cx="3087688" cy="1201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="" xmlns:a16="http://schemas.microsoft.com/office/drawing/2014/main" id="{42F47534-6BB7-482C-BFF7-E22E91606A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149912"/>
              </p:ext>
            </p:extLst>
          </p:nvPr>
        </p:nvGraphicFramePr>
        <p:xfrm>
          <a:off x="7092467" y="3543049"/>
          <a:ext cx="1458146" cy="1369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" name="Equation" r:id="rId5" imgW="1028520" imgH="965160" progId="Equation.DSMT4">
                  <p:embed/>
                </p:oleObj>
              </mc:Choice>
              <mc:Fallback>
                <p:oleObj name="Equation" r:id="rId5" imgW="1028520" imgH="9651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="" xmlns:a16="http://schemas.microsoft.com/office/drawing/2014/main" id="{42F47534-6BB7-482C-BFF7-E22E91606A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2467" y="3543049"/>
                        <a:ext cx="1458146" cy="1369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="" xmlns:a16="http://schemas.microsoft.com/office/drawing/2014/main" id="{BBB81E51-8CAC-4532-A30F-E7FA0F5527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041650"/>
              </p:ext>
            </p:extLst>
          </p:nvPr>
        </p:nvGraphicFramePr>
        <p:xfrm>
          <a:off x="1456097" y="4227640"/>
          <a:ext cx="3115903" cy="61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7" name="Equation" r:id="rId7" imgW="1231560" imgH="241200" progId="Equation.DSMT4">
                  <p:embed/>
                </p:oleObj>
              </mc:Choice>
              <mc:Fallback>
                <p:oleObj name="Equation" r:id="rId7" imgW="1231560" imgH="2412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="" xmlns:a16="http://schemas.microsoft.com/office/drawing/2014/main" id="{BBB81E51-8CAC-4532-A30F-E7FA0F5527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56097" y="4227640"/>
                        <a:ext cx="3115903" cy="610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99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76E5B5-F024-4D7C-9711-9BEA5F3A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References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74CA99-AD0B-472B-BD2F-AF6AA7DE4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8316"/>
            <a:ext cx="8229600" cy="4982609"/>
          </a:xfrm>
        </p:spPr>
        <p:txBody>
          <a:bodyPr>
            <a:normAutofit/>
          </a:bodyPr>
          <a:lstStyle/>
          <a:p>
            <a:r>
              <a:rPr lang="es-419" noProof="0" dirty="0" err="1" smtClean="0"/>
              <a:t>Gelman</a:t>
            </a:r>
            <a:r>
              <a:rPr lang="es-419" noProof="0" dirty="0" smtClean="0"/>
              <a:t>, A., J. B. </a:t>
            </a:r>
            <a:r>
              <a:rPr lang="es-419" noProof="0" dirty="0" err="1" smtClean="0"/>
              <a:t>Carlin</a:t>
            </a:r>
            <a:r>
              <a:rPr lang="es-419" noProof="0" dirty="0" smtClean="0"/>
              <a:t>, H. S. </a:t>
            </a:r>
            <a:r>
              <a:rPr lang="es-419" noProof="0" dirty="0" err="1" smtClean="0"/>
              <a:t>Stern</a:t>
            </a:r>
            <a:r>
              <a:rPr lang="es-419" noProof="0" dirty="0" smtClean="0"/>
              <a:t>, and D. B. </a:t>
            </a:r>
            <a:r>
              <a:rPr lang="es-419" noProof="0" dirty="0" err="1" smtClean="0"/>
              <a:t>Rubin</a:t>
            </a:r>
            <a:r>
              <a:rPr lang="es-419" noProof="0" dirty="0" smtClean="0"/>
              <a:t>. 2014. </a:t>
            </a:r>
            <a:r>
              <a:rPr lang="es-419" noProof="0" dirty="0" err="1" smtClean="0"/>
              <a:t>Bayesian</a:t>
            </a:r>
            <a:r>
              <a:rPr lang="es-419" noProof="0" dirty="0" smtClean="0"/>
              <a:t> data </a:t>
            </a:r>
            <a:r>
              <a:rPr lang="es-419" noProof="0" dirty="0" err="1" smtClean="0"/>
              <a:t>analysis</a:t>
            </a:r>
            <a:r>
              <a:rPr lang="es-419" noProof="0" dirty="0" smtClean="0"/>
              <a:t>. Taylor &amp; Francis.</a:t>
            </a:r>
          </a:p>
          <a:p>
            <a:r>
              <a:rPr lang="es-419" noProof="0" dirty="0" err="1" smtClean="0"/>
              <a:t>Metropolis</a:t>
            </a:r>
            <a:r>
              <a:rPr lang="es-419" noProof="0" dirty="0" smtClean="0"/>
              <a:t>, N., A. W. </a:t>
            </a:r>
            <a:r>
              <a:rPr lang="es-419" noProof="0" dirty="0" err="1" smtClean="0"/>
              <a:t>Rosenbluth</a:t>
            </a:r>
            <a:r>
              <a:rPr lang="es-419" noProof="0" dirty="0" smtClean="0"/>
              <a:t>, M. N. </a:t>
            </a:r>
            <a:r>
              <a:rPr lang="es-419" noProof="0" dirty="0" err="1" smtClean="0"/>
              <a:t>Rosenbluth</a:t>
            </a:r>
            <a:r>
              <a:rPr lang="es-419" noProof="0" dirty="0" smtClean="0"/>
              <a:t>, A. H. </a:t>
            </a:r>
            <a:r>
              <a:rPr lang="es-419" noProof="0" dirty="0" err="1" smtClean="0"/>
              <a:t>Teller</a:t>
            </a:r>
            <a:r>
              <a:rPr lang="es-419" noProof="0" dirty="0" smtClean="0"/>
              <a:t>, and E. </a:t>
            </a:r>
            <a:r>
              <a:rPr lang="es-419" noProof="0" dirty="0" err="1" smtClean="0"/>
              <a:t>Teller</a:t>
            </a:r>
            <a:r>
              <a:rPr lang="es-419" noProof="0" dirty="0" smtClean="0"/>
              <a:t>. 1953. </a:t>
            </a:r>
            <a:r>
              <a:rPr lang="es-419" noProof="0" dirty="0" err="1" smtClean="0"/>
              <a:t>Equation</a:t>
            </a:r>
            <a:r>
              <a:rPr lang="es-419" noProof="0" dirty="0" smtClean="0"/>
              <a:t> of </a:t>
            </a:r>
            <a:r>
              <a:rPr lang="es-419" noProof="0" dirty="0" err="1" smtClean="0"/>
              <a:t>state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calculations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by</a:t>
            </a:r>
            <a:r>
              <a:rPr lang="es-419" noProof="0" dirty="0" smtClean="0"/>
              <a:t> </a:t>
            </a:r>
            <a:r>
              <a:rPr lang="es-419" noProof="0" dirty="0" err="1" smtClean="0"/>
              <a:t>fast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computing</a:t>
            </a:r>
            <a:r>
              <a:rPr lang="es-419" noProof="0" dirty="0" smtClean="0"/>
              <a:t> machines. </a:t>
            </a:r>
            <a:r>
              <a:rPr lang="es-419" noProof="0" dirty="0" err="1" smtClean="0"/>
              <a:t>Journal</a:t>
            </a:r>
            <a:r>
              <a:rPr lang="es-419" noProof="0" dirty="0" smtClean="0"/>
              <a:t> of </a:t>
            </a:r>
            <a:r>
              <a:rPr lang="es-419" noProof="0" dirty="0" err="1" smtClean="0"/>
              <a:t>Chemical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Physics</a:t>
            </a:r>
            <a:r>
              <a:rPr lang="es-419" noProof="0" dirty="0" smtClean="0"/>
              <a:t> </a:t>
            </a:r>
            <a:r>
              <a:rPr lang="es-419" b="1" noProof="0" dirty="0" smtClean="0"/>
              <a:t>21:1087-1092.</a:t>
            </a:r>
          </a:p>
          <a:p>
            <a:r>
              <a:rPr lang="en-US" dirty="0"/>
              <a:t>Ellison, A. M. (2004). "Bayesian inference in ecology." Ecology Letters 7(6): 509-520.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F6CFCEE-97D6-460E-9635-2B1BFC0C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F9C6A9-2B24-4EE8-BDE5-563962F2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La regla de </a:t>
            </a:r>
            <a:r>
              <a:rPr lang="es-419" noProof="0" dirty="0" err="1" smtClean="0"/>
              <a:t>Bayes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1D4267-FEEA-40F5-B8A4-58F962220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8438"/>
            <a:ext cx="8229600" cy="4812487"/>
          </a:xfrm>
        </p:spPr>
        <p:txBody>
          <a:bodyPr/>
          <a:lstStyle/>
          <a:p>
            <a:r>
              <a:rPr lang="es-419" noProof="0" dirty="0" smtClean="0"/>
              <a:t>Si θ son los parámetros y </a:t>
            </a:r>
            <a:r>
              <a:rPr lang="es-419" i="1" noProof="0" dirty="0" err="1" smtClean="0"/>
              <a:t>y</a:t>
            </a:r>
            <a:r>
              <a:rPr lang="es-419" noProof="0" dirty="0" smtClean="0"/>
              <a:t> los datos (ambos son </a:t>
            </a:r>
            <a:r>
              <a:rPr lang="es-419" noProof="0" dirty="0" err="1" smtClean="0"/>
              <a:t>v.a</a:t>
            </a:r>
            <a:r>
              <a:rPr lang="es-419" noProof="0" dirty="0" smtClean="0"/>
              <a:t>)</a:t>
            </a:r>
          </a:p>
          <a:p>
            <a:r>
              <a:rPr lang="es-419" dirty="0" smtClean="0"/>
              <a:t>Entonces,</a:t>
            </a:r>
            <a:r>
              <a:rPr lang="es-419" noProof="0" dirty="0" smtClean="0"/>
              <a:t> P(</a:t>
            </a:r>
            <a:r>
              <a:rPr lang="es-419" noProof="0" dirty="0" err="1" smtClean="0"/>
              <a:t>θ,y</a:t>
            </a:r>
            <a:r>
              <a:rPr lang="es-419" noProof="0" dirty="0" smtClean="0"/>
              <a:t>)=P(θ)P(</a:t>
            </a:r>
            <a:r>
              <a:rPr lang="es-419" noProof="0" dirty="0" err="1" smtClean="0"/>
              <a:t>y|θ</a:t>
            </a:r>
            <a:r>
              <a:rPr lang="es-419" noProof="0" dirty="0" smtClean="0"/>
              <a:t>)</a:t>
            </a:r>
          </a:p>
          <a:p>
            <a:r>
              <a:rPr lang="es-419" noProof="0" dirty="0" smtClean="0"/>
              <a:t>Y P(</a:t>
            </a:r>
            <a:r>
              <a:rPr lang="es-419" noProof="0" dirty="0" err="1" smtClean="0"/>
              <a:t>θ|y</a:t>
            </a:r>
            <a:r>
              <a:rPr lang="es-419" noProof="0" dirty="0" smtClean="0"/>
              <a:t>)=P(</a:t>
            </a:r>
            <a:r>
              <a:rPr lang="es-419" noProof="0" dirty="0" err="1" smtClean="0"/>
              <a:t>θ,y</a:t>
            </a:r>
            <a:r>
              <a:rPr lang="es-419" noProof="0" dirty="0" smtClean="0"/>
              <a:t>)/P(y)</a:t>
            </a:r>
          </a:p>
          <a:p>
            <a:r>
              <a:rPr lang="es-419" dirty="0" smtClean="0"/>
              <a:t>Combinando los…  </a:t>
            </a:r>
            <a:endParaRPr lang="es-419" noProof="0" dirty="0" smtClean="0"/>
          </a:p>
          <a:p>
            <a:endParaRPr lang="es-419" noProof="0" dirty="0" smtClean="0"/>
          </a:p>
          <a:p>
            <a:endParaRPr lang="es-419" noProof="0" dirty="0" smtClean="0"/>
          </a:p>
          <a:p>
            <a:r>
              <a:rPr lang="es-419" noProof="0" dirty="0" smtClean="0"/>
              <a:t>Posterior = (</a:t>
            </a:r>
            <a:r>
              <a:rPr lang="es-419" noProof="0" dirty="0" err="1" smtClean="0"/>
              <a:t>constant</a:t>
            </a:r>
            <a:r>
              <a:rPr lang="es-419" noProof="0" dirty="0" smtClean="0"/>
              <a:t>)(prior)(</a:t>
            </a:r>
            <a:r>
              <a:rPr lang="es-419" noProof="0" dirty="0" err="1" smtClean="0"/>
              <a:t>likelihood</a:t>
            </a:r>
            <a:r>
              <a:rPr lang="es-419" noProof="0" dirty="0" smtClean="0"/>
              <a:t>)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54C7E0C-0413-4B5A-BFAB-E85F4692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="" xmlns:a16="http://schemas.microsoft.com/office/drawing/2014/main" id="{1A5D4530-6651-4EBB-8385-AC8644111CC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56634" y="4034391"/>
          <a:ext cx="6784214" cy="1190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Equation" r:id="rId3" imgW="2387520" imgH="419040" progId="Equation.DSMT4">
                  <p:embed/>
                </p:oleObj>
              </mc:Choice>
              <mc:Fallback>
                <p:oleObj name="Equation" r:id="rId3" imgW="23875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6634" y="4034391"/>
                        <a:ext cx="6784214" cy="1190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03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F7DCC6-71E1-4DF2-97AA-E5A8DB3F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Componentes de la regla de </a:t>
            </a:r>
            <a:r>
              <a:rPr lang="es-419" noProof="0" dirty="0" err="1" smtClean="0"/>
              <a:t>Bayes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0E67CA-8C31-40FF-A936-8803BCFAF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229600" cy="4892675"/>
          </a:xfrm>
        </p:spPr>
        <p:txBody>
          <a:bodyPr/>
          <a:lstStyle/>
          <a:p>
            <a:r>
              <a:rPr lang="es-419" sz="2800" u="sng" noProof="0" dirty="0" smtClean="0"/>
              <a:t>P(θ)</a:t>
            </a:r>
            <a:r>
              <a:rPr lang="es-419" sz="2800" noProof="0" dirty="0" smtClean="0"/>
              <a:t>=“Prior”: </a:t>
            </a:r>
            <a:r>
              <a:rPr lang="es-419" sz="2800" i="1" noProof="0" dirty="0" smtClean="0"/>
              <a:t>la incertidumbre antes de experimento o conocimiento de un experto</a:t>
            </a:r>
            <a:r>
              <a:rPr lang="es-419" sz="2800" noProof="0" dirty="0" smtClean="0"/>
              <a:t> </a:t>
            </a:r>
          </a:p>
          <a:p>
            <a:r>
              <a:rPr lang="es-419" sz="2800" u="sng" noProof="0" dirty="0" smtClean="0"/>
              <a:t>P(</a:t>
            </a:r>
            <a:r>
              <a:rPr lang="es-419" sz="2800" u="sng" noProof="0" dirty="0" err="1" smtClean="0"/>
              <a:t>y|θ</a:t>
            </a:r>
            <a:r>
              <a:rPr lang="es-419" sz="2800" u="sng" noProof="0" dirty="0" smtClean="0"/>
              <a:t>)</a:t>
            </a:r>
            <a:r>
              <a:rPr lang="es-419" sz="2800" noProof="0" dirty="0" smtClean="0"/>
              <a:t>=“</a:t>
            </a:r>
            <a:r>
              <a:rPr lang="es-419" sz="2800" noProof="0" dirty="0" err="1" smtClean="0"/>
              <a:t>Likelihood</a:t>
            </a:r>
            <a:r>
              <a:rPr lang="es-419" sz="2800" noProof="0" dirty="0" smtClean="0"/>
              <a:t>”: </a:t>
            </a:r>
            <a:r>
              <a:rPr lang="es-419" sz="2800" i="1" noProof="0" dirty="0" smtClean="0"/>
              <a:t>la verosimilitud de los datos dado los parámetros – lo mismo como clásica</a:t>
            </a:r>
            <a:endParaRPr lang="es-419" sz="2800" noProof="0" dirty="0" smtClean="0"/>
          </a:p>
          <a:p>
            <a:r>
              <a:rPr lang="es-419" sz="2800" u="sng" noProof="0" dirty="0" smtClean="0"/>
              <a:t>P(y)</a:t>
            </a:r>
            <a:r>
              <a:rPr lang="es-419" sz="2800" noProof="0" dirty="0" smtClean="0"/>
              <a:t> = </a:t>
            </a:r>
            <a:r>
              <a:rPr lang="es-419" sz="2800" i="1" noProof="0" dirty="0" smtClean="0"/>
              <a:t>Una constante que no se puede calcular</a:t>
            </a:r>
          </a:p>
          <a:p>
            <a:r>
              <a:rPr lang="es-419" sz="2800" noProof="0" dirty="0" smtClean="0"/>
              <a:t>P(</a:t>
            </a:r>
            <a:r>
              <a:rPr lang="es-419" sz="2800" u="sng" dirty="0" err="1" smtClean="0"/>
              <a:t>θ|y</a:t>
            </a:r>
            <a:r>
              <a:rPr lang="es-419" sz="2800" u="sng" dirty="0" smtClean="0"/>
              <a:t>) = “Posterior”: </a:t>
            </a:r>
            <a:r>
              <a:rPr lang="es-419" sz="2800" i="1" u="sng" dirty="0" smtClean="0"/>
              <a:t>la creencia que resulta de la combinación de dos fuentes da información: prior y datos. </a:t>
            </a:r>
          </a:p>
          <a:p>
            <a:pPr lvl="1"/>
            <a:r>
              <a:rPr lang="es-419" sz="2400" u="sng" dirty="0" smtClean="0"/>
              <a:t>Es una distribución de probabilidad</a:t>
            </a:r>
          </a:p>
          <a:p>
            <a:pPr lvl="1"/>
            <a:r>
              <a:rPr lang="es-419" sz="2400" u="sng" dirty="0" smtClean="0"/>
              <a:t>La usamos para hacer inferencia</a:t>
            </a:r>
          </a:p>
          <a:p>
            <a:pPr lvl="1"/>
            <a:endParaRPr lang="es-419" sz="240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3F490B8-41BF-42A2-859F-AC4D17B0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0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3600" noProof="0" dirty="0" smtClean="0"/>
              <a:t>Resumen de las diferencias </a:t>
            </a:r>
            <a:r>
              <a:rPr lang="es-419" sz="3600" dirty="0" smtClean="0"/>
              <a:t>de </a:t>
            </a:r>
            <a:r>
              <a:rPr lang="es-419" sz="3600" noProof="0" dirty="0" smtClean="0"/>
              <a:t>los paradigmas de inferencia.</a:t>
            </a:r>
            <a:endParaRPr lang="es-419" sz="360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5A715EBA-BA67-4106-AD2E-72C266A592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" y="1484605"/>
          <a:ext cx="8372475" cy="4604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975">
                  <a:extLst>
                    <a:ext uri="{9D8B030D-6E8A-4147-A177-3AD203B41FA5}">
                      <a16:colId xmlns="" xmlns:a16="http://schemas.microsoft.com/office/drawing/2014/main" val="1489099423"/>
                    </a:ext>
                  </a:extLst>
                </a:gridCol>
                <a:gridCol w="2847975">
                  <a:extLst>
                    <a:ext uri="{9D8B030D-6E8A-4147-A177-3AD203B41FA5}">
                      <a16:colId xmlns="" xmlns:a16="http://schemas.microsoft.com/office/drawing/2014/main" val="2143065116"/>
                    </a:ext>
                  </a:extLst>
                </a:gridCol>
                <a:gridCol w="3438525">
                  <a:extLst>
                    <a:ext uri="{9D8B030D-6E8A-4147-A177-3AD203B41FA5}">
                      <a16:colId xmlns="" xmlns:a16="http://schemas.microsoft.com/office/drawing/2014/main" val="2806201724"/>
                    </a:ext>
                  </a:extLst>
                </a:gridCol>
              </a:tblGrid>
              <a:tr h="458214">
                <a:tc>
                  <a:txBody>
                    <a:bodyPr/>
                    <a:lstStyle/>
                    <a:p>
                      <a:endParaRPr lang="es-CL" sz="20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 err="1"/>
                        <a:t>Frequentist</a:t>
                      </a:r>
                      <a:endParaRPr lang="es-CL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Bayesiana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6381196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Que es estimado?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P(Y|H)</a:t>
                      </a:r>
                    </a:p>
                    <a:p>
                      <a:r>
                        <a:rPr lang="es-CL" sz="2000" noProof="0" dirty="0"/>
                        <a:t>Datos dado el hipótesis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P(H|Y)</a:t>
                      </a:r>
                    </a:p>
                    <a:p>
                      <a:r>
                        <a:rPr lang="es-CL" sz="2000" noProof="0" dirty="0"/>
                        <a:t>Hipótesis dado los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77521452"/>
                  </a:ext>
                </a:extLst>
              </a:tr>
              <a:tr h="767474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La definición de probabilidad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frecuencias (infinitas) relativas de eventos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Grado de creencia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6324477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Fuentes de la información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Solo los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Los datos y información a priori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86965010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La definición de los parámetros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Estimaciones de cantidades “verdaderas”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Variables aleatorias estadísticas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65711301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Método de inferencia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Máximo verosimilitud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Integración (de posteriori)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79893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1BDB25-B765-4988-8C88-9403DF8C9D40}"/>
              </a:ext>
            </a:extLst>
          </p:cNvPr>
          <p:cNvSpPr txBox="1"/>
          <p:nvPr/>
        </p:nvSpPr>
        <p:spPr>
          <a:xfrm>
            <a:off x="312966" y="6331506"/>
            <a:ext cx="227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Ellison 2004</a:t>
            </a:r>
          </a:p>
        </p:txBody>
      </p:sp>
    </p:spTree>
    <p:extLst>
      <p:ext uri="{BB962C8B-B14F-4D97-AF65-F5344CB8AC3E}">
        <p14:creationId xmlns:p14="http://schemas.microsoft.com/office/powerpoint/2010/main" val="352060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55C254-BC36-4A04-AFEA-41B3912E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Las ventajas de inferencia Bayesiana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825B73-670B-47B8-9AEF-873D89CA6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3476"/>
            <a:ext cx="8229600" cy="4997450"/>
          </a:xfrm>
        </p:spPr>
        <p:txBody>
          <a:bodyPr>
            <a:normAutofit lnSpcReduction="10000"/>
          </a:bodyPr>
          <a:lstStyle/>
          <a:p>
            <a:r>
              <a:rPr lang="es-419" noProof="0" dirty="0" smtClean="0"/>
              <a:t>Hay respuestas intuitivas: los parámetros son distribuciones de probabilidad.</a:t>
            </a:r>
          </a:p>
          <a:p>
            <a:r>
              <a:rPr lang="es-419" noProof="0" dirty="0" smtClean="0"/>
              <a:t>Poder formalmente incorporar conocimiento antes del experimento</a:t>
            </a:r>
          </a:p>
          <a:p>
            <a:r>
              <a:rPr lang="es-419" noProof="0" dirty="0" smtClean="0"/>
              <a:t>Las suposiciones asintóticas no son necesarios</a:t>
            </a:r>
          </a:p>
          <a:p>
            <a:r>
              <a:rPr lang="es-419" noProof="0" dirty="0" smtClean="0"/>
              <a:t>La estimación de los modelos jerárquicos es natural y fácil </a:t>
            </a:r>
          </a:p>
          <a:p>
            <a:r>
              <a:rPr lang="es-419" noProof="0" dirty="0" smtClean="0"/>
              <a:t>Análisis de decisión: Poder calcular probabilidades de las consecuencias de varias acciones. </a:t>
            </a:r>
            <a:r>
              <a:rPr lang="es-419" sz="2000" noProof="0" dirty="0" smtClean="0"/>
              <a:t>(</a:t>
            </a:r>
            <a:r>
              <a:rPr lang="es-419" sz="2000" noProof="0" dirty="0" err="1" smtClean="0"/>
              <a:t>Punt</a:t>
            </a:r>
            <a:r>
              <a:rPr lang="es-419" sz="2000" noProof="0" dirty="0" smtClean="0"/>
              <a:t> and </a:t>
            </a:r>
            <a:r>
              <a:rPr lang="es-419" sz="2000" noProof="0" dirty="0" err="1" smtClean="0"/>
              <a:t>Hilborn</a:t>
            </a:r>
            <a:r>
              <a:rPr lang="es-419" sz="2000" noProof="0" dirty="0" smtClean="0"/>
              <a:t> 1997)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16B2EE1-1618-4B97-8C5E-68CCFAEC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5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55C254-BC36-4A04-AFEA-41B3912E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Desventajas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825B73-670B-47B8-9AEF-873D89CA6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Toma mas tiempo para estimar </a:t>
            </a:r>
          </a:p>
          <a:p>
            <a:r>
              <a:rPr lang="es-419" noProof="0" dirty="0" smtClean="0"/>
              <a:t>En general, la especificación de los </a:t>
            </a:r>
            <a:r>
              <a:rPr lang="es-419" noProof="0" dirty="0" err="1" smtClean="0"/>
              <a:t>priors</a:t>
            </a:r>
            <a:endParaRPr lang="es-419" noProof="0" dirty="0" smtClean="0"/>
          </a:p>
          <a:p>
            <a:pPr lvl="1"/>
            <a:r>
              <a:rPr lang="es-419" noProof="0" dirty="0" smtClean="0"/>
              <a:t>Poder ser sensitivo para la transformación de los parámetros. </a:t>
            </a:r>
            <a:r>
              <a:rPr lang="es-419" sz="1600" noProof="0" dirty="0" smtClean="0"/>
              <a:t>(</a:t>
            </a:r>
            <a:r>
              <a:rPr lang="es-419" sz="1600" noProof="0" dirty="0" err="1" smtClean="0"/>
              <a:t>e.g</a:t>
            </a:r>
            <a:r>
              <a:rPr lang="es-419" sz="1600" noProof="0" dirty="0" smtClean="0"/>
              <a:t>., </a:t>
            </a:r>
            <a:r>
              <a:rPr lang="es-419" sz="1600" noProof="0" dirty="0" err="1" smtClean="0"/>
              <a:t>Thorson</a:t>
            </a:r>
            <a:r>
              <a:rPr lang="es-419" sz="1600" noProof="0" dirty="0" smtClean="0"/>
              <a:t> and Cope 2017, </a:t>
            </a:r>
            <a:r>
              <a:rPr lang="es-419" sz="1600" noProof="0" dirty="0" err="1" smtClean="0"/>
              <a:t>Maunder</a:t>
            </a:r>
            <a:r>
              <a:rPr lang="es-419" sz="1600" noProof="0" dirty="0" smtClean="0"/>
              <a:t> 2003)</a:t>
            </a:r>
          </a:p>
          <a:p>
            <a:pPr lvl="1"/>
            <a:r>
              <a:rPr lang="es-419" noProof="0" dirty="0" smtClean="0"/>
              <a:t>Poder ser difícil determinar apropiados “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”</a:t>
            </a:r>
            <a:endParaRPr lang="es-419" sz="2000" noProof="0" dirty="0" smtClean="0"/>
          </a:p>
          <a:p>
            <a:pPr lvl="1"/>
            <a:r>
              <a:rPr lang="es-419" noProof="0" dirty="0" smtClean="0"/>
              <a:t>P.ej., no hay “</a:t>
            </a:r>
            <a:r>
              <a:rPr lang="es-419" noProof="0" dirty="0" err="1" smtClean="0"/>
              <a:t>uninformative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”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16B2EE1-1618-4B97-8C5E-68CCFAEC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9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Priors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4530725"/>
          </a:xfrm>
        </p:spPr>
        <p:txBody>
          <a:bodyPr/>
          <a:lstStyle/>
          <a:p>
            <a:r>
              <a:rPr lang="es-419" sz="2800" noProof="0" dirty="0" smtClean="0"/>
              <a:t>Cual es el rol de los </a:t>
            </a:r>
            <a:r>
              <a:rPr lang="es-419" sz="2800" noProof="0" dirty="0" err="1" smtClean="0"/>
              <a:t>priors</a:t>
            </a:r>
            <a:r>
              <a:rPr lang="es-419" sz="2800" dirty="0" smtClean="0"/>
              <a:t>? </a:t>
            </a:r>
            <a:endParaRPr lang="es-419" sz="2800" noProof="0" dirty="0" smtClean="0"/>
          </a:p>
          <a:p>
            <a:pPr marL="0" indent="0">
              <a:buNone/>
            </a:pPr>
            <a:r>
              <a:rPr lang="es-419" sz="2800" noProof="0" dirty="0" err="1" smtClean="0"/>
              <a:t>Gelman</a:t>
            </a:r>
            <a:r>
              <a:rPr lang="es-419" sz="2800" noProof="0" dirty="0" smtClean="0"/>
              <a:t> et al. (2014):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 smtClean="0"/>
              <a:t>Una población de valores </a:t>
            </a:r>
            <a:r>
              <a:rPr lang="es-419" sz="2800" dirty="0" smtClean="0"/>
              <a:t>posibles de los parámetros </a:t>
            </a:r>
            <a:r>
              <a:rPr lang="es-419" sz="2800" noProof="0" dirty="0" smtClean="0"/>
              <a:t>(</a:t>
            </a:r>
            <a:r>
              <a:rPr lang="es-419" sz="2800" dirty="0" smtClean="0"/>
              <a:t>perspectiva de la población) </a:t>
            </a:r>
            <a:endParaRPr lang="es-419" sz="2800" noProof="0" dirty="0" smtClean="0"/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 smtClean="0"/>
              <a:t>Una declaración del conocimiento y incertidumbre de los </a:t>
            </a:r>
            <a:r>
              <a:rPr lang="es-419" sz="2800" dirty="0" smtClean="0"/>
              <a:t>parámetros (perspectiva del estado del conocimiento) </a:t>
            </a:r>
            <a:endParaRPr lang="es-419" sz="2800" noProof="0" dirty="0" smtClean="0"/>
          </a:p>
          <a:p>
            <a:pPr marL="0" indent="0">
              <a:buNone/>
            </a:pPr>
            <a:r>
              <a:rPr lang="es-419" sz="2800" noProof="0" dirty="0" smtClean="0"/>
              <a:t>En ambos </a:t>
            </a:r>
            <a:r>
              <a:rPr lang="es-419" sz="2800" noProof="0" dirty="0" err="1" smtClean="0"/>
              <a:t>ca</a:t>
            </a:r>
            <a:r>
              <a:rPr lang="es-419" sz="2800" dirty="0" err="1" smtClean="0"/>
              <a:t>sos</a:t>
            </a:r>
            <a:r>
              <a:rPr lang="es-419" sz="2800" dirty="0" smtClean="0"/>
              <a:t>, la prior debe incluir todos los valores posibles </a:t>
            </a:r>
            <a:r>
              <a:rPr lang="es-419" sz="2800" noProof="0" dirty="0" smtClean="0"/>
              <a:t>– “</a:t>
            </a:r>
            <a:r>
              <a:rPr lang="es-419" sz="2800" i="1" noProof="0" dirty="0" err="1" smtClean="0"/>
              <a:t>not</a:t>
            </a:r>
            <a:r>
              <a:rPr lang="es-419" sz="2800" i="1" noProof="0" dirty="0" smtClean="0"/>
              <a:t> in </a:t>
            </a:r>
            <a:r>
              <a:rPr lang="es-419" sz="2800" i="1" noProof="0" dirty="0" err="1" smtClean="0"/>
              <a:t>the</a:t>
            </a:r>
            <a:r>
              <a:rPr lang="es-419" sz="2800" i="1" noProof="0" dirty="0" smtClean="0"/>
              <a:t> prior </a:t>
            </a:r>
            <a:r>
              <a:rPr lang="es-419" sz="2800" i="1" noProof="0" dirty="0" err="1" smtClean="0"/>
              <a:t>not</a:t>
            </a:r>
            <a:r>
              <a:rPr lang="es-419" sz="2800" i="1" noProof="0" dirty="0" smtClean="0"/>
              <a:t> in </a:t>
            </a:r>
            <a:r>
              <a:rPr lang="es-419" sz="2800" i="1" noProof="0" dirty="0" err="1" smtClean="0"/>
              <a:t>the</a:t>
            </a:r>
            <a:r>
              <a:rPr lang="es-419" sz="2800" i="1" noProof="0" dirty="0" smtClean="0"/>
              <a:t> posterior” .. </a:t>
            </a:r>
            <a:r>
              <a:rPr lang="es-419" sz="2800" noProof="0" dirty="0" smtClean="0"/>
              <a:t>Pero </a:t>
            </a:r>
            <a:r>
              <a:rPr lang="es-419" sz="2800" b="1" noProof="0" dirty="0" err="1" smtClean="0"/>
              <a:t>ell</a:t>
            </a:r>
            <a:r>
              <a:rPr lang="es-419" sz="2800" b="1" dirty="0" smtClean="0"/>
              <a:t>as no </a:t>
            </a:r>
            <a:r>
              <a:rPr lang="es-419" sz="2800" b="1" dirty="0"/>
              <a:t>pueden depender de los datos</a:t>
            </a:r>
            <a:endParaRPr lang="es-419" sz="2800" noProof="0" dirty="0" smtClean="0"/>
          </a:p>
          <a:p>
            <a:pPr marL="0" indent="0">
              <a:buNone/>
            </a:pPr>
            <a:endParaRPr lang="es-419" sz="2800" noProof="0" dirty="0" smtClean="0"/>
          </a:p>
          <a:p>
            <a:pPr marL="514350" indent="-514350">
              <a:buFont typeface="+mj-lt"/>
              <a:buAutoNum type="arabicPeriod"/>
            </a:pPr>
            <a:endParaRPr lang="es-419" sz="2800" noProof="0" dirty="0" smtClean="0"/>
          </a:p>
          <a:p>
            <a:endParaRPr lang="es-419" sz="2800" noProof="0" dirty="0" smtClean="0"/>
          </a:p>
          <a:p>
            <a:endParaRPr lang="es-419" sz="2800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096000"/>
            <a:ext cx="666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Gelman et al. 2014. Bayesian Data Analysis 3</a:t>
            </a:r>
            <a:r>
              <a:rPr lang="en-US" baseline="30000" dirty="0"/>
              <a:t>rd</a:t>
            </a:r>
            <a:r>
              <a:rPr lang="en-US" dirty="0"/>
              <a:t> ed. CRS Press</a:t>
            </a:r>
          </a:p>
        </p:txBody>
      </p:sp>
    </p:spTree>
    <p:extLst>
      <p:ext uri="{BB962C8B-B14F-4D97-AF65-F5344CB8AC3E}">
        <p14:creationId xmlns:p14="http://schemas.microsoft.com/office/powerpoint/2010/main" val="3592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1168</TotalTime>
  <Words>1533</Words>
  <Application>Microsoft Office PowerPoint</Application>
  <PresentationFormat>On-screen Show (4:3)</PresentationFormat>
  <Paragraphs>250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ＭＳ Ｐゴシック</vt:lpstr>
      <vt:lpstr>Arial</vt:lpstr>
      <vt:lpstr>Calibri</vt:lpstr>
      <vt:lpstr>Cambria Math</vt:lpstr>
      <vt:lpstr>Courier New</vt:lpstr>
      <vt:lpstr>Garamond</vt:lpstr>
      <vt:lpstr>Times New Roman</vt:lpstr>
      <vt:lpstr>Wingdings</vt:lpstr>
      <vt:lpstr>BlueEdge</vt:lpstr>
      <vt:lpstr>Equation</vt:lpstr>
      <vt:lpstr>Inferencia Bayesiana </vt:lpstr>
      <vt:lpstr>Resumen</vt:lpstr>
      <vt:lpstr>Conceptos importantes</vt:lpstr>
      <vt:lpstr>La regla de Bayes</vt:lpstr>
      <vt:lpstr>Componentes de la regla de Bayes</vt:lpstr>
      <vt:lpstr>Resumen de las diferencias de los paradigmas de inferencia.</vt:lpstr>
      <vt:lpstr>Las ventajas de inferencia Bayesiana</vt:lpstr>
      <vt:lpstr>Desventajas</vt:lpstr>
      <vt:lpstr>Priors</vt:lpstr>
      <vt:lpstr>La polémica </vt:lpstr>
      <vt:lpstr>Noninformative priors</vt:lpstr>
      <vt:lpstr>Probabilities vs likelihoods</vt:lpstr>
      <vt:lpstr>Example: Normal likelihood</vt:lpstr>
      <vt:lpstr>Exercise</vt:lpstr>
      <vt:lpstr>Conjugacy</vt:lpstr>
      <vt:lpstr>Conjugate examples</vt:lpstr>
      <vt:lpstr>Ejemplo I</vt:lpstr>
      <vt:lpstr>Ejemplo I</vt:lpstr>
      <vt:lpstr>Ejemplo II</vt:lpstr>
      <vt:lpstr>Review of key concepts</vt:lpstr>
      <vt:lpstr>Método 3: Markov chain Monte Carlo</vt:lpstr>
      <vt:lpstr>Método 3: Markov chain Monte Carlo</vt:lpstr>
      <vt:lpstr>Un ejemplo de cadena de Márkov simple</vt:lpstr>
      <vt:lpstr>Método 3: Markov chain Monte Carlo</vt:lpstr>
      <vt:lpstr>Una cadena de Márkov especial: MCMC</vt:lpstr>
      <vt:lpstr>Una cadena Márkov especial</vt:lpstr>
      <vt:lpstr>Una cadena Márkov especial</vt:lpstr>
      <vt:lpstr>Método 3: Markov chain Monte Carlo</vt:lpstr>
      <vt:lpstr>Markov chain Monte Carlo</vt:lpstr>
      <vt:lpstr>Questions?</vt:lpstr>
      <vt:lpstr>Exercise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132</cp:revision>
  <dcterms:created xsi:type="dcterms:W3CDTF">2015-01-11T16:48:24Z</dcterms:created>
  <dcterms:modified xsi:type="dcterms:W3CDTF">2019-01-22T12:11:13Z</dcterms:modified>
</cp:coreProperties>
</file>