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42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1/21/2019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stanarm/vignettes/rstanarm.html" TargetMode="External"/><Relationship Id="rId2" Type="http://schemas.openxmlformats.org/officeDocument/2006/relationships/hyperlink" Target="https://betanalpha.github.io/wri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c-stan.org/users/documentation/tutorials.html" TargetMode="External"/><Relationship Id="rId4" Type="http://schemas.openxmlformats.org/officeDocument/2006/relationships/hyperlink" Target="https://mc-stan.org/users/documenta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Una revisión del curso y inferencia Bayesiana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/>
              <a:t>, </a:t>
            </a:r>
            <a:r>
              <a:rPr lang="en-US" kern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II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083"/>
            <a:ext cx="8229600" cy="4530725"/>
          </a:xfrm>
        </p:spPr>
        <p:txBody>
          <a:bodyPr/>
          <a:lstStyle/>
          <a:p>
            <a:r>
              <a:rPr lang="es-419" dirty="0" smtClean="0"/>
              <a:t>Usa algunas versiones de la prior, y </a:t>
            </a:r>
            <a:r>
              <a:rPr lang="es-419" dirty="0" err="1" smtClean="0"/>
              <a:t>plotea</a:t>
            </a:r>
            <a:r>
              <a:rPr lang="es-419" dirty="0" smtClean="0"/>
              <a:t> las </a:t>
            </a:r>
            <a:r>
              <a:rPr lang="es-419" dirty="0" err="1" smtClean="0"/>
              <a:t>priors</a:t>
            </a:r>
            <a:r>
              <a:rPr lang="es-419" dirty="0" smtClean="0"/>
              <a:t> vs posterior</a:t>
            </a:r>
          </a:p>
          <a:p>
            <a:r>
              <a:rPr lang="es-419" dirty="0" smtClean="0"/>
              <a:t>Comienza con JAGS y usa Stan cuando el análisis es demasiado lento</a:t>
            </a:r>
          </a:p>
          <a:p>
            <a:r>
              <a:rPr lang="es-419" dirty="0" smtClean="0"/>
              <a:t>Es tu responsabilidad asegurar convergencia. Usa </a:t>
            </a:r>
            <a:r>
              <a:rPr lang="es-419" dirty="0" err="1" smtClean="0"/>
              <a:t>Rhat</a:t>
            </a:r>
            <a:r>
              <a:rPr lang="es-419" dirty="0" smtClean="0"/>
              <a:t> y ESS.</a:t>
            </a:r>
          </a:p>
          <a:p>
            <a:r>
              <a:rPr lang="es-419" dirty="0" smtClean="0"/>
              <a:t>Un análisis Bayesiano toma mucho tiempo</a:t>
            </a:r>
          </a:p>
          <a:p>
            <a:r>
              <a:rPr lang="es-419" dirty="0" smtClean="0"/>
              <a:t>Comienza con un modelo simple y agrega complexidad lentamente</a:t>
            </a:r>
          </a:p>
          <a:p>
            <a:pPr marL="0" indent="0">
              <a:buNone/>
            </a:pPr>
            <a:endParaRPr lang="es-419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r>
              <a:rPr lang="en-US" dirty="0" smtClean="0"/>
              <a:t>: </a:t>
            </a:r>
            <a:r>
              <a:rPr lang="en-US" dirty="0" err="1" smtClean="0"/>
              <a:t>Inferencia</a:t>
            </a:r>
            <a:r>
              <a:rPr lang="en-US" dirty="0" smtClean="0"/>
              <a:t> </a:t>
            </a:r>
            <a:r>
              <a:rPr lang="en-US" dirty="0" err="1" smtClean="0"/>
              <a:t>Bayesiana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 et al (2014) </a:t>
            </a:r>
          </a:p>
          <a:p>
            <a:r>
              <a:rPr lang="en-US" dirty="0" smtClean="0"/>
              <a:t>Korner-</a:t>
            </a:r>
            <a:r>
              <a:rPr lang="en-US" dirty="0" err="1" smtClean="0"/>
              <a:t>Nievergelt</a:t>
            </a:r>
            <a:r>
              <a:rPr lang="en-US" dirty="0" smtClean="0"/>
              <a:t> et al. (2015)</a:t>
            </a:r>
          </a:p>
          <a:p>
            <a:r>
              <a:rPr lang="en-US" dirty="0" err="1" smtClean="0"/>
              <a:t>Hooten</a:t>
            </a:r>
            <a:r>
              <a:rPr lang="en-US" dirty="0" smtClean="0"/>
              <a:t> and Hobbs (2015)</a:t>
            </a:r>
          </a:p>
          <a:p>
            <a:r>
              <a:rPr lang="en-US" dirty="0" smtClean="0"/>
              <a:t>Punt and </a:t>
            </a:r>
            <a:r>
              <a:rPr lang="en-US" dirty="0" err="1" smtClean="0"/>
              <a:t>Hilborn</a:t>
            </a:r>
            <a:r>
              <a:rPr lang="en-US" dirty="0" smtClean="0"/>
              <a:t> (1997)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r>
              <a:rPr lang="en-US" dirty="0" smtClean="0"/>
              <a:t>: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jerarquicos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Royle</a:t>
            </a:r>
            <a:r>
              <a:rPr lang="en-US" dirty="0" smtClean="0"/>
              <a:t> and </a:t>
            </a:r>
            <a:r>
              <a:rPr lang="en-US" dirty="0" err="1" smtClean="0"/>
              <a:t>Dorazio</a:t>
            </a:r>
            <a:r>
              <a:rPr lang="en-US" dirty="0" smtClean="0"/>
              <a:t> (2008)</a:t>
            </a:r>
          </a:p>
          <a:p>
            <a:r>
              <a:rPr lang="en-US" dirty="0" smtClean="0"/>
              <a:t>Thorson and Minto (2015)</a:t>
            </a:r>
          </a:p>
          <a:p>
            <a:r>
              <a:rPr lang="en-US" dirty="0" err="1" smtClean="0"/>
              <a:t>Gelman</a:t>
            </a:r>
            <a:r>
              <a:rPr lang="en-US" dirty="0" smtClean="0"/>
              <a:t> et al. (2006)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https://betanalpha.github.io/writing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rstanarm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cran.r-project.org/web/packages/rstanarm/vignettes/rstanarm.html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https://mc-stan.org/users/documentation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mc-stan.org/users/documentation/tutorials.html</a:t>
            </a:r>
            <a:endParaRPr lang="en-US" dirty="0" smtClean="0"/>
          </a:p>
          <a:p>
            <a:r>
              <a:rPr lang="en-US" dirty="0" smtClean="0"/>
              <a:t>Stan functionality in TMB and ADMB; Monnahan and </a:t>
            </a:r>
            <a:r>
              <a:rPr lang="en-US" dirty="0" err="1" smtClean="0"/>
              <a:t>Kristensen</a:t>
            </a:r>
            <a:r>
              <a:rPr lang="en-US" dirty="0" smtClean="0"/>
              <a:t> (2018)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0"/>
            <a:ext cx="8229600" cy="504874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419" sz="3800" noProof="0" dirty="0" err="1" smtClean="0"/>
              <a:t>Hooten</a:t>
            </a:r>
            <a:r>
              <a:rPr lang="es-419" sz="3800" noProof="0" dirty="0" smtClean="0"/>
              <a:t>, M. B. and N. T. </a:t>
            </a:r>
            <a:r>
              <a:rPr lang="es-419" sz="3800" noProof="0" dirty="0" err="1" smtClean="0"/>
              <a:t>Hobbs</a:t>
            </a:r>
            <a:r>
              <a:rPr lang="es-419" sz="3800" noProof="0" dirty="0" smtClean="0"/>
              <a:t> (2015). "A </a:t>
            </a:r>
            <a:r>
              <a:rPr lang="es-419" sz="3800" noProof="0" dirty="0" err="1" smtClean="0"/>
              <a:t>guide</a:t>
            </a:r>
            <a:r>
              <a:rPr lang="es-419" sz="3800" noProof="0" dirty="0" smtClean="0"/>
              <a:t> to </a:t>
            </a:r>
            <a:r>
              <a:rPr lang="es-419" sz="3800" noProof="0" dirty="0" err="1" smtClean="0"/>
              <a:t>Bayesian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model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selection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for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ecologists</a:t>
            </a:r>
            <a:r>
              <a:rPr lang="es-419" sz="3800" noProof="0" dirty="0" smtClean="0"/>
              <a:t>." </a:t>
            </a:r>
            <a:r>
              <a:rPr lang="es-419" sz="3800" u="sng" noProof="0" dirty="0" err="1" smtClean="0"/>
              <a:t>Ecological</a:t>
            </a:r>
            <a:r>
              <a:rPr lang="es-419" sz="3800" u="sng" noProof="0" dirty="0" smtClean="0"/>
              <a:t> </a:t>
            </a:r>
            <a:r>
              <a:rPr lang="es-419" sz="3800" u="sng" noProof="0" dirty="0" err="1" smtClean="0"/>
              <a:t>Monographs</a:t>
            </a:r>
            <a:r>
              <a:rPr lang="es-419" sz="3800" u="sng" noProof="0" dirty="0" smtClean="0"/>
              <a:t> </a:t>
            </a:r>
            <a:r>
              <a:rPr lang="es-419" sz="3800" b="1" u="sng" noProof="0" dirty="0" smtClean="0"/>
              <a:t>85(1): 3-28.</a:t>
            </a:r>
          </a:p>
          <a:p>
            <a:pPr marL="0" indent="0">
              <a:buNone/>
            </a:pPr>
            <a:r>
              <a:rPr lang="es-419" sz="3800" noProof="0" dirty="0" err="1" smtClean="0"/>
              <a:t>Gelman</a:t>
            </a:r>
            <a:r>
              <a:rPr lang="es-419" sz="3800" noProof="0" dirty="0" smtClean="0"/>
              <a:t>, A., J. B. </a:t>
            </a:r>
            <a:r>
              <a:rPr lang="es-419" sz="3800" noProof="0" dirty="0" err="1" smtClean="0"/>
              <a:t>Carlin</a:t>
            </a:r>
            <a:r>
              <a:rPr lang="es-419" sz="3800" noProof="0" dirty="0" smtClean="0"/>
              <a:t>, et al. (2014). </a:t>
            </a:r>
            <a:r>
              <a:rPr lang="es-419" sz="3800" u="sng" noProof="0" dirty="0" err="1" smtClean="0"/>
              <a:t>Bayesian</a:t>
            </a:r>
            <a:r>
              <a:rPr lang="es-419" sz="3800" u="sng" noProof="0" dirty="0" smtClean="0"/>
              <a:t> data </a:t>
            </a:r>
            <a:r>
              <a:rPr lang="es-419" sz="3800" u="sng" noProof="0" dirty="0" err="1" smtClean="0"/>
              <a:t>analysis</a:t>
            </a:r>
            <a:r>
              <a:rPr lang="es-419" sz="3800" u="sng" noProof="0" dirty="0" smtClean="0"/>
              <a:t>, Taylor &amp; Francis.</a:t>
            </a:r>
          </a:p>
          <a:p>
            <a:pPr marL="0" indent="0">
              <a:buNone/>
            </a:pPr>
            <a:r>
              <a:rPr lang="en-US" sz="3800" dirty="0"/>
              <a:t>Punt, A. E. and R. </a:t>
            </a:r>
            <a:r>
              <a:rPr lang="en-US" sz="3800" dirty="0" err="1"/>
              <a:t>Hilborn</a:t>
            </a:r>
            <a:r>
              <a:rPr lang="en-US" sz="3800" dirty="0"/>
              <a:t> (1997). "Fisheries stock assessment and decision analysis: The Bayesian approach." </a:t>
            </a:r>
            <a:r>
              <a:rPr lang="en-US" sz="3800" u="sng" dirty="0"/>
              <a:t>Reviews in Fish Biology and Fisheries </a:t>
            </a:r>
            <a:r>
              <a:rPr lang="en-US" sz="3800" b="1" u="sng" dirty="0"/>
              <a:t>7(1): 35-63.</a:t>
            </a:r>
          </a:p>
          <a:p>
            <a:pPr marL="0" indent="0">
              <a:buNone/>
            </a:pPr>
            <a:r>
              <a:rPr lang="en-US" sz="3800" dirty="0"/>
              <a:t>Korner-</a:t>
            </a:r>
            <a:r>
              <a:rPr lang="en-US" sz="3800" dirty="0" err="1"/>
              <a:t>Nievergelt</a:t>
            </a:r>
            <a:r>
              <a:rPr lang="en-US" sz="3800" dirty="0"/>
              <a:t>, F., T. Roth, et al. (2015). </a:t>
            </a:r>
            <a:r>
              <a:rPr lang="en-US" sz="3800" u="sng" dirty="0"/>
              <a:t>Bayesian data analysis in ecology using linear models with R, BUGS, and Stan: including comparisons to frequentist statistics, Academic Press.</a:t>
            </a:r>
          </a:p>
          <a:p>
            <a:pPr marL="0" indent="0">
              <a:buNone/>
            </a:pPr>
            <a:r>
              <a:rPr lang="en-US" sz="3800" dirty="0"/>
              <a:t>Thorson, J. T. and C. Minto (2015). "Mixed effects: a unifying framework for statistical modelling in fisheries biology." </a:t>
            </a:r>
            <a:r>
              <a:rPr lang="en-US" sz="3800" u="sng" dirty="0"/>
              <a:t>ICES Journal of Marine Science </a:t>
            </a:r>
            <a:r>
              <a:rPr lang="en-US" sz="3800" b="1" u="sng" dirty="0"/>
              <a:t>72(5): 1245-1256.</a:t>
            </a:r>
          </a:p>
          <a:p>
            <a:pPr marL="0" indent="0">
              <a:buNone/>
            </a:pPr>
            <a:r>
              <a:rPr lang="en-US" sz="3800" dirty="0" err="1" smtClean="0"/>
              <a:t>Royle</a:t>
            </a:r>
            <a:r>
              <a:rPr lang="en-US" sz="3800" dirty="0"/>
              <a:t>, J. A. and R. M. </a:t>
            </a:r>
            <a:r>
              <a:rPr lang="en-US" sz="3800" dirty="0" err="1"/>
              <a:t>Dorazio</a:t>
            </a:r>
            <a:r>
              <a:rPr lang="en-US" sz="3800" dirty="0"/>
              <a:t> (2008). </a:t>
            </a:r>
            <a:r>
              <a:rPr lang="en-US" sz="3800" u="sng" dirty="0"/>
              <a:t>Hierarchical modeling and inference in ecology: The analysis of data from populations, </a:t>
            </a:r>
            <a:r>
              <a:rPr lang="en-US" sz="3800" u="sng" dirty="0" err="1"/>
              <a:t>metapopulations</a:t>
            </a:r>
            <a:r>
              <a:rPr lang="en-US" sz="3800" u="sng" dirty="0"/>
              <a:t> and communities, Academic Press.</a:t>
            </a:r>
          </a:p>
          <a:p>
            <a:pPr marL="0" indent="0">
              <a:buNone/>
            </a:pPr>
            <a:r>
              <a:rPr lang="en-US" sz="3800" dirty="0" err="1"/>
              <a:t>Gelman</a:t>
            </a:r>
            <a:r>
              <a:rPr lang="en-US" sz="3800" dirty="0"/>
              <a:t>, Andrew, and Jennifer Hill. </a:t>
            </a:r>
            <a:r>
              <a:rPr lang="en-US" sz="3800" i="1" dirty="0"/>
              <a:t>Data analysis using regression and multilevel/hierarchical models</a:t>
            </a:r>
            <a:r>
              <a:rPr lang="en-US" sz="3800" dirty="0"/>
              <a:t>. Cambridge university press, 2006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r>
              <a:rPr lang="en-US" sz="3800" dirty="0"/>
              <a:t>Monnahan, C. C. and K. </a:t>
            </a:r>
            <a:r>
              <a:rPr lang="en-US" sz="3800" dirty="0" err="1"/>
              <a:t>Kristensen</a:t>
            </a:r>
            <a:r>
              <a:rPr lang="en-US" sz="3800" dirty="0"/>
              <a:t> (2018). "No-U-turn sampling for fast Bayesian inference in ADMB and TMB: Introducing the </a:t>
            </a:r>
            <a:r>
              <a:rPr lang="en-US" sz="3800" dirty="0" err="1"/>
              <a:t>adnuts</a:t>
            </a:r>
            <a:r>
              <a:rPr lang="en-US" sz="3800" dirty="0"/>
              <a:t> and </a:t>
            </a:r>
            <a:r>
              <a:rPr lang="en-US" sz="3800" dirty="0" err="1"/>
              <a:t>tmbstan</a:t>
            </a:r>
            <a:r>
              <a:rPr lang="en-US" sz="3800" dirty="0"/>
              <a:t> R packages." </a:t>
            </a:r>
            <a:r>
              <a:rPr lang="en-US" sz="3800" u="sng" dirty="0" err="1"/>
              <a:t>Plos</a:t>
            </a:r>
            <a:r>
              <a:rPr lang="en-US" sz="3800" u="sng" dirty="0"/>
              <a:t> One </a:t>
            </a:r>
            <a:r>
              <a:rPr lang="en-US" sz="3800" b="1" u="sng" dirty="0"/>
              <a:t>13(5): e0197954.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4"/>
            <a:ext cx="8229600" cy="3776743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</a:t>
            </a:r>
            <a:r>
              <a:rPr lang="es-419" i="1" noProof="0" dirty="0" smtClean="0"/>
              <a:t>a priori</a:t>
            </a:r>
            <a:r>
              <a:rPr lang="es-419" noProof="0" dirty="0" smtClean="0"/>
              <a:t>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Calculo de las probabilidades se requiere 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9" y="490629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noProof="0" dirty="0" err="1" smtClean="0"/>
              <a:t>θ|y</a:t>
            </a:r>
            <a:r>
              <a:rPr lang="es-419" sz="2800" u="sng" noProof="0" dirty="0" smtClean="0"/>
              <a:t>) = “Posterior”: </a:t>
            </a:r>
            <a:r>
              <a:rPr lang="es-419" sz="2800" i="1" u="sng" noProof="0" dirty="0" smtClean="0"/>
              <a:t>la creencia que resulta de la combinación de dos fuentes da información: prior y datos. </a:t>
            </a:r>
          </a:p>
          <a:p>
            <a:pPr lvl="1"/>
            <a:r>
              <a:rPr lang="es-419" sz="2400" u="sng" noProof="0" dirty="0" smtClean="0"/>
              <a:t>Es una distribución de probabilidad</a:t>
            </a:r>
          </a:p>
          <a:p>
            <a:pPr lvl="1"/>
            <a:r>
              <a:rPr lang="es-419" sz="2400" u="sng" noProof="0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de los 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="" xmlns:a16="http://schemas.microsoft.com/office/drawing/2014/main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="" xmlns:a16="http://schemas.microsoft.com/office/drawing/2014/main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="" xmlns:a16="http://schemas.microsoft.com/office/drawing/2014/main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4069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para estimar </a:t>
            </a:r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e.g</a:t>
            </a:r>
            <a:r>
              <a:rPr lang="es-419" sz="1600" noProof="0" dirty="0" smtClean="0"/>
              <a:t>., 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</a:p>
          <a:p>
            <a:r>
              <a:rPr lang="es-419" noProof="0" dirty="0" smtClean="0"/>
              <a:t>Es sensible a las transformaciones de los parámetros (</a:t>
            </a:r>
            <a:r>
              <a:rPr lang="es-419" noProof="0" dirty="0" err="1" smtClean="0"/>
              <a:t>Punt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Hilborn</a:t>
            </a:r>
            <a:r>
              <a:rPr lang="es-419" noProof="0" dirty="0" smtClean="0"/>
              <a:t> (1997)).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 et al (2014) recomiende tres pasos básicos: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Hacer un modelo colectivo 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Condicionar el modelo a los datos observados y estimar la probabilidad </a:t>
            </a:r>
            <a:r>
              <a:rPr lang="es-419" sz="2800" i="1" noProof="0" dirty="0"/>
              <a:t>a posteriori</a:t>
            </a:r>
            <a:r>
              <a:rPr lang="es-419" sz="2800" noProof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Evaluar el ajuste, realizar si necesario, 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s-419" noProof="0" dirty="0" smtClean="0"/>
              <a:t>Modelos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MJ requiere integración para hacer inferencia</a:t>
            </a:r>
          </a:p>
          <a:p>
            <a:r>
              <a:rPr lang="es-419" noProof="0" dirty="0" smtClean="0"/>
              <a:t>Es difícil con máximo verosimilitud</a:t>
            </a:r>
          </a:p>
          <a:p>
            <a:r>
              <a:rPr lang="es-419" noProof="0" dirty="0" smtClean="0"/>
              <a:t>Pero natural con métodos Bayesianos</a:t>
            </a:r>
          </a:p>
          <a:p>
            <a:r>
              <a:rPr lang="es-419" noProof="0" dirty="0" smtClean="0"/>
              <a:t>Porque MCMC ya está integrando!</a:t>
            </a:r>
          </a:p>
          <a:p>
            <a:r>
              <a:rPr lang="es-419" noProof="0" dirty="0" smtClean="0"/>
              <a:t>MJ son herramientas muy poderosa y eran difícil de ajustar...</a:t>
            </a:r>
          </a:p>
          <a:p>
            <a:r>
              <a:rPr lang="es-419" noProof="0" dirty="0" smtClean="0"/>
              <a:t>Hasta software como Stan/JAGS que son flexibles para construir modelos arbitrarios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I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083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Les recomiendo usar R para</a:t>
            </a:r>
            <a:r>
              <a:rPr lang="es-419" dirty="0" smtClean="0"/>
              <a:t> simular datos</a:t>
            </a:r>
            <a:r>
              <a:rPr lang="es-419" dirty="0"/>
              <a:t> </a:t>
            </a:r>
            <a:r>
              <a:rPr lang="es-419" dirty="0" smtClean="0"/>
              <a:t>que son similares que los reales</a:t>
            </a:r>
          </a:p>
          <a:p>
            <a:r>
              <a:rPr lang="es-419" dirty="0" smtClean="0"/>
              <a:t>Después, los ajusta con JAGS/Stan para saber si el software funciona como piensas</a:t>
            </a:r>
          </a:p>
          <a:p>
            <a:r>
              <a:rPr lang="es-419" dirty="0" smtClean="0"/>
              <a:t>Usa </a:t>
            </a:r>
            <a:r>
              <a:rPr lang="es-419" i="1" dirty="0" smtClean="0"/>
              <a:t>prior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para entender el efecto de las </a:t>
            </a:r>
            <a:r>
              <a:rPr lang="es-419" dirty="0" err="1" smtClean="0"/>
              <a:t>priors</a:t>
            </a:r>
            <a:r>
              <a:rPr lang="es-419" dirty="0" smtClean="0"/>
              <a:t> en el modelo</a:t>
            </a:r>
          </a:p>
          <a:p>
            <a:r>
              <a:rPr lang="es-419" dirty="0" smtClean="0"/>
              <a:t>Usa </a:t>
            </a:r>
            <a:r>
              <a:rPr lang="es-419" i="1" dirty="0" smtClean="0"/>
              <a:t>posterior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para chequear que el modelo es bueno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768</TotalTime>
  <Words>867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Garamond</vt:lpstr>
      <vt:lpstr>Wingdings</vt:lpstr>
      <vt:lpstr>BlueEdge</vt:lpstr>
      <vt:lpstr>Una revisión del curso y inferencia Bayesiana</vt:lpstr>
      <vt:lpstr>Conceptos importantes</vt:lpstr>
      <vt:lpstr>Componentes de la regla de Bayes</vt:lpstr>
      <vt:lpstr>Resumen de las diferencias de los paradigmas de inferencia.</vt:lpstr>
      <vt:lpstr>Las ventajas de inferencia Bayesiana</vt:lpstr>
      <vt:lpstr>Desventajas</vt:lpstr>
      <vt:lpstr>Construyendo modelos Bayesianos</vt:lpstr>
      <vt:lpstr>Modelos jerárquicos </vt:lpstr>
      <vt:lpstr>Consejo I</vt:lpstr>
      <vt:lpstr>Consejo II</vt:lpstr>
      <vt:lpstr>Referencias: Inferencia Bayesiana </vt:lpstr>
      <vt:lpstr>Referencias: Modelos jerarquicos </vt:lpstr>
      <vt:lpstr>Stan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109</cp:revision>
  <dcterms:created xsi:type="dcterms:W3CDTF">2015-01-11T16:48:24Z</dcterms:created>
  <dcterms:modified xsi:type="dcterms:W3CDTF">2019-01-21T18:19:14Z</dcterms:modified>
</cp:coreProperties>
</file>