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311" r:id="rId2"/>
    <p:sldId id="312" r:id="rId3"/>
    <p:sldId id="352" r:id="rId4"/>
    <p:sldId id="355" r:id="rId5"/>
    <p:sldId id="31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51" r:id="rId31"/>
    <p:sldId id="353" r:id="rId32"/>
    <p:sldId id="347" r:id="rId33"/>
    <p:sldId id="35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64" d="100"/>
          <a:sy n="64" d="100"/>
        </p:scale>
        <p:origin x="11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1/9/2019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08922"/>
            <a:ext cx="7623175" cy="1867678"/>
          </a:xfrm>
        </p:spPr>
        <p:txBody>
          <a:bodyPr>
            <a:normAutofit/>
          </a:bodyPr>
          <a:lstStyle/>
          <a:p>
            <a:r>
              <a:rPr lang="en-US" dirty="0" smtClean="0"/>
              <a:t>Faster estimation of Bayesian models in ecology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50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8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8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RWM and Gibbs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RWM pros/cons:</a:t>
            </a:r>
          </a:p>
          <a:p>
            <a:pPr lvl="1"/>
            <a:r>
              <a:rPr lang="en-US" dirty="0" smtClean="0"/>
              <a:t>Easy to implement and works well for many problems w/o conjugacy.</a:t>
            </a:r>
          </a:p>
          <a:p>
            <a:pPr lvl="1"/>
            <a:r>
              <a:rPr lang="en-US" dirty="0" smtClean="0"/>
              <a:t>Must be tuned, can be very sensitive to this</a:t>
            </a:r>
          </a:p>
          <a:p>
            <a:r>
              <a:rPr lang="en-US" dirty="0" smtClean="0"/>
              <a:t>Gibbs pros/cons:</a:t>
            </a:r>
          </a:p>
          <a:p>
            <a:pPr lvl="1"/>
            <a:r>
              <a:rPr lang="en-US" dirty="0" smtClean="0"/>
              <a:t>No tuning needed, if full conditionals are possible</a:t>
            </a:r>
          </a:p>
          <a:p>
            <a:pPr lvl="1"/>
            <a:r>
              <a:rPr lang="en-US" dirty="0" smtClean="0"/>
              <a:t>Easy to implement (JAGS, BUGS, etc.)</a:t>
            </a:r>
          </a:p>
          <a:p>
            <a:endParaRPr lang="en-US" dirty="0" smtClean="0"/>
          </a:p>
          <a:p>
            <a:r>
              <a:rPr lang="en-US" dirty="0" smtClean="0"/>
              <a:t>As the dimensionality and complexity increases, these algorithms can struggle.</a:t>
            </a:r>
            <a:br>
              <a:rPr lang="en-US" dirty="0" smtClean="0"/>
            </a:br>
            <a:r>
              <a:rPr lang="en-US" sz="2300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Thought</a:t>
            </a:r>
            <a:r>
              <a:rPr lang="en-US" dirty="0" smtClean="0"/>
              <a:t>: We could use the gradient </a:t>
            </a:r>
            <a:r>
              <a:rPr lang="en-US" u="sng" dirty="0" smtClean="0"/>
              <a:t>to quickly move between areas</a:t>
            </a:r>
            <a:r>
              <a:rPr lang="en-US" dirty="0"/>
              <a:t> </a:t>
            </a:r>
            <a:r>
              <a:rPr lang="en-US" dirty="0" smtClean="0"/>
              <a:t>regardless of 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4095"/>
            <a:ext cx="8534400" cy="4525963"/>
          </a:xfrm>
        </p:spPr>
        <p:txBody>
          <a:bodyPr/>
          <a:lstStyle/>
          <a:p>
            <a:r>
              <a:rPr lang="en-US" dirty="0"/>
              <a:t>Imagine a puck moving on a frictionless </a:t>
            </a:r>
            <a:r>
              <a:rPr lang="en-US" dirty="0" smtClean="0"/>
              <a:t>surface </a:t>
            </a:r>
          </a:p>
          <a:p>
            <a:r>
              <a:rPr lang="en-US" dirty="0" smtClean="0"/>
              <a:t>It has </a:t>
            </a:r>
            <a:r>
              <a:rPr lang="en-US" b="1" dirty="0" smtClean="0"/>
              <a:t>position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 with a potential energy U(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momentum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with kinetic energy K(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Hamiltonian [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i="1" dirty="0" smtClean="0"/>
              <a:t>r</a:t>
            </a:r>
            <a:r>
              <a:rPr lang="en-US" dirty="0" smtClean="0"/>
              <a:t>)] describes the behavior of the system over time. For MCMC:H=U(</a:t>
            </a:r>
            <a:r>
              <a:rPr lang="el-GR" dirty="0"/>
              <a:t>θ</a:t>
            </a:r>
            <a:r>
              <a:rPr lang="en-US" dirty="0" smtClean="0"/>
              <a:t>)+</a:t>
            </a:r>
            <a:r>
              <a:rPr lang="en-US" dirty="0"/>
              <a:t>K(</a:t>
            </a:r>
            <a:r>
              <a:rPr lang="en-US" i="1" dirty="0"/>
              <a:t>r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85837" y="4764088"/>
          <a:ext cx="71723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2273040" imgH="431640" progId="Equation.DSMT4">
                  <p:embed/>
                </p:oleObj>
              </mc:Choice>
              <mc:Fallback>
                <p:oleObj name="Equation" r:id="rId3" imgW="227304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7" y="4764088"/>
                        <a:ext cx="717232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4764088"/>
            <a:ext cx="13716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Derivative of log-posterior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4800600"/>
            <a:ext cx="10668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636111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Trivial to calculate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133061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</a:t>
            </a:r>
            <a:r>
              <a:rPr lang="en-US" dirty="0" smtClean="0"/>
              <a:t>contour</a:t>
            </a:r>
            <a:endParaRPr lang="en-US" dirty="0" smtClean="0"/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52400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7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133061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</a:t>
            </a:r>
            <a:r>
              <a:rPr lang="en-US" dirty="0" smtClean="0"/>
              <a:t>contour</a:t>
            </a:r>
            <a:endParaRPr lang="en-US" dirty="0" smtClean="0"/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52400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853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Hamiltonian </a:t>
            </a:r>
            <a:r>
              <a:rPr lang="en-US" dirty="0" smtClean="0"/>
              <a:t>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269"/>
            <a:ext cx="8229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 err="1" smtClean="0"/>
              <a:t>r~MVN</a:t>
            </a:r>
            <a:r>
              <a:rPr lang="en-US" dirty="0" smtClean="0"/>
              <a:t>(0,</a:t>
            </a:r>
            <a:r>
              <a:rPr lang="el-GR" dirty="0" smtClean="0"/>
              <a:t>Σ</a:t>
            </a:r>
            <a:r>
              <a:rPr lang="en-US" dirty="0" smtClean="0"/>
              <a:t>) (</a:t>
            </a:r>
            <a:r>
              <a:rPr lang="el-GR" dirty="0" smtClean="0"/>
              <a:t>Σ</a:t>
            </a:r>
            <a:r>
              <a:rPr lang="en-US" baseline="30000" dirty="0" smtClean="0"/>
              <a:t> 1</a:t>
            </a:r>
            <a:r>
              <a:rPr lang="en-US" dirty="0" smtClean="0"/>
              <a:t> is unit diagonal)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forward</a:t>
            </a:r>
            <a:r>
              <a:rPr lang="en-US" baseline="30000" dirty="0"/>
              <a:t>2</a:t>
            </a:r>
            <a:r>
              <a:rPr lang="en-US" dirty="0" smtClean="0"/>
              <a:t> L discrete steps of size ɛ.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final value of trajectory is our </a:t>
            </a:r>
            <a:r>
              <a:rPr lang="en-US" b="1" dirty="0" smtClean="0"/>
              <a:t>proposed value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!!).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H varies due to discretization, so use RWM step: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generates joint samples (</a:t>
            </a:r>
            <a:r>
              <a:rPr lang="el-GR" dirty="0" smtClean="0"/>
              <a:t>θ</a:t>
            </a:r>
            <a:r>
              <a:rPr lang="en-US" dirty="0" smtClean="0"/>
              <a:t>,r), so we discard (ignore) the </a:t>
            </a:r>
            <a:r>
              <a:rPr lang="en-US" i="1" dirty="0" smtClean="0"/>
              <a:t>r</a:t>
            </a:r>
            <a:r>
              <a:rPr lang="en-US" dirty="0" smtClean="0"/>
              <a:t> samples. 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031102"/>
              </p:ext>
            </p:extLst>
          </p:nvPr>
        </p:nvGraphicFramePr>
        <p:xfrm>
          <a:off x="1686339" y="4287079"/>
          <a:ext cx="63674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3" imgW="2730240" imgH="241200" progId="Equation.DSMT4">
                  <p:embed/>
                </p:oleObj>
              </mc:Choice>
              <mc:Fallback>
                <p:oleObj name="Equation" r:id="rId3" imgW="2730240" imgH="241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339" y="4287079"/>
                        <a:ext cx="63674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28600" y="62484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This is known as the “mass matrix”</a:t>
            </a:r>
          </a:p>
          <a:p>
            <a:pPr algn="r"/>
            <a:r>
              <a:rPr lang="en-US" baseline="30000" dirty="0" smtClean="0"/>
              <a:t>2 </a:t>
            </a:r>
            <a:r>
              <a:rPr lang="en-US" dirty="0" smtClean="0"/>
              <a:t>Using the Leapfrog integrator which is </a:t>
            </a:r>
            <a:r>
              <a:rPr lang="en-US" dirty="0"/>
              <a:t>more stable/robust than Euler’s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Q: Why do we need to utilize a Hamiltonian system?</a:t>
            </a:r>
          </a:p>
          <a:p>
            <a:r>
              <a:rPr lang="en-US" dirty="0" smtClean="0"/>
              <a:t>A: Detailed balance! </a:t>
            </a:r>
          </a:p>
          <a:p>
            <a:r>
              <a:rPr lang="en-US" dirty="0" smtClean="0"/>
              <a:t>HMC has several mathematical properties advantageous for MCMC:</a:t>
            </a:r>
          </a:p>
          <a:p>
            <a:pPr lvl="1"/>
            <a:r>
              <a:rPr lang="en-US" dirty="0" smtClean="0"/>
              <a:t>Reversible + Volume preserving. </a:t>
            </a:r>
          </a:p>
          <a:p>
            <a:pPr lvl="1"/>
            <a:r>
              <a:rPr lang="en-US" dirty="0" smtClean="0"/>
              <a:t>Informally: the q cancels out. Impossible to calculate otherwise.</a:t>
            </a:r>
          </a:p>
          <a:p>
            <a:r>
              <a:rPr lang="en-US" dirty="0" smtClean="0"/>
              <a:t>Crucially, these hold under discretization</a:t>
            </a:r>
          </a:p>
          <a:p>
            <a:r>
              <a:rPr lang="en-US" dirty="0" smtClean="0"/>
              <a:t>Bottom line: </a:t>
            </a:r>
            <a:br>
              <a:rPr lang="en-US" dirty="0" smtClean="0"/>
            </a:br>
            <a:r>
              <a:rPr lang="en-US" sz="1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chain gives us samples from the posterior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8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9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410200" y="2895600"/>
            <a:ext cx="1524000" cy="521732"/>
            <a:chOff x="1143000" y="2895600"/>
            <a:chExt cx="1524000" cy="521732"/>
          </a:xfrm>
        </p:grpSpPr>
        <p:sp>
          <p:nvSpPr>
            <p:cNvPr id="6" name="TextBox 5"/>
            <p:cNvSpPr txBox="1"/>
            <p:nvPr/>
          </p:nvSpPr>
          <p:spPr>
            <a:xfrm>
              <a:off x="1143000" y="30480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Small ɛ, big 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1905000" y="289560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477000" y="1417638"/>
            <a:ext cx="1524000" cy="521732"/>
            <a:chOff x="2209800" y="1417638"/>
            <a:chExt cx="1524000" cy="521732"/>
          </a:xfrm>
        </p:grpSpPr>
        <p:sp>
          <p:nvSpPr>
            <p:cNvPr id="11" name="TextBox 10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ɛ, small 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667000" y="178697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66800" y="1374389"/>
            <a:ext cx="1524000" cy="683011"/>
            <a:chOff x="2209800" y="1417638"/>
            <a:chExt cx="1524000" cy="683011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Very stable!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228600" cy="31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47800" y="5029200"/>
            <a:ext cx="1524000" cy="1027331"/>
            <a:chOff x="2209800" y="1341438"/>
            <a:chExt cx="1524000" cy="1027331"/>
          </a:xfrm>
        </p:grpSpPr>
        <p:sp>
          <p:nvSpPr>
            <p:cNvPr id="24" name="TextBox 23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Errors don’t accumulate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2971800" y="1341438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86400" y="4572000"/>
            <a:ext cx="1524000" cy="1051917"/>
            <a:chOff x="2209800" y="1316852"/>
            <a:chExt cx="1524000" cy="1051917"/>
          </a:xfrm>
        </p:grpSpPr>
        <p:sp>
          <p:nvSpPr>
            <p:cNvPr id="30" name="TextBox 29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 leads to variation in H 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2362200" y="1316852"/>
              <a:ext cx="609600" cy="40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71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inference is increasingly common in fisheries in ecology</a:t>
            </a:r>
          </a:p>
          <a:p>
            <a:r>
              <a:rPr lang="en-US" dirty="0" smtClean="0"/>
              <a:t>Common </a:t>
            </a:r>
            <a:r>
              <a:rPr lang="en-US" dirty="0" smtClean="0"/>
              <a:t>software (JAGS etc.) can be too </a:t>
            </a:r>
            <a:r>
              <a:rPr lang="en-US" dirty="0" smtClean="0"/>
              <a:t>slow for large, complex models</a:t>
            </a:r>
            <a:endParaRPr lang="en-US" dirty="0" smtClean="0"/>
          </a:p>
          <a:p>
            <a:r>
              <a:rPr lang="en-US" dirty="0" smtClean="0"/>
              <a:t>A new class of algorithms is gaining traction in the statistical community (Stan)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Effect of random momentum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24200" y="914400"/>
            <a:ext cx="2822222" cy="762000"/>
            <a:chOff x="2209800" y="1417638"/>
            <a:chExt cx="1524000" cy="762000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Random momentum and ɛ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762000" cy="392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3276600" y="1283732"/>
            <a:ext cx="1258711" cy="392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86600" y="1676401"/>
            <a:ext cx="2514600" cy="2525605"/>
            <a:chOff x="2209800" y="-1008750"/>
            <a:chExt cx="1524000" cy="3670513"/>
          </a:xfrm>
        </p:grpSpPr>
        <p:sp>
          <p:nvSpPr>
            <p:cNvPr id="27" name="TextBox 26"/>
            <p:cNvSpPr txBox="1"/>
            <p:nvPr/>
          </p:nvSpPr>
          <p:spPr>
            <a:xfrm>
              <a:off x="2209800" y="1722437"/>
              <a:ext cx="1524000" cy="939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w/o random ɛ we’d alternate here!!! 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2671618" y="-1008750"/>
              <a:ext cx="300182" cy="273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27" idx="0"/>
          </p:cNvCxnSpPr>
          <p:nvPr/>
        </p:nvCxnSpPr>
        <p:spPr>
          <a:xfrm flipH="1" flipV="1">
            <a:off x="5715000" y="3352801"/>
            <a:ext cx="2628900" cy="202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86400" y="5562600"/>
            <a:ext cx="1524000" cy="609600"/>
            <a:chOff x="2209800" y="1482170"/>
            <a:chExt cx="1524000" cy="609600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2971800" y="1482170"/>
              <a:ext cx="609600" cy="24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36820" y="1676400"/>
            <a:ext cx="1905000" cy="369332"/>
            <a:chOff x="1828800" y="1722438"/>
            <a:chExt cx="190500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828800" y="1810289"/>
              <a:ext cx="381000" cy="9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963"/>
            <a:ext cx="8229600" cy="1143000"/>
          </a:xfrm>
        </p:spPr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95400"/>
            <a:ext cx="5181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HMC eliminates inefficient random walk behavior</a:t>
            </a:r>
          </a:p>
          <a:p>
            <a:r>
              <a:rPr lang="en-US" dirty="0"/>
              <a:t>F</a:t>
            </a:r>
            <a:r>
              <a:rPr lang="en-US" dirty="0" smtClean="0"/>
              <a:t>ancy way to propose values</a:t>
            </a:r>
          </a:p>
          <a:p>
            <a:r>
              <a:rPr lang="en-US" dirty="0" smtClean="0"/>
              <a:t>Often produces nearly independent samples (for large L)</a:t>
            </a:r>
          </a:p>
          <a:p>
            <a:r>
              <a:rPr lang="en-US" dirty="0" smtClean="0"/>
              <a:t>Has high computational cost (L ≈ to thinning)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Hurdles of HMC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934"/>
            <a:ext cx="8262257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by Duane et al. (1987)… why uncommon?</a:t>
            </a:r>
          </a:p>
          <a:p>
            <a:r>
              <a:rPr lang="en-US" dirty="0" smtClean="0"/>
              <a:t>Some in the physics/stats literature</a:t>
            </a:r>
            <a:r>
              <a:rPr lang="en-US" baseline="30000" dirty="0" smtClean="0"/>
              <a:t>1</a:t>
            </a:r>
            <a:r>
              <a:rPr lang="en-US" dirty="0" smtClean="0"/>
              <a:t>, but it “</a:t>
            </a:r>
            <a:r>
              <a:rPr lang="en-US" i="1" dirty="0" smtClean="0"/>
              <a:t>seems to be under-appreciated by statisticians</a:t>
            </a:r>
            <a:r>
              <a:rPr lang="en-US" dirty="0" smtClean="0"/>
              <a:t>” </a:t>
            </a:r>
            <a:r>
              <a:rPr lang="en-US" sz="2400" dirty="0" smtClean="0"/>
              <a:t>(Neal, 2010).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dirty="0" smtClean="0"/>
              <a:t>Mainly for two reasons: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Hard to calculate derivatives of log posteriors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Efficiency is notoriously sensitive to the tuning parameters: (L, ɛ, </a:t>
            </a:r>
            <a:r>
              <a:rPr lang="el-GR" b="1" dirty="0" smtClean="0"/>
              <a:t>Σ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6412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/>
              <a:t>e.g., Neal (1996), </a:t>
            </a:r>
            <a:r>
              <a:rPr lang="en-US" dirty="0" err="1"/>
              <a:t>Ishwaran</a:t>
            </a:r>
            <a:r>
              <a:rPr lang="en-US" dirty="0"/>
              <a:t> (1999) and Schmidt (2009)</a:t>
            </a:r>
          </a:p>
        </p:txBody>
      </p:sp>
    </p:spTree>
    <p:extLst>
      <p:ext uri="{BB962C8B-B14F-4D97-AF65-F5344CB8AC3E}">
        <p14:creationId xmlns:p14="http://schemas.microsoft.com/office/powerpoint/2010/main" val="17319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#1: Automatic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is a numerical technique to get precise derivative of any continuous function.</a:t>
            </a:r>
          </a:p>
          <a:p>
            <a:r>
              <a:rPr lang="en-US" dirty="0" smtClean="0"/>
              <a:t>The computer applies the chain rule successively</a:t>
            </a:r>
          </a:p>
          <a:p>
            <a:r>
              <a:rPr lang="en-US" dirty="0" smtClean="0"/>
              <a:t>It is as precise as analytical derivatives up to computer precision.</a:t>
            </a:r>
          </a:p>
          <a:p>
            <a:r>
              <a:rPr lang="en-US" dirty="0" smtClean="0"/>
              <a:t>Available widely, e.g., ADMB, TMB, Stan</a:t>
            </a:r>
          </a:p>
          <a:p>
            <a:r>
              <a:rPr lang="en-US" dirty="0" smtClean="0"/>
              <a:t>Posterior must be continuously differentiable</a:t>
            </a:r>
          </a:p>
        </p:txBody>
      </p:sp>
    </p:spTree>
    <p:extLst>
      <p:ext uri="{BB962C8B-B14F-4D97-AF65-F5344CB8AC3E}">
        <p14:creationId xmlns:p14="http://schemas.microsoft.com/office/powerpoint/2010/main" val="27291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Extends HMC to avoid specifying L and </a:t>
            </a:r>
            <a:r>
              <a:rPr lang="en-US" b="1" dirty="0"/>
              <a:t>ɛ.</a:t>
            </a:r>
            <a:endParaRPr lang="en-US" b="1" dirty="0" smtClean="0"/>
          </a:p>
          <a:p>
            <a:r>
              <a:rPr lang="en-US" dirty="0" smtClean="0"/>
              <a:t>ɛ is adapted with ‘dual averaging’. Works for HMC too. Skipping this...</a:t>
            </a:r>
          </a:p>
          <a:p>
            <a:r>
              <a:rPr lang="en-US" dirty="0" smtClean="0"/>
              <a:t>L is set automatically with a sophisticated algorithm that detects a “U-turn” in the trajectory and stops.</a:t>
            </a:r>
          </a:p>
          <a:p>
            <a:r>
              <a:rPr lang="en-US" dirty="0" smtClean="0"/>
              <a:t>Thus L varies at each iteration, avoiding wasteful steps.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32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No-U-Turn Trajectory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3" y="2846295"/>
            <a:ext cx="8229600" cy="3630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079718"/>
            <a:ext cx="8217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j in 0:max_depth</a:t>
            </a:r>
          </a:p>
          <a:p>
            <a:pPr lvl="1"/>
            <a:r>
              <a:rPr lang="en-US" sz="2400" dirty="0" smtClean="0"/>
              <a:t>Pick random direction (left or right)</a:t>
            </a:r>
          </a:p>
          <a:p>
            <a:pPr lvl="1"/>
            <a:r>
              <a:rPr lang="en-US" sz="2400" dirty="0" smtClean="0"/>
              <a:t>Recursively build tree of size 2</a:t>
            </a:r>
            <a:r>
              <a:rPr lang="en-US" sz="2400" baseline="30000" dirty="0" smtClean="0"/>
              <a:t>j</a:t>
            </a:r>
          </a:p>
          <a:p>
            <a:pPr lvl="1"/>
            <a:r>
              <a:rPr lang="en-US" sz="2400" dirty="0" smtClean="0"/>
              <a:t>If U-turn occur in subtree or divergence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break, excluding subtree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781800" y="5257800"/>
            <a:ext cx="2209800" cy="609600"/>
            <a:chOff x="2209800" y="1417638"/>
            <a:chExt cx="1524000" cy="916271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417638"/>
              <a:ext cx="1524000" cy="555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Balanced Binary Tree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787869" y="1972770"/>
              <a:ext cx="183931" cy="36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1,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from 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B be set of states 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,r</a:t>
            </a:r>
            <a:r>
              <a:rPr lang="en-US" dirty="0" smtClean="0"/>
              <a:t>) in trajectory.</a:t>
            </a:r>
          </a:p>
          <a:p>
            <a:r>
              <a:rPr lang="en-US" dirty="0" smtClean="0"/>
              <a:t>Generate a slice variable </a:t>
            </a:r>
          </a:p>
          <a:p>
            <a:r>
              <a:rPr lang="en-US" dirty="0" smtClean="0"/>
              <a:t>Set C is states in B where </a:t>
            </a:r>
          </a:p>
          <a:p>
            <a:r>
              <a:rPr lang="en-US" dirty="0" smtClean="0"/>
              <a:t>Uniformly select from C to get </a:t>
            </a:r>
            <a:r>
              <a:rPr lang="el-GR" dirty="0" smtClean="0"/>
              <a:t>θ</a:t>
            </a:r>
            <a:r>
              <a:rPr lang="en-US" baseline="-25000" dirty="0" smtClean="0"/>
              <a:t>t+1</a:t>
            </a:r>
          </a:p>
          <a:p>
            <a:r>
              <a:rPr lang="en-US" dirty="0" smtClean="0"/>
              <a:t>Why so complicated? </a:t>
            </a:r>
            <a:r>
              <a:rPr lang="en-US" b="1" dirty="0" smtClean="0"/>
              <a:t>Detailed balance</a:t>
            </a:r>
            <a:r>
              <a:rPr lang="en-US" dirty="0" smtClean="0"/>
              <a:t>!</a:t>
            </a:r>
          </a:p>
          <a:p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u="sng" dirty="0" smtClean="0"/>
              <a:t>There is no Metropolis step</a:t>
            </a:r>
            <a:r>
              <a:rPr lang="en-US" dirty="0" smtClean="0"/>
              <a:t>, this is technically Gibbs sampling [p(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dirty="0" err="1" smtClean="0"/>
              <a:t>r,u,B,C|ɛ</a:t>
            </a:r>
            <a:r>
              <a:rPr lang="en-US" dirty="0" smtClean="0"/>
              <a:t>)]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156200" y="2133600"/>
          <a:ext cx="274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00" y="2133600"/>
                        <a:ext cx="274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427663" y="2743200"/>
          <a:ext cx="1862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7663" y="2743200"/>
                        <a:ext cx="18621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6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No-U-Turn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684" y="1600200"/>
            <a:ext cx="3130115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18619" y="1143000"/>
            <a:ext cx="8001581" cy="5398042"/>
            <a:chOff x="685800" y="1337721"/>
            <a:chExt cx="8001581" cy="53980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337721"/>
              <a:ext cx="6693793" cy="539804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6666790" y="1876507"/>
              <a:ext cx="2020591" cy="369332"/>
              <a:chOff x="2403258" y="783452"/>
              <a:chExt cx="2020591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9849" y="783452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U-Turn!! 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2403258" y="935852"/>
                <a:ext cx="496591" cy="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62225" y="1844933"/>
              <a:ext cx="2229784" cy="1050667"/>
              <a:chOff x="2899849" y="783452"/>
              <a:chExt cx="1524000" cy="172939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899849" y="783452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this subtree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>
                <a:off x="3661849" y="1429783"/>
                <a:ext cx="406586" cy="1083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>
              <a:stCxn id="13" idx="2"/>
            </p:cNvCxnSpPr>
            <p:nvPr/>
          </p:nvCxnSpPr>
          <p:spPr>
            <a:xfrm>
              <a:off x="3977117" y="2237601"/>
              <a:ext cx="13881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340443" y="4487517"/>
              <a:ext cx="2432482" cy="923330"/>
              <a:chOff x="2403259" y="783452"/>
              <a:chExt cx="2020590" cy="92333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99849" y="783452"/>
                <a:ext cx="1524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due to slice variable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2403259" y="935852"/>
                <a:ext cx="496590" cy="309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2,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44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Eliminates the need to specify ɛ or L: ɛ is tuned during the warmup phase, L dynamically. </a:t>
            </a:r>
          </a:p>
          <a:p>
            <a:r>
              <a:rPr lang="en-US" dirty="0" smtClean="0"/>
              <a:t>But, introduces new tuning parameters:</a:t>
            </a:r>
          </a:p>
          <a:p>
            <a:pPr lvl="1"/>
            <a:r>
              <a:rPr lang="en-US" dirty="0" err="1" smtClean="0"/>
              <a:t>max_treedepth</a:t>
            </a:r>
            <a:r>
              <a:rPr lang="en-US" dirty="0" smtClean="0"/>
              <a:t>=12: </a:t>
            </a:r>
            <a:r>
              <a:rPr lang="en-US" dirty="0" smtClean="0"/>
              <a:t>Maximum tree depth. </a:t>
            </a:r>
          </a:p>
          <a:p>
            <a:pPr lvl="1"/>
            <a:r>
              <a:rPr lang="en-US" dirty="0" smtClean="0"/>
              <a:t>Delta=0.8: </a:t>
            </a:r>
            <a:r>
              <a:rPr lang="en-US" dirty="0" smtClean="0"/>
              <a:t>The target acceptance </a:t>
            </a:r>
            <a:r>
              <a:rPr lang="en-US" dirty="0" smtClean="0"/>
              <a:t>rate</a:t>
            </a:r>
            <a:r>
              <a:rPr lang="en-US" dirty="0"/>
              <a:t> </a:t>
            </a:r>
            <a:r>
              <a:rPr lang="en-US" dirty="0" smtClean="0"/>
              <a:t>(increase toward 1 as needed)</a:t>
            </a:r>
            <a:endParaRPr lang="en-US" dirty="0" smtClean="0"/>
          </a:p>
          <a:p>
            <a:r>
              <a:rPr lang="en-US" dirty="0" smtClean="0"/>
              <a:t>However, this seems to work smoothly without intervention (good for general use)</a:t>
            </a:r>
          </a:p>
        </p:txBody>
      </p:sp>
    </p:spTree>
    <p:extLst>
      <p:ext uri="{BB962C8B-B14F-4D97-AF65-F5344CB8AC3E}">
        <p14:creationId xmlns:p14="http://schemas.microsoft.com/office/powerpoint/2010/main" val="40129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Stan: the new frontier in Bayesian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965" y="1600200"/>
            <a:ext cx="5267739" cy="4530725"/>
          </a:xfrm>
        </p:spPr>
        <p:txBody>
          <a:bodyPr/>
          <a:lstStyle/>
          <a:p>
            <a:r>
              <a:rPr lang="en-US" dirty="0" smtClean="0"/>
              <a:t>Stan is growing rapidly compared to other programs</a:t>
            </a:r>
          </a:p>
          <a:p>
            <a:r>
              <a:rPr lang="en-US" dirty="0" smtClean="0"/>
              <a:t>Stan is more than software:</a:t>
            </a:r>
          </a:p>
          <a:p>
            <a:pPr lvl="1"/>
            <a:r>
              <a:rPr lang="en-US" dirty="0" smtClean="0"/>
              <a:t>Valuable resources</a:t>
            </a:r>
          </a:p>
          <a:p>
            <a:pPr lvl="1"/>
            <a:r>
              <a:rPr lang="en-US" dirty="0" smtClean="0"/>
              <a:t>Helpful community</a:t>
            </a:r>
          </a:p>
          <a:p>
            <a:pPr lvl="1"/>
            <a:r>
              <a:rPr lang="en-US" dirty="0" smtClean="0"/>
              <a:t>Development of methods</a:t>
            </a:r>
          </a:p>
          <a:p>
            <a:pPr lvl="1"/>
            <a:r>
              <a:rPr lang="en-US" dirty="0" smtClean="0"/>
              <a:t>Suite of supporting software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18597"/>
            <a:ext cx="3674798" cy="52514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704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Divergent transitions indicate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Divergences occur when a trajectory hits a region of high curvature and the total energy goes to infinity</a:t>
            </a:r>
          </a:p>
          <a:p>
            <a:r>
              <a:rPr lang="en-US" dirty="0" smtClean="0"/>
              <a:t>This diagnostic tells us the MCMC sampler may be biased </a:t>
            </a:r>
          </a:p>
          <a:p>
            <a:r>
              <a:rPr lang="en-US" dirty="0" smtClean="0"/>
              <a:t>Try rerunning with a higher </a:t>
            </a:r>
            <a:r>
              <a:rPr lang="en-US" dirty="0" err="1" smtClean="0"/>
              <a:t>adapt_delta</a:t>
            </a:r>
            <a:endParaRPr lang="en-US" dirty="0"/>
          </a:p>
          <a:p>
            <a:r>
              <a:rPr lang="en-US" dirty="0" smtClean="0"/>
              <a:t>Or reparametrize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5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Divergent transitions indicate issues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8" y="1046233"/>
            <a:ext cx="5197405" cy="51974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5455823" y="1245016"/>
            <a:ext cx="3230977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sz="2000" kern="0" dirty="0" smtClean="0"/>
              <a:t>This is a non-linear mixed effects growth model</a:t>
            </a:r>
          </a:p>
          <a:p>
            <a:pPr defTabSz="914400"/>
            <a:r>
              <a:rPr lang="en-US" sz="2000" kern="0" dirty="0" smtClean="0"/>
              <a:t>There are two ways to parametrize the random effects: ‘centered’ and ‘non-centered’ </a:t>
            </a:r>
          </a:p>
          <a:p>
            <a:pPr defTabSz="914400"/>
            <a:r>
              <a:rPr lang="en-US" sz="2000" kern="0" dirty="0" smtClean="0"/>
              <a:t>The non-centered version has divergences and bias </a:t>
            </a:r>
          </a:p>
          <a:p>
            <a:pPr defTabSz="914400"/>
            <a:r>
              <a:rPr lang="en-US" sz="2000" kern="0" dirty="0" smtClean="0"/>
              <a:t>Non-centering fixes this and is a recommended solution</a:t>
            </a:r>
          </a:p>
          <a:p>
            <a:pPr marL="0" indent="0" defTabSz="914400"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16740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965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HMC/NUTS are </a:t>
            </a:r>
            <a:r>
              <a:rPr lang="en-US" dirty="0" smtClean="0"/>
              <a:t>extremely </a:t>
            </a:r>
            <a:r>
              <a:rPr lang="en-US" dirty="0" smtClean="0"/>
              <a:t>sophisticated and powerful MCMC algorithms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basic understanding helps interpret and diagnose output</a:t>
            </a:r>
          </a:p>
          <a:p>
            <a:r>
              <a:rPr lang="en-US" dirty="0" smtClean="0"/>
              <a:t>Stan is replacing JAGS as a generic platform</a:t>
            </a:r>
          </a:p>
          <a:p>
            <a:r>
              <a:rPr lang="en-US" dirty="0" smtClean="0"/>
              <a:t>Stan’s </a:t>
            </a:r>
            <a:r>
              <a:rPr lang="en-US" dirty="0" smtClean="0"/>
              <a:t>divergences warning of bias (good)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2487" y="4979504"/>
            <a:ext cx="7620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Advice: </a:t>
            </a:r>
            <a:r>
              <a:rPr lang="en-US" sz="2800" dirty="0"/>
              <a:t>JAGS is good starting place. Switch to Stan and gradient-based MCMC </a:t>
            </a:r>
            <a:r>
              <a:rPr lang="en-US" sz="2800" dirty="0" smtClean="0"/>
              <a:t>if needed.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87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121"/>
            <a:ext cx="8229600" cy="4530725"/>
          </a:xfrm>
        </p:spPr>
        <p:txBody>
          <a:bodyPr/>
          <a:lstStyle/>
          <a:p>
            <a:r>
              <a:rPr lang="en-US" sz="2000" dirty="0" err="1"/>
              <a:t>Monnahan</a:t>
            </a:r>
            <a:r>
              <a:rPr lang="en-US" sz="2000" dirty="0"/>
              <a:t>, C. C., J. T. Thorson, and T. A. Branch. 2017. Faster estimation of Bayesian models in ecology using Hamiltonian Monte Carlo. Methods in Ecology and Evolution </a:t>
            </a:r>
            <a:r>
              <a:rPr lang="en-US" sz="2000" b="1" dirty="0"/>
              <a:t>8:339-348.</a:t>
            </a:r>
          </a:p>
          <a:p>
            <a:r>
              <a:rPr lang="en-US" sz="2000" dirty="0" err="1"/>
              <a:t>Papaspiliopoulos</a:t>
            </a:r>
            <a:r>
              <a:rPr lang="en-US" sz="2000" dirty="0"/>
              <a:t>, O., G. O. Roberts, and M. </a:t>
            </a:r>
            <a:r>
              <a:rPr lang="en-US" sz="2000" dirty="0" err="1"/>
              <a:t>Skold</a:t>
            </a:r>
            <a:r>
              <a:rPr lang="en-US" sz="2000" dirty="0"/>
              <a:t>. 2007. A general framework for the parametrization of hierarchical models. Statistical Science </a:t>
            </a:r>
            <a:r>
              <a:rPr lang="en-US" sz="2000" b="1" dirty="0"/>
              <a:t>22:59-73.</a:t>
            </a:r>
          </a:p>
          <a:p>
            <a:r>
              <a:rPr lang="en-US" sz="2000" dirty="0"/>
              <a:t>Betancourt, M., and M. </a:t>
            </a:r>
            <a:r>
              <a:rPr lang="en-US" sz="2000" dirty="0" err="1"/>
              <a:t>Girolami</a:t>
            </a:r>
            <a:r>
              <a:rPr lang="en-US" sz="2000" dirty="0"/>
              <a:t>. 2015. Hamiltonian Monte Carlo for hierarchical models. Current Trends in Bayesian Methodology with Applications:79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Hoffman, M. D., and A. </a:t>
            </a:r>
            <a:r>
              <a:rPr lang="en-US" sz="2000" dirty="0" err="1"/>
              <a:t>Gelman</a:t>
            </a:r>
            <a:r>
              <a:rPr lang="en-US" sz="2000" dirty="0"/>
              <a:t>. 2014. The no-U-turn sampler: adaptively setting path lengths in Hamiltonian Monte Carlo. Journal of Machine Learning Research </a:t>
            </a:r>
            <a:r>
              <a:rPr lang="en-US" sz="2000" b="1" dirty="0"/>
              <a:t>15:1593-1623.</a:t>
            </a:r>
          </a:p>
          <a:p>
            <a:r>
              <a:rPr lang="en-US" sz="2000" dirty="0"/>
              <a:t>Carpenter, B., A. </a:t>
            </a:r>
            <a:r>
              <a:rPr lang="en-US" sz="2000" dirty="0" err="1"/>
              <a:t>Gelman</a:t>
            </a:r>
            <a:r>
              <a:rPr lang="en-US" sz="2000" dirty="0"/>
              <a:t>, M. D. Hoffman, D. Lee, B. Goodrich, M. Betancourt, M. Brubaker, J. </a:t>
            </a:r>
            <a:r>
              <a:rPr lang="en-US" sz="2000" dirty="0" err="1"/>
              <a:t>Guo</a:t>
            </a:r>
            <a:r>
              <a:rPr lang="en-US" sz="2000" dirty="0"/>
              <a:t>, P. Li, and A. Riddell. 2017. Stan: A Probabilistic Programming Language. Journal of Statistical Software </a:t>
            </a:r>
            <a:r>
              <a:rPr lang="en-US" sz="2000" b="1" dirty="0"/>
              <a:t>76:1-29.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Stan: the new frontier in Bayesian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68348" cy="4530725"/>
          </a:xfrm>
        </p:spPr>
        <p:txBody>
          <a:bodyPr/>
          <a:lstStyle/>
          <a:p>
            <a:r>
              <a:rPr lang="en-US" smtClean="0"/>
              <a:t>It </a:t>
            </a:r>
            <a:r>
              <a:rPr lang="en-US" dirty="0" smtClean="0"/>
              <a:t>is FAST</a:t>
            </a:r>
            <a:r>
              <a:rPr lang="en-US" smtClean="0"/>
              <a:t>. </a:t>
            </a:r>
          </a:p>
          <a:p>
            <a:r>
              <a:rPr lang="en-US" smtClean="0"/>
              <a:t>Sometimes </a:t>
            </a:r>
            <a:r>
              <a:rPr lang="en-US" dirty="0" smtClean="0"/>
              <a:t>hundreds or thousands of times faster than JAGS</a:t>
            </a:r>
          </a:p>
          <a:p>
            <a:r>
              <a:rPr lang="en-US" dirty="0" smtClean="0"/>
              <a:t>Scales well with dimensionality &amp; complexity</a:t>
            </a:r>
          </a:p>
          <a:p>
            <a:r>
              <a:rPr lang="en-US" dirty="0" smtClean="0"/>
              <a:t>It expands the possible models that can be fit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9"/>
          <a:stretch/>
        </p:blipFill>
        <p:spPr>
          <a:xfrm>
            <a:off x="5406888" y="973741"/>
            <a:ext cx="3397134" cy="52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5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8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Bayesian intro and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Gibbs and Metropolis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to Hamiltonian dynamics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Hamiltonian Monte Carlo &amp; No-U-Turn</a:t>
            </a:r>
          </a:p>
          <a:p>
            <a:pPr lvl="1"/>
            <a:r>
              <a:rPr lang="en-US" dirty="0" smtClean="0"/>
              <a:t>Develop intuition for these MCMC algorithms</a:t>
            </a:r>
          </a:p>
          <a:p>
            <a:pPr lvl="1"/>
            <a:r>
              <a:rPr lang="en-US" dirty="0" smtClean="0"/>
              <a:t>Review software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 and concluding thoughts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5320747"/>
            <a:ext cx="75438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Goal</a:t>
            </a:r>
            <a:r>
              <a:rPr lang="en-US" sz="3200" dirty="0"/>
              <a:t>: Understand algorithms enough to diagnose and interpret MCMC </a:t>
            </a:r>
            <a:r>
              <a:rPr lang="en-US" sz="3200" dirty="0" smtClean="0"/>
              <a:t>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41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723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9000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48537" y="5334000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3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48537" y="5334000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6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48537" y="5334000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644</TotalTime>
  <Words>1694</Words>
  <Application>Microsoft Office PowerPoint</Application>
  <PresentationFormat>On-screen Show (4:3)</PresentationFormat>
  <Paragraphs>222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Garamond</vt:lpstr>
      <vt:lpstr>Wingdings</vt:lpstr>
      <vt:lpstr>BlueEdge</vt:lpstr>
      <vt:lpstr>Equation</vt:lpstr>
      <vt:lpstr>Faster estimation of Bayesian models in ecology</vt:lpstr>
      <vt:lpstr>Introduction</vt:lpstr>
      <vt:lpstr>Stan: the new frontier in Bayesian analysis</vt:lpstr>
      <vt:lpstr>Stan: the new frontier in Bayesian analysis</vt:lpstr>
      <vt:lpstr>Plan of attack</vt:lpstr>
      <vt:lpstr>Random Walk Metropolis (RWM)</vt:lpstr>
      <vt:lpstr>Random Walk Metropolis (RWM)</vt:lpstr>
      <vt:lpstr>Random Walk Metropolis (RWM)</vt:lpstr>
      <vt:lpstr>Gibbs Sampler</vt:lpstr>
      <vt:lpstr>Gibbs Sampler</vt:lpstr>
      <vt:lpstr>Gibbs Sampler</vt:lpstr>
      <vt:lpstr>Gibbs Sampler</vt:lpstr>
      <vt:lpstr>Beyond RWM and Gibbs</vt:lpstr>
      <vt:lpstr>Hamiltonian Dynamics</vt:lpstr>
      <vt:lpstr>Hamiltonian Dynamics: Example</vt:lpstr>
      <vt:lpstr>Hamiltonian Dynamics: Example</vt:lpstr>
      <vt:lpstr>Static Hamiltonian Monte Carlo</vt:lpstr>
      <vt:lpstr>Hamiltonian Monte Carlo</vt:lpstr>
      <vt:lpstr>HMC: Example trajectories</vt:lpstr>
      <vt:lpstr>Effect of random momentum</vt:lpstr>
      <vt:lpstr>HMC: Example trajectories</vt:lpstr>
      <vt:lpstr>Hamiltonian Monte Carlo</vt:lpstr>
      <vt:lpstr>Implementation Hurdles of HMC</vt:lpstr>
      <vt:lpstr>Solution #1: Automatic Differentiation</vt:lpstr>
      <vt:lpstr>Solution #2: No-U-Turn Sampler</vt:lpstr>
      <vt:lpstr>No-U-Turn Trajectory</vt:lpstr>
      <vt:lpstr>Sampling from Trajectory</vt:lpstr>
      <vt:lpstr>No-U-Turn Example</vt:lpstr>
      <vt:lpstr>Tuning the No-U-Turn Sampler</vt:lpstr>
      <vt:lpstr>Divergent transitions indicate issues</vt:lpstr>
      <vt:lpstr>Divergent transitions indicate issues</vt:lpstr>
      <vt:lpstr>Concluding thoughts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95</cp:revision>
  <dcterms:created xsi:type="dcterms:W3CDTF">2015-01-11T16:48:24Z</dcterms:created>
  <dcterms:modified xsi:type="dcterms:W3CDTF">2019-01-10T04:37:40Z</dcterms:modified>
</cp:coreProperties>
</file>