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75" r:id="rId4"/>
    <p:sldId id="276" r:id="rId5"/>
    <p:sldId id="277" r:id="rId6"/>
    <p:sldId id="278" r:id="rId7"/>
    <p:sldId id="263" r:id="rId8"/>
    <p:sldId id="264" r:id="rId9"/>
    <p:sldId id="266" r:id="rId10"/>
    <p:sldId id="281" r:id="rId11"/>
    <p:sldId id="268" r:id="rId12"/>
    <p:sldId id="269" r:id="rId13"/>
    <p:sldId id="273" r:id="rId14"/>
    <p:sldId id="271" r:id="rId15"/>
    <p:sldId id="280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3112"/>
  </p:normalViewPr>
  <p:slideViewPr>
    <p:cSldViewPr snapToGrid="0" snapToObjects="1"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7ED68-86E3-4401-8F08-C0811F8F4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1/6/2019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1/6/2019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br>
              <a:rPr lang="en-US" dirty="0"/>
            </a:br>
            <a:r>
              <a:rPr lang="en-US" sz="3200" dirty="0" smtClean="0"/>
              <a:t>14 </a:t>
            </a:r>
            <a:r>
              <a:rPr lang="en-US" sz="3200" dirty="0"/>
              <a:t>January </a:t>
            </a:r>
            <a:r>
              <a:rPr lang="en-US" sz="3200" dirty="0" smtClean="0"/>
              <a:t>2019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14-18 </a:t>
            </a:r>
            <a:r>
              <a:rPr lang="en-US" dirty="0" err="1" smtClean="0"/>
              <a:t>Enero</a:t>
            </a:r>
            <a:r>
              <a:rPr lang="en-US" dirty="0" smtClean="0"/>
              <a:t>, 2019</a:t>
            </a:r>
            <a:endParaRPr lang="en-US" dirty="0"/>
          </a:p>
          <a:p>
            <a:r>
              <a:rPr lang="en-US" dirty="0" smtClean="0"/>
              <a:t>Universidad de </a:t>
            </a:r>
            <a:r>
              <a:rPr lang="en-US" dirty="0"/>
              <a:t>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of frequentist vs Bayesian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E6FDE-94F6-4902-8005-C732DD07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</a:t>
            </a:r>
            <a:r>
              <a:rPr lang="en-US" dirty="0" smtClean="0"/>
              <a:t>Bayesian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EFC263-3EFE-422A-81C4-46C08CE5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Possible as either Bayesian or frequentist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97FE3E-4297-439A-81BC-9F3D8EA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9D98F-71DF-443D-9C53-238EFEE9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5482"/>
            <a:ext cx="7886700" cy="132556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JAGS?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EE2A39-0FF6-495E-9142-EB0FBF0E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94" y="1195666"/>
            <a:ext cx="7886700" cy="5020209"/>
          </a:xfrm>
        </p:spPr>
        <p:txBody>
          <a:bodyPr>
            <a:normAutofit/>
          </a:bodyPr>
          <a:lstStyle/>
          <a:p>
            <a:r>
              <a:rPr lang="en-US" dirty="0"/>
              <a:t>TMB is an R package and environment for fitting statistical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DCC833-7A21-4398-977F-F8C65ED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TMB Workflow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Postulate a statistical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a C++ template file to calculate the negative log-likelihood given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Compile the model and link to it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Declare which parameters are “random”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model using R minimizer and the </a:t>
            </a:r>
            <a:r>
              <a:rPr lang="en-US" sz="2800" i="1" dirty="0"/>
              <a:t>objective</a:t>
            </a:r>
            <a:r>
              <a:rPr lang="en-US" sz="2800" dirty="0"/>
              <a:t> and </a:t>
            </a:r>
            <a:r>
              <a:rPr lang="en-US" sz="2800" i="1" dirty="0"/>
              <a:t>gradient</a:t>
            </a:r>
            <a:r>
              <a:rPr lang="en-US" sz="2800" dirty="0"/>
              <a:t> functions returned by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inference from the maximum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292608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Spatial (geospatial)</a:t>
            </a:r>
          </a:p>
          <a:p>
            <a:pPr marL="457200" lvl="1" indent="0">
              <a:buNone/>
            </a:pPr>
            <a:r>
              <a:rPr lang="en-US" sz="1800" dirty="0"/>
              <a:t>Thorson, James T., et al. "The importance of spatial models for estimating the strength of density dependence." </a:t>
            </a:r>
            <a:r>
              <a:rPr lang="en-US" sz="1800" i="1" dirty="0"/>
              <a:t>Ecology </a:t>
            </a:r>
            <a:r>
              <a:rPr lang="en-US" sz="1800" dirty="0"/>
              <a:t>96.5 (2015): 1202-1212.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C83832-5F8D-49D1-9F33-2F888FC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models contain random effects</a:t>
            </a:r>
          </a:p>
          <a:p>
            <a:r>
              <a:rPr lang="en-US" dirty="0"/>
              <a:t>Occur widely and naturally in ecology</a:t>
            </a:r>
          </a:p>
          <a:p>
            <a:r>
              <a:rPr lang="en-US" dirty="0"/>
              <a:t>A useful way to model our data</a:t>
            </a:r>
          </a:p>
          <a:p>
            <a:r>
              <a:rPr lang="en-US" dirty="0"/>
              <a:t>Requires integration of random effects</a:t>
            </a:r>
          </a:p>
          <a:p>
            <a:r>
              <a:rPr lang="en-US" dirty="0"/>
              <a:t>TMB is integrated with R, but requires writing some C++ code</a:t>
            </a:r>
          </a:p>
          <a:p>
            <a:r>
              <a:rPr lang="en-US" dirty="0"/>
              <a:t>TMB can fit almost all statistical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0A245-7FE3-43B6-8D2B-011AF59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BD7C3-2049-49B5-A014-6CA31749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16FDA1-07EC-40B8-B2D3-D4111ED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University of Washington, M.S.&amp; PhD</a:t>
            </a:r>
          </a:p>
          <a:p>
            <a:pPr>
              <a:buNone/>
            </a:pPr>
            <a:r>
              <a:rPr lang="en-US" sz="2400" dirty="0"/>
              <a:t>Quantitative Ecology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Post-doc con Billy Ernst (</a:t>
            </a:r>
            <a:r>
              <a:rPr lang="en-US" sz="2400" dirty="0" err="1"/>
              <a:t>UdeC</a:t>
            </a:r>
            <a:r>
              <a:rPr lang="en-US" sz="2400" dirty="0"/>
              <a:t> &amp; UW)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s-ES" sz="2400" dirty="0" err="1"/>
              <a:t>Quer</a:t>
            </a:r>
            <a:r>
              <a:rPr lang="en-US" sz="2400" dirty="0"/>
              <a:t>í</a:t>
            </a:r>
            <a:r>
              <a:rPr lang="es-ES" sz="2400" dirty="0"/>
              <a:t>a vivir en América Latina y aprender español.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424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blue whale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C46DCB-CB1E-4B0A-9700-81BD751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150932"/>
            <a:ext cx="7696200" cy="3451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81402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774" y="4719201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fisheries stock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Monte Carlo MCMC for ADMB assessments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Postdoc: Un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Ballenas</a:t>
            </a:r>
            <a:r>
              <a:rPr lang="en-US" dirty="0"/>
              <a:t> </a:t>
            </a:r>
            <a:r>
              <a:rPr lang="en-US" dirty="0" err="1"/>
              <a:t>jorobadas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Estrecho</a:t>
            </a:r>
            <a:r>
              <a:rPr lang="en-US" dirty="0"/>
              <a:t> de Magallanes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19600"/>
            <a:ext cx="3962400" cy="2057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04493" y="3761642"/>
            <a:ext cx="195707" cy="2715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00200"/>
            <a:ext cx="4800600" cy="26628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04493" y="3756260"/>
            <a:ext cx="4158107" cy="6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Experiencia</a:t>
            </a:r>
            <a:r>
              <a:rPr lang="en-US" dirty="0"/>
              <a:t> &amp; </a:t>
            </a:r>
            <a:r>
              <a:rPr lang="en-US" dirty="0" err="1"/>
              <a:t>Interés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 smtClean="0"/>
              <a:t>Bayesianos</a:t>
            </a:r>
            <a:r>
              <a:rPr lang="en-US" dirty="0" smtClean="0"/>
              <a:t>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el </a:t>
            </a:r>
            <a:r>
              <a:rPr lang="en-US" dirty="0" err="1"/>
              <a:t>idioma</a:t>
            </a:r>
            <a:r>
              <a:rPr lang="en-US" dirty="0"/>
              <a:t> R </a:t>
            </a:r>
          </a:p>
        </p:txBody>
      </p:sp>
    </p:spTree>
    <p:extLst>
      <p:ext uri="{BB962C8B-B14F-4D97-AF65-F5344CB8AC3E}">
        <p14:creationId xmlns:p14="http://schemas.microsoft.com/office/powerpoint/2010/main" val="31845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A492F-EA88-4CF7-9069-CBDF9447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B4034A-6C7D-489B-B474-A9E452B6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Gain </a:t>
            </a:r>
            <a:r>
              <a:rPr lang="en-US" dirty="0" smtClean="0"/>
              <a:t>comfort with distributions and how to integrate them numerically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Basics of Bayesian modeling: likelihood, prior,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what MCMC is and why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Robust workflow for real problems, including hiera</a:t>
            </a:r>
            <a:r>
              <a:rPr lang="en-US" dirty="0" smtClean="0"/>
              <a:t>rchical Bayesian modeling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understanding of Hamiltonian Monte Carlo and Stan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F2C2C3-2FC4-499F-B5F0-7DB732B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modeling: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by </a:t>
            </a:r>
            <a:r>
              <a:rPr lang="en-US" dirty="0" err="1"/>
              <a:t>Royle</a:t>
            </a:r>
            <a:r>
              <a:rPr lang="en-US" dirty="0"/>
              <a:t> &amp; </a:t>
            </a:r>
            <a:r>
              <a:rPr lang="en-US" dirty="0" err="1"/>
              <a:t>Dorazio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9553"/>
            <a:ext cx="7886700" cy="3364442"/>
          </a:xfrm>
        </p:spPr>
        <p:txBody>
          <a:bodyPr/>
          <a:lstStyle/>
          <a:p>
            <a:r>
              <a:rPr lang="en-US" dirty="0"/>
              <a:t>Statistical models used widely in ecology</a:t>
            </a:r>
          </a:p>
          <a:p>
            <a:r>
              <a:rPr lang="en-US" dirty="0"/>
              <a:t>A “</a:t>
            </a:r>
            <a:r>
              <a:rPr lang="en-US" i="1" dirty="0"/>
              <a:t>conceptual and philosophical approach to doing science</a:t>
            </a:r>
            <a:r>
              <a:rPr lang="en-US" dirty="0"/>
              <a:t>” with distinct models:</a:t>
            </a:r>
          </a:p>
          <a:p>
            <a:pPr lvl="1"/>
            <a:r>
              <a:rPr lang="en-US" i="1" dirty="0"/>
              <a:t>Observation: </a:t>
            </a:r>
            <a:r>
              <a:rPr lang="en-US" dirty="0"/>
              <a:t>How data are observed (with error), given the process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Process:</a:t>
            </a:r>
            <a:r>
              <a:rPr lang="en-US" dirty="0"/>
              <a:t> Describes the dynamics of the ecological process (e.g. animal abundance over time/space)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data|process</a:t>
            </a:r>
            <a:r>
              <a:rPr lang="en-US" sz="2400" dirty="0"/>
              <a:t>, parameters)*P(</a:t>
            </a:r>
            <a:r>
              <a:rPr lang="en-US" sz="2400" dirty="0" err="1"/>
              <a:t>process|parameters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2D25C0-03D8-409E-917F-DE6130EAECAC}"/>
              </a:ext>
            </a:extLst>
          </p:cNvPr>
          <p:cNvSpPr txBox="1"/>
          <p:nvPr/>
        </p:nvSpPr>
        <p:spPr>
          <a:xfrm>
            <a:off x="1346200" y="5601335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5693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427</Words>
  <Application>Microsoft Office PowerPoint</Application>
  <PresentationFormat>On-screen Show (4:3)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Garamond</vt:lpstr>
      <vt:lpstr>Wingdings</vt:lpstr>
      <vt:lpstr>BlueEdge</vt:lpstr>
      <vt:lpstr>Course introduction 14 January 2019</vt:lpstr>
      <vt:lpstr>Dr. Cole Monnahan</vt:lpstr>
      <vt:lpstr>California blue whale recovery</vt:lpstr>
      <vt:lpstr>Bayesian fisheries stock assessments</vt:lpstr>
      <vt:lpstr>Postdoc: Un análisis de Ballenas jorobadas Estrecho de Magallanes</vt:lpstr>
      <vt:lpstr>Y ahora es su turno…</vt:lpstr>
      <vt:lpstr>Course goals</vt:lpstr>
      <vt:lpstr>Bayesian modeling: overview</vt:lpstr>
      <vt:lpstr>HM by Royle &amp; Dorazio</vt:lpstr>
      <vt:lpstr>PowerPoint Presentation</vt:lpstr>
      <vt:lpstr>Fitting Bayesian models</vt:lpstr>
      <vt:lpstr>What is JAGS?</vt:lpstr>
      <vt:lpstr>TMB Workflow Overview</vt:lpstr>
      <vt:lpstr>TMB examples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33</cp:revision>
  <dcterms:created xsi:type="dcterms:W3CDTF">2015-01-11T16:48:24Z</dcterms:created>
  <dcterms:modified xsi:type="dcterms:W3CDTF">2019-01-07T03:40:56Z</dcterms:modified>
</cp:coreProperties>
</file>