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3"/>
  </p:notesMasterIdLst>
  <p:sldIdLst>
    <p:sldId id="256" r:id="rId3"/>
    <p:sldId id="264" r:id="rId4"/>
    <p:sldId id="265" r:id="rId5"/>
    <p:sldId id="266" r:id="rId6"/>
    <p:sldId id="267" r:id="rId7"/>
    <p:sldId id="268" r:id="rId8"/>
    <p:sldId id="258" r:id="rId9"/>
    <p:sldId id="259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88989-7179-4868-8471-A7A056B96C7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4522-EE3F-4B6E-889D-D7CB059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94AD-038C-43A2-A4DE-BB0813E6E51E}" type="datetime1">
              <a:rPr lang="en-US" smtClean="0"/>
              <a:t>1/6/2019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E199C-061B-4949-9C96-AC248C0D8DD3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45CA7-EB4A-4003-96F7-46C5013AEA42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58B87-F135-4381-8E7E-B64D4228932C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C5764-E191-4322-8BA3-3D7CBE2CF8D1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F9CC7-9DD7-495E-8E0C-D2152E7ED385}" type="datetime1">
              <a:rPr lang="en-US" smtClean="0"/>
              <a:t>1/6/2019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3F41F-A6FA-40C5-99E0-3F86C98F6608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0DF9F-793E-4985-B9D8-992C6E2DA332}" type="datetime1">
              <a:rPr lang="en-US" smtClean="0"/>
              <a:t>1/6/2019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EA9D4-2AD1-4101-A286-77D37AAADFED}" type="datetime1">
              <a:rPr lang="en-US" smtClean="0"/>
              <a:t>1/6/2019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17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93A-8691-4A87-9C49-3CE884C47D45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6B00-A11D-4D80-BD0B-755A2969FF78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9576D-E9F4-42BB-BC13-B23B3C4B0843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4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0F5-8523-4EB9-ACC0-9A01E3FEDA29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960D-B428-435A-A5E7-264A6D063906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B052-FF7D-466F-9234-659183862C88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6C0C-8755-49A7-BEFB-7AA12254EBB9}" type="datetime1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6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8827-F8F9-4844-A257-9CA23F7E0DA1}" type="datetime1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1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E2C-037A-4C2F-87D7-09EE32575BC5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1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7458-4B9B-4BD7-9049-0CDF114B9A90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8F74-D09C-4A4F-9011-F5861002FF66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2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AC82-5023-4B40-8E7B-CB32645BA3C1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270DE-3C8A-43D2-B05F-DCE66535FA1A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A8E4F-B453-4822-A448-33EE436F9AB4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7497C-C63C-412A-9DFD-A2E04718E293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66BCC-7079-4559-85D5-50A66D933026}" type="datetime1">
              <a:rPr lang="en-US" smtClean="0"/>
              <a:t>1/6/2019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C6DDB-E43F-4445-B916-EA8EF73BA2E9}" type="datetime1">
              <a:rPr lang="en-US" smtClean="0"/>
              <a:t>1/6/2019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0BF00-D669-4C78-910C-5733C04ABD2D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7FF70-BB30-46BB-AA76-2B519CE88675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93CCD87-1551-4F91-BE02-F4A09E617739}" type="datetime1">
              <a:rPr lang="en-US" smtClean="0"/>
              <a:t>1/6/2019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6717-3E2A-491D-9A2B-0D747605CA1D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3BB0B-C6E0-4A97-8C57-AA2347424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Practicing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FA67BB-A5FB-491D-8676-FF73A37F6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8A9E04-9745-4BF1-8EB3-4254B3A8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6D751-29E8-4EC7-8A6A-0255F9A1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C5326-8C6B-4ABB-84E6-071E5D54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TMB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DE4806-250F-4E4A-826B-F4D2260E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noProof="0" dirty="0"/>
              <a:t>Una i</a:t>
            </a:r>
            <a:r>
              <a:rPr lang="es-CL" dirty="0" err="1"/>
              <a:t>ntrodución</a:t>
            </a:r>
            <a:r>
              <a:rPr lang="es-CL" dirty="0"/>
              <a:t> de la integración numérica 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719032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Stats reading group on Bayesian inference</a:t>
            </a:r>
          </a:p>
          <a:p>
            <a:pPr defTabSz="914400"/>
            <a:r>
              <a:rPr lang="es-CL" kern="0" dirty="0"/>
              <a:t>27 Marzo </a:t>
            </a:r>
            <a:r>
              <a:rPr lang="en-US" kern="0" dirty="0"/>
              <a:t>2018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7911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Example</a:t>
            </a:r>
            <a:r>
              <a:rPr lang="es-CL" noProof="0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CL" sz="2400" dirty="0"/>
              <a:t>Supone solo un dato (</a:t>
            </a:r>
            <a:r>
              <a:rPr lang="es-CL" sz="2400" i="1" dirty="0"/>
              <a:t>y</a:t>
            </a:r>
            <a:r>
              <a:rPr lang="es-CL" sz="2400" dirty="0"/>
              <a:t>) de una distribución normal donde la media (</a:t>
            </a:r>
            <a:r>
              <a:rPr lang="es-CL" sz="2400" i="1" dirty="0"/>
              <a:t>θ)</a:t>
            </a:r>
            <a:r>
              <a:rPr lang="es-CL" sz="2400" dirty="0"/>
              <a:t> no es conocido pero la varianza sí: </a:t>
            </a:r>
            <a:r>
              <a:rPr lang="es-CL" sz="2400" i="1" dirty="0"/>
              <a:t>p(</a:t>
            </a:r>
            <a:r>
              <a:rPr lang="es-CL" sz="2400" i="1" dirty="0" err="1"/>
              <a:t>y|θ</a:t>
            </a:r>
            <a:r>
              <a:rPr lang="es-CL" sz="2400" i="1" dirty="0"/>
              <a:t>)~N(θ,</a:t>
            </a:r>
            <a:r>
              <a:rPr lang="el-GR" sz="2400" i="1" dirty="0"/>
              <a:t>σ</a:t>
            </a:r>
            <a:r>
              <a:rPr lang="es-CL" sz="2400" i="1" dirty="0"/>
              <a:t>)</a:t>
            </a:r>
            <a:r>
              <a:rPr lang="es-CL" sz="2400" dirty="0"/>
              <a:t>. La prior=</a:t>
            </a:r>
            <a:r>
              <a:rPr lang="es-CL" sz="2400" i="1" dirty="0"/>
              <a:t>p(θ)~N(μ</a:t>
            </a:r>
            <a:r>
              <a:rPr lang="es-CL" sz="2400" i="1" baseline="-25000" dirty="0"/>
              <a:t>0</a:t>
            </a:r>
            <a:r>
              <a:rPr lang="es-CL" sz="2400" i="1" dirty="0"/>
              <a:t>,τ</a:t>
            </a:r>
            <a:r>
              <a:rPr lang="es-CL" sz="2400" i="1" baseline="-25000" dirty="0"/>
              <a:t> 0</a:t>
            </a:r>
            <a:r>
              <a:rPr lang="es-CL" sz="2400" i="1" dirty="0"/>
              <a:t>)</a:t>
            </a:r>
          </a:p>
          <a:p>
            <a:endParaRPr lang="es-CL" sz="2400" i="1" noProof="0" dirty="0"/>
          </a:p>
          <a:p>
            <a:endParaRPr lang="es-CL" sz="2400" i="1" noProof="0" dirty="0"/>
          </a:p>
          <a:p>
            <a:endParaRPr lang="es-CL" sz="2400" i="1" noProof="0" dirty="0"/>
          </a:p>
          <a:p>
            <a:r>
              <a:rPr lang="es-CL" sz="2400" noProof="0" dirty="0"/>
              <a:t>Es una distribución normal:</a:t>
            </a:r>
          </a:p>
          <a:p>
            <a:pPr marL="0" indent="0">
              <a:buNone/>
            </a:pPr>
            <a:r>
              <a:rPr lang="es-CL" sz="2400" noProof="0" dirty="0"/>
              <a:t> </a:t>
            </a:r>
          </a:p>
          <a:p>
            <a:endParaRPr lang="es-CL" sz="2400" noProof="0" dirty="0"/>
          </a:p>
          <a:p>
            <a:r>
              <a:rPr lang="es-CL" sz="2400" dirty="0"/>
              <a:t>Cómo calculamos probabilidades de la </a:t>
            </a:r>
            <a:r>
              <a:rPr lang="es-CL" sz="2400" noProof="0" dirty="0"/>
              <a:t>posteriori?</a:t>
            </a:r>
          </a:p>
          <a:p>
            <a:r>
              <a:rPr lang="es-CL" sz="2400" b="1" noProof="0" dirty="0"/>
              <a:t>Tenemos que integrarla!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3D933AA6-3CA4-48B7-8B31-A6372A48D17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06500" y="2247106"/>
          <a:ext cx="33655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739880" imgH="533160" progId="Equation.DSMT4">
                  <p:embed/>
                </p:oleObj>
              </mc:Choice>
              <mc:Fallback>
                <p:oleObj name="Equation" r:id="rId3" imgW="1739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500" y="2247106"/>
                        <a:ext cx="336550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99692C83-57AF-4A76-A47E-2CAFA1D7FCA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53617" y="2076561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028520" imgH="965160" progId="Equation.DSMT4">
                  <p:embed/>
                </p:oleObj>
              </mc:Choice>
              <mc:Fallback>
                <p:oleObj name="Equation" r:id="rId5" imgW="10285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3617" y="2076561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FB4CAC16-AD28-4A60-AEF9-584CB8A6516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14800" y="22098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64D35E86-5756-46B2-9561-90EBF81E827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14800" y="220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AD5FC48A-A28D-4FA4-9B76-321EC51C6DB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3925" y="4028568"/>
          <a:ext cx="2884989" cy="67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0" imgW="1028520" imgH="241200" progId="Equation.DSMT4">
                  <p:embed/>
                </p:oleObj>
              </mc:Choice>
              <mc:Fallback>
                <p:oleObj name="Equation" r:id="rId10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3925" y="4028568"/>
                        <a:ext cx="2884989" cy="67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23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</p:spPr>
            <p:txBody>
              <a:bodyPr>
                <a:normAutofit/>
              </a:bodyPr>
              <a:lstStyle/>
              <a:p>
                <a:r>
                  <a:rPr lang="es-CL" b="0" noProof="0" dirty="0"/>
                  <a:t>P.ej. </a:t>
                </a:r>
                <a14:m>
                  <m:oMath xmlns:m="http://schemas.openxmlformats.org/officeDocument/2006/math">
                    <m:r>
                      <a:rPr lang="es-CL" b="0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L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s-CL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box>
                          <m:boxPr>
                            <m:ctrlPr>
                              <a:rPr lang="es-CL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s-CL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CL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L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s-CL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s-CL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box>
                        <m:r>
                          <m:rPr>
                            <m:sty m:val="p"/>
                          </m:rPr>
                          <a:rPr lang="es-CL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s-C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</m:oMath>
                </a14:m>
                <a:r>
                  <a:rPr lang="es-CL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s-CL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CL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CL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CL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s-CL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L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CL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s-CL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CL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s-CL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  <m:r>
                      <a:rPr lang="es-CL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CL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CL" noProof="0" dirty="0"/>
                  <a:t>	</a:t>
                </a:r>
              </a:p>
              <a:p>
                <a:r>
                  <a:rPr lang="es-CL" noProof="0" dirty="0"/>
                  <a:t>Es exacto…</a:t>
                </a:r>
              </a:p>
              <a:p>
                <a:r>
                  <a:rPr lang="es-CL" dirty="0"/>
                  <a:t>Es rápido…</a:t>
                </a:r>
              </a:p>
              <a:p>
                <a:r>
                  <a:rPr lang="es-CL" dirty="0"/>
                  <a:t>…E</a:t>
                </a:r>
                <a:r>
                  <a:rPr lang="es-CL" noProof="0" dirty="0"/>
                  <a:t>s </a:t>
                </a:r>
                <a:r>
                  <a:rPr lang="es-CL" dirty="0"/>
                  <a:t>arduo para </a:t>
                </a:r>
                <a:br>
                  <a:rPr lang="es-CL" dirty="0"/>
                </a:br>
                <a:r>
                  <a:rPr lang="es-CL" dirty="0"/>
                  <a:t>modelos reales (complejos)</a:t>
                </a:r>
                <a:endParaRPr lang="es-CL" noProof="0" dirty="0"/>
              </a:p>
              <a:p>
                <a:pPr marL="0" indent="0">
                  <a:buNone/>
                </a:pPr>
                <a:endParaRPr lang="es-CL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1B7B9D-0E50-4A57-AB72-124B67511980}"/>
              </a:ext>
            </a:extLst>
          </p:cNvPr>
          <p:cNvSpPr txBox="1"/>
          <p:nvPr/>
        </p:nvSpPr>
        <p:spPr>
          <a:xfrm>
            <a:off x="373081" y="4191934"/>
            <a:ext cx="8495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pnorm(q=0, mean=mu1, sd=tau1)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0.9412376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qnorm(p=c(0.025, .975), mean=mu1, sd=tau1)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-1.5765225  0.1765225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106DF4-79E6-485D-91AD-12514AB50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66" r="5783" b="13732"/>
          <a:stretch/>
        </p:blipFill>
        <p:spPr>
          <a:xfrm>
            <a:off x="5467047" y="1931988"/>
            <a:ext cx="3676953" cy="17065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912707B5-DD64-45B2-8539-26DD0A4B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CL" noProof="0" dirty="0"/>
              <a:t>Método 1: Integración analítica </a:t>
            </a:r>
          </a:p>
        </p:txBody>
      </p:sp>
    </p:spTree>
    <p:extLst>
      <p:ext uri="{BB962C8B-B14F-4D97-AF65-F5344CB8AC3E}">
        <p14:creationId xmlns:p14="http://schemas.microsoft.com/office/powerpoint/2010/main" val="50452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26"/>
            <a:ext cx="8229600" cy="4987899"/>
          </a:xfrm>
        </p:spPr>
        <p:txBody>
          <a:bodyPr>
            <a:normAutofit/>
          </a:bodyPr>
          <a:lstStyle/>
          <a:p>
            <a:r>
              <a:rPr lang="es-CL" sz="2800" noProof="0" dirty="0"/>
              <a:t>Idea </a:t>
            </a:r>
            <a:r>
              <a:rPr lang="es-CL" sz="2800" dirty="0"/>
              <a:t>= generar muestras aleatorias y calcular porcentajes para aproximar probabilidades 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1B7B9D-0E50-4A57-AB72-124B67511980}"/>
              </a:ext>
            </a:extLst>
          </p:cNvPr>
          <p:cNvSpPr txBox="1"/>
          <p:nvPr/>
        </p:nvSpPr>
        <p:spPr>
          <a:xfrm>
            <a:off x="457200" y="2123436"/>
            <a:ext cx="8495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mean=mu1,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=tau1)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mean(x&lt;0)    [1] 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quantile(x,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=c(0.025, 0.975))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-1.14731923 -0.08842335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DC4D84-CFC0-4018-96F1-48944859E404}"/>
              </a:ext>
            </a:extLst>
          </p:cNvPr>
          <p:cNvSpPr txBox="1"/>
          <p:nvPr/>
        </p:nvSpPr>
        <p:spPr>
          <a:xfrm>
            <a:off x="324144" y="4561265"/>
            <a:ext cx="8495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rnorm(1e6, mean=mu1, sd=tau1) 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mean(x&lt;0)    [1] 0.940683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quantile(x, probs=c(0.025, 0.975))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-1.5768345  0.1790194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B68671-DBD1-4256-8B71-9AF9C9398CC2}"/>
              </a:ext>
            </a:extLst>
          </p:cNvPr>
          <p:cNvSpPr txBox="1"/>
          <p:nvPr/>
        </p:nvSpPr>
        <p:spPr>
          <a:xfrm>
            <a:off x="4705054" y="2716453"/>
            <a:ext cx="20773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Porcentaje de x&lt;0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81D5654-BA2D-4CC7-A94F-9EE66B5E0D3A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286250" y="2792186"/>
            <a:ext cx="418804" cy="108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7398E67B-227A-4E28-9A9B-07011C05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601075" cy="1139825"/>
          </a:xfrm>
        </p:spPr>
        <p:txBody>
          <a:bodyPr/>
          <a:lstStyle/>
          <a:p>
            <a:r>
              <a:rPr lang="es-CL" noProof="0" dirty="0"/>
              <a:t>Método 2: I</a:t>
            </a:r>
            <a:r>
              <a:rPr lang="es-CL" dirty="0" err="1"/>
              <a:t>ntegración</a:t>
            </a:r>
            <a:r>
              <a:rPr lang="es-CL" dirty="0"/>
              <a:t> por Monte Carlo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47260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40"/>
            <a:ext cx="8229600" cy="4914685"/>
          </a:xfrm>
        </p:spPr>
        <p:txBody>
          <a:bodyPr>
            <a:normAutofit lnSpcReduction="10000"/>
          </a:bodyPr>
          <a:lstStyle/>
          <a:p>
            <a:r>
              <a:rPr lang="es-CL" noProof="0" dirty="0"/>
              <a:t>Para poder implementarlo necesitamos conocer la forma exacta de la </a:t>
            </a:r>
            <a:r>
              <a:rPr lang="es-CL" dirty="0"/>
              <a:t>distribución a posteriori como en el ejemplo anterior con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endParaRPr lang="es-C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b="1" u="sng" dirty="0"/>
              <a:t>Sin embargo, esta situación es muy raro</a:t>
            </a:r>
            <a:endParaRPr lang="es-CL" dirty="0"/>
          </a:p>
          <a:p>
            <a:r>
              <a:rPr lang="es-CL" noProof="0" dirty="0"/>
              <a:t>En este método mientras más muestras generamos mejor será la aproximación </a:t>
            </a:r>
          </a:p>
          <a:p>
            <a:endParaRPr lang="es-CL" noProof="0" dirty="0"/>
          </a:p>
          <a:p>
            <a:r>
              <a:rPr lang="es-CL" noProof="0" dirty="0"/>
              <a:t>Que hacemos cuando no podemos usar los métodos anteriores?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9885AEA-3B96-4C9A-B0B4-C6A263C2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CL" noProof="0" dirty="0"/>
              <a:t>Método 2: Monte Carlo </a:t>
            </a:r>
            <a:r>
              <a:rPr lang="es-CL" dirty="0"/>
              <a:t>integración 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4451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96655-ABA8-4C5E-81F7-49BBAFC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Numerical integration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425222-AF68-4CE5-9FAA-63E3F25C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integration</a:t>
            </a:r>
          </a:p>
          <a:p>
            <a:r>
              <a:rPr lang="en-US" dirty="0" smtClean="0"/>
              <a:t>Numerical integration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C1CD62E9-C597-4247-B02E-335E73A0F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619605"/>
              </p:ext>
            </p:extLst>
          </p:nvPr>
        </p:nvGraphicFramePr>
        <p:xfrm>
          <a:off x="752475" y="4138613"/>
          <a:ext cx="72517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2692080" imgH="634680" progId="Equation.DSMT4">
                  <p:embed/>
                </p:oleObj>
              </mc:Choice>
              <mc:Fallback>
                <p:oleObj name="Equation" r:id="rId3" imgW="2692080" imgH="6346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xmlns="" id="{C1CD62E9-C597-4247-B02E-335E73A0FA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4138613"/>
                        <a:ext cx="7251700" cy="170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AA114-0ABF-49C8-A1AD-423E96F7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1.1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Analytical w/ uniform, triangle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Drop the constant and integrate from –</a:t>
            </a:r>
            <a:r>
              <a:rPr lang="en-US" dirty="0" err="1" smtClean="0"/>
              <a:t>inf</a:t>
            </a:r>
            <a:r>
              <a:rPr lang="en-US" dirty="0" smtClean="0"/>
              <a:t> to inf. What does this equal?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13210D-F4BF-478A-BF3A-8929098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1.2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Numerical integration of normal et 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Independent events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Very far out in tail. Compare to </a:t>
            </a:r>
            <a:r>
              <a:rPr lang="en-US" dirty="0" err="1" smtClean="0"/>
              <a:t>pnorm</a:t>
            </a:r>
            <a:r>
              <a:rPr lang="en-US" dirty="0" smtClean="0"/>
              <a:t>. Why failing?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mean of samples vs replicate to show convergence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13210D-F4BF-478A-BF3A-8929098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68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320</TotalTime>
  <Words>320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Wingdings</vt:lpstr>
      <vt:lpstr>Theme1</vt:lpstr>
      <vt:lpstr>Office Theme</vt:lpstr>
      <vt:lpstr>Equation</vt:lpstr>
      <vt:lpstr>Lab 1: Practicing integration</vt:lpstr>
      <vt:lpstr>Una introdución de la integración numérica </vt:lpstr>
      <vt:lpstr>Example I</vt:lpstr>
      <vt:lpstr>Método 1: Integración analítica </vt:lpstr>
      <vt:lpstr>Método 2: Integración por Monte Carlo</vt:lpstr>
      <vt:lpstr>Método 2: Monte Carlo integración </vt:lpstr>
      <vt:lpstr>Review: Numerical integration</vt:lpstr>
      <vt:lpstr>Homework 1.1 </vt:lpstr>
      <vt:lpstr>Homework 1.2 </vt:lpstr>
      <vt:lpstr>Daily 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 Monnahan</cp:lastModifiedBy>
  <cp:revision>23</cp:revision>
  <dcterms:created xsi:type="dcterms:W3CDTF">2017-12-04T19:09:31Z</dcterms:created>
  <dcterms:modified xsi:type="dcterms:W3CDTF">2019-01-07T07:36:10Z</dcterms:modified>
</cp:coreProperties>
</file>