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06" r:id="rId2"/>
    <p:sldId id="297" r:id="rId3"/>
    <p:sldId id="298" r:id="rId4"/>
    <p:sldId id="299" r:id="rId5"/>
    <p:sldId id="300" r:id="rId6"/>
    <p:sldId id="301" r:id="rId7"/>
    <p:sldId id="294" r:id="rId8"/>
    <p:sldId id="305" r:id="rId9"/>
    <p:sldId id="303" r:id="rId10"/>
    <p:sldId id="304" r:id="rId11"/>
    <p:sldId id="289" r:id="rId12"/>
    <p:sldId id="290" r:id="rId13"/>
    <p:sldId id="291" r:id="rId14"/>
    <p:sldId id="295" r:id="rId15"/>
    <p:sldId id="292" r:id="rId16"/>
    <p:sldId id="307" r:id="rId17"/>
    <p:sldId id="264" r:id="rId18"/>
    <p:sldId id="274" r:id="rId19"/>
    <p:sldId id="28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1/7/2019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1/7/2019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1/7/2019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noProof="0" dirty="0"/>
              <a:t>Una </a:t>
            </a:r>
            <a:r>
              <a:rPr lang="es-CL" dirty="0"/>
              <a:t>Introducción de la </a:t>
            </a:r>
            <a:r>
              <a:rPr lang="es-CL" noProof="0" dirty="0"/>
              <a:t>Inferencia Bayesiana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719032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Stats reading group on Bayesian inference</a:t>
            </a:r>
          </a:p>
          <a:p>
            <a:pPr defTabSz="914400"/>
            <a:r>
              <a:rPr lang="es-CL" kern="0" dirty="0"/>
              <a:t>20 Marzo </a:t>
            </a:r>
            <a:r>
              <a:rPr lang="en-US" kern="0" dirty="0"/>
              <a:t>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1743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4D507-C9FA-49F2-A4C2-A66BA63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Objetivos y resumen del “curso”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1EA7B9-01B7-4DEE-B9B5-44F8406E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070"/>
            <a:ext cx="8229600" cy="4801855"/>
          </a:xfrm>
        </p:spPr>
        <p:txBody>
          <a:bodyPr/>
          <a:lstStyle/>
          <a:p>
            <a:r>
              <a:rPr lang="es-CL" noProof="0" dirty="0"/>
              <a:t>Aprender modelos aplicados bayesianos; leer y discutir publicaciones; practicar idiomas</a:t>
            </a:r>
          </a:p>
          <a:p>
            <a:r>
              <a:rPr lang="es-CL" noProof="0" dirty="0"/>
              <a:t>Primero 3 semanas: básicos de inferencia bayesiana, MCMC, y JAGS</a:t>
            </a:r>
          </a:p>
          <a:p>
            <a:r>
              <a:rPr lang="es-CL" noProof="0" dirty="0"/>
              <a:t>Después: Cada de ustedes va a elegir una publicación relevante para tus estudios. </a:t>
            </a:r>
          </a:p>
          <a:p>
            <a:pPr lvl="1"/>
            <a:r>
              <a:rPr lang="es-CL" noProof="0" dirty="0"/>
              <a:t>La resumieres </a:t>
            </a:r>
            <a:r>
              <a:rPr lang="es-CL" u="sng" noProof="0" dirty="0"/>
              <a:t>en inglés</a:t>
            </a:r>
            <a:r>
              <a:rPr lang="es-CL" dirty="0"/>
              <a:t> y lideres la discusión</a:t>
            </a:r>
            <a:endParaRPr lang="es-CL" noProof="0" dirty="0"/>
          </a:p>
          <a:p>
            <a:r>
              <a:rPr lang="es-CL" dirty="0"/>
              <a:t>Presentare otras temas a medida que surgen </a:t>
            </a:r>
          </a:p>
          <a:p>
            <a:r>
              <a:rPr lang="es-CL" noProof="0" dirty="0"/>
              <a:t>Hablaremos una mezcla de los idiomas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2ADAC1-E81C-496A-88FD-83B794D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Los pasos de un análisis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noProof="0" dirty="0"/>
              <a:t>Hacer un modelo colectivo </a:t>
            </a:r>
            <a:r>
              <a:rPr lang="es-CL" dirty="0"/>
              <a:t>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Condicionar el modelo a los datos observados y estimar la probabilidad </a:t>
            </a:r>
            <a:r>
              <a:rPr lang="es-CL" i="1" dirty="0"/>
              <a:t>a posteriori</a:t>
            </a:r>
            <a:r>
              <a:rPr lang="es-C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CL" noProof="0" dirty="0"/>
              <a:t>Evaluar el ajuste, realizar si necesario, </a:t>
            </a:r>
            <a:r>
              <a:rPr lang="es-CL" dirty="0"/>
              <a:t>y después hacer inferencia (calcular probabilidades).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47347-E575-45B9-A33D-A43CC2008456}"/>
              </a:ext>
            </a:extLst>
          </p:cNvPr>
          <p:cNvSpPr txBox="1"/>
          <p:nvPr/>
        </p:nvSpPr>
        <p:spPr>
          <a:xfrm>
            <a:off x="637953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18528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Las ventajas de inferencia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CL" noProof="0" dirty="0"/>
              <a:t>Hay respuestas intuitivas: </a:t>
            </a:r>
            <a:r>
              <a:rPr lang="es-CL" dirty="0"/>
              <a:t>los parámetros son distribuciones probabilidades.</a:t>
            </a:r>
          </a:p>
          <a:p>
            <a:r>
              <a:rPr lang="es-CL" dirty="0"/>
              <a:t>Poder formalmente incorporar conocimiento antes del experimento</a:t>
            </a:r>
            <a:endParaRPr lang="es-CL" noProof="0" dirty="0"/>
          </a:p>
          <a:p>
            <a:r>
              <a:rPr lang="es-CL" noProof="0" dirty="0"/>
              <a:t>Las suposiciones asintóticas no son necesarios</a:t>
            </a:r>
          </a:p>
          <a:p>
            <a:r>
              <a:rPr lang="es-CL" dirty="0"/>
              <a:t>La estimación de los modelos jerárquicos es natural y fácil </a:t>
            </a:r>
          </a:p>
          <a:p>
            <a:r>
              <a:rPr lang="es-CL" noProof="0" dirty="0"/>
              <a:t>Análisis de decisión: Poder calcular probabilidades de las consecuencias de varias acciones. </a:t>
            </a:r>
            <a:r>
              <a:rPr lang="es-CL" sz="2000" dirty="0"/>
              <a:t>(</a:t>
            </a:r>
            <a:r>
              <a:rPr lang="es-CL" sz="2000" dirty="0" err="1"/>
              <a:t>Punt</a:t>
            </a:r>
            <a:r>
              <a:rPr lang="es-CL" sz="2000" dirty="0"/>
              <a:t> and </a:t>
            </a:r>
            <a:r>
              <a:rPr lang="es-CL" sz="2000" dirty="0" err="1"/>
              <a:t>Hilborn</a:t>
            </a:r>
            <a:r>
              <a:rPr lang="es-CL" sz="2000" dirty="0"/>
              <a:t> 1997)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Toma mas tiempo estimar los modelos. </a:t>
            </a:r>
          </a:p>
          <a:p>
            <a:r>
              <a:rPr lang="es-CL" dirty="0"/>
              <a:t>En general, la especificación de los </a:t>
            </a:r>
            <a:r>
              <a:rPr lang="es-CL" dirty="0" err="1"/>
              <a:t>priors</a:t>
            </a:r>
            <a:endParaRPr lang="es-CL" dirty="0"/>
          </a:p>
          <a:p>
            <a:pPr lvl="1"/>
            <a:r>
              <a:rPr lang="es-CL" dirty="0"/>
              <a:t>Poder ser sensitivo para la transformación de los parámetros. </a:t>
            </a:r>
            <a:r>
              <a:rPr lang="es-CL" sz="1600" dirty="0"/>
              <a:t>(</a:t>
            </a:r>
            <a:r>
              <a:rPr lang="es-CL" sz="1600" dirty="0" err="1"/>
              <a:t>Thorson</a:t>
            </a:r>
            <a:r>
              <a:rPr lang="es-CL" sz="1600" dirty="0"/>
              <a:t> and Cope 2017, </a:t>
            </a:r>
            <a:r>
              <a:rPr lang="es-CL" sz="1600" dirty="0" err="1"/>
              <a:t>Maunder</a:t>
            </a:r>
            <a:r>
              <a:rPr lang="es-CL" sz="1600" dirty="0"/>
              <a:t> 2003)</a:t>
            </a:r>
          </a:p>
          <a:p>
            <a:pPr lvl="1"/>
            <a:r>
              <a:rPr lang="es-CL" noProof="0" dirty="0"/>
              <a:t>Poder ser difícil </a:t>
            </a:r>
            <a:r>
              <a:rPr lang="es-CL" dirty="0"/>
              <a:t>determinar apropiados “</a:t>
            </a:r>
            <a:r>
              <a:rPr lang="es-CL" noProof="0" dirty="0" err="1"/>
              <a:t>priors</a:t>
            </a:r>
            <a:r>
              <a:rPr lang="es-CL" noProof="0" dirty="0"/>
              <a:t>”</a:t>
            </a:r>
            <a:endParaRPr lang="es-CL" sz="2000" noProof="0" dirty="0"/>
          </a:p>
          <a:p>
            <a:pPr lvl="1"/>
            <a:r>
              <a:rPr lang="es-CL" noProof="0" dirty="0"/>
              <a:t>P.ej., no hay “</a:t>
            </a:r>
            <a:r>
              <a:rPr lang="es-CL" noProof="0" dirty="0" err="1"/>
              <a:t>uninformative</a:t>
            </a:r>
            <a:r>
              <a:rPr lang="es-CL" dirty="0"/>
              <a:t> </a:t>
            </a:r>
            <a:r>
              <a:rPr lang="es-CL" dirty="0" err="1"/>
              <a:t>priors</a:t>
            </a:r>
            <a:r>
              <a:rPr lang="es-CL" dirty="0"/>
              <a:t>”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</a:t>
            </a:r>
          </a:p>
          <a:p>
            <a:r>
              <a:rPr lang="en-US" dirty="0" smtClean="0"/>
              <a:t>Tuesday</a:t>
            </a:r>
          </a:p>
          <a:p>
            <a:r>
              <a:rPr lang="en-US" dirty="0" smtClean="0"/>
              <a:t>Wednesday</a:t>
            </a:r>
          </a:p>
          <a:p>
            <a:r>
              <a:rPr lang="en-US" dirty="0" smtClean="0"/>
              <a:t>Thursday</a:t>
            </a:r>
          </a:p>
          <a:p>
            <a:r>
              <a:rPr lang="en-US" dirty="0" smtClean="0"/>
              <a:t>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Sample spaces, random variables, probability mass/density</a:t>
            </a:r>
          </a:p>
          <a:p>
            <a:r>
              <a:rPr lang="en-US" dirty="0" smtClean="0"/>
              <a:t>Marginal, conditional, joint probabilities</a:t>
            </a:r>
          </a:p>
          <a:p>
            <a:r>
              <a:rPr lang="en-US" dirty="0" smtClean="0"/>
              <a:t>Probability statements, integration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 err="1"/>
              <a:t>Review</a:t>
            </a:r>
            <a:r>
              <a:rPr lang="es-CL" noProof="0" dirty="0"/>
              <a:t>: </a:t>
            </a:r>
            <a:r>
              <a:rPr lang="es-CL" noProof="0" dirty="0" err="1"/>
              <a:t>basics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probabilities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CL" noProof="0" dirty="0"/>
              <a:t>P(A)=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</a:t>
            </a:r>
            <a:r>
              <a:rPr lang="es-CL" noProof="0" dirty="0" err="1"/>
              <a:t>event</a:t>
            </a:r>
            <a:r>
              <a:rPr lang="es-CL" noProof="0" dirty="0"/>
              <a:t> A</a:t>
            </a:r>
          </a:p>
          <a:p>
            <a:r>
              <a:rPr lang="es-CL" noProof="0" dirty="0"/>
              <a:t>P(A,B)=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noProof="0" dirty="0" err="1"/>
              <a:t>of</a:t>
            </a:r>
            <a:r>
              <a:rPr lang="es-CL" noProof="0" dirty="0"/>
              <a:t> A and B</a:t>
            </a:r>
          </a:p>
          <a:p>
            <a:r>
              <a:rPr lang="es-CL" noProof="0" dirty="0"/>
              <a:t>P(A|B)=P(A,B)/P(B)   [</a:t>
            </a:r>
            <a:r>
              <a:rPr lang="es-CL" noProof="0" dirty="0" err="1"/>
              <a:t>conditional</a:t>
            </a:r>
            <a:r>
              <a:rPr lang="es-CL" noProof="0" dirty="0"/>
              <a:t> </a:t>
            </a:r>
            <a:r>
              <a:rPr lang="es-CL" noProof="0" dirty="0" err="1"/>
              <a:t>probability</a:t>
            </a:r>
            <a:r>
              <a:rPr lang="es-CL" noProof="0" dirty="0"/>
              <a:t>]</a:t>
            </a:r>
          </a:p>
          <a:p>
            <a:r>
              <a:rPr lang="es-CL" noProof="0" dirty="0" err="1"/>
              <a:t>If</a:t>
            </a:r>
            <a:r>
              <a:rPr lang="es-CL" noProof="0" dirty="0"/>
              <a:t> </a:t>
            </a:r>
            <a:r>
              <a:rPr lang="es-CL" noProof="0" dirty="0" err="1"/>
              <a:t>event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continuous</a:t>
            </a:r>
            <a:r>
              <a:rPr lang="es-CL" noProof="0" dirty="0"/>
              <a:t>, </a:t>
            </a:r>
            <a:r>
              <a:rPr lang="es-CL" noProof="0" dirty="0" err="1"/>
              <a:t>it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b="1" noProof="0" dirty="0" err="1"/>
              <a:t>density</a:t>
            </a:r>
            <a:endParaRPr lang="es-CL" b="1" noProof="0" dirty="0"/>
          </a:p>
          <a:p>
            <a:r>
              <a:rPr lang="es-CL" noProof="0" dirty="0" err="1"/>
              <a:t>If</a:t>
            </a:r>
            <a:r>
              <a:rPr lang="es-CL" noProof="0" dirty="0"/>
              <a:t> </a:t>
            </a:r>
            <a:r>
              <a:rPr lang="es-CL" noProof="0" dirty="0" err="1"/>
              <a:t>discrete</a:t>
            </a:r>
            <a:r>
              <a:rPr lang="es-CL" noProof="0" dirty="0"/>
              <a:t>, </a:t>
            </a:r>
            <a:r>
              <a:rPr lang="es-CL" noProof="0" dirty="0" err="1"/>
              <a:t>it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probability</a:t>
            </a:r>
            <a:r>
              <a:rPr lang="es-CL" noProof="0" dirty="0"/>
              <a:t> </a:t>
            </a:r>
            <a:r>
              <a:rPr lang="es-CL" b="1" noProof="0" dirty="0" err="1"/>
              <a:t>mass</a:t>
            </a:r>
            <a:endParaRPr lang="es-CL" b="1" noProof="0" dirty="0"/>
          </a:p>
          <a:p>
            <a:pPr marL="0" indent="0">
              <a:buNone/>
            </a:pP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871A0B14-87C6-4452-B778-BA64D86F24D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04975" y="4098278"/>
          <a:ext cx="3313592" cy="208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68200" imgH="736560" progId="Equation.DSMT4">
                  <p:embed/>
                </p:oleObj>
              </mc:Choice>
              <mc:Fallback>
                <p:oleObj name="Equation" r:id="rId3" imgW="11682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975" y="4098278"/>
                        <a:ext cx="3313592" cy="208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FEC291-188A-4C6E-ABF2-A799330527F2}"/>
              </a:ext>
            </a:extLst>
          </p:cNvPr>
          <p:cNvSpPr txBox="1"/>
          <p:nvPr/>
        </p:nvSpPr>
        <p:spPr>
          <a:xfrm>
            <a:off x="5357479" y="4624498"/>
            <a:ext cx="2848933" cy="85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Law of 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397377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review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 – generate random samples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 – probability density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 – probabilities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 – quantiles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 smtClean="0"/>
              <a:t>rnorm</a:t>
            </a:r>
            <a:r>
              <a:rPr lang="en-US" dirty="0" smtClean="0"/>
              <a:t> to plot density vs finite </a:t>
            </a:r>
            <a:endParaRPr lang="en-US" dirty="0"/>
          </a:p>
          <a:p>
            <a:r>
              <a:rPr lang="en-US" dirty="0"/>
              <a:t>Hint</a:t>
            </a:r>
            <a:r>
              <a:rPr lang="en-US" dirty="0" smtClean="0"/>
              <a:t>: </a:t>
            </a:r>
            <a:r>
              <a:rPr lang="en-US" dirty="0" smtClean="0"/>
              <a:t>look up argument </a:t>
            </a:r>
            <a:r>
              <a:rPr lang="en-US" dirty="0" err="1" smtClean="0"/>
              <a:t>prob</a:t>
            </a:r>
            <a:r>
              <a:rPr lang="en-US" dirty="0" smtClean="0"/>
              <a:t>=TRUE </a:t>
            </a:r>
            <a:r>
              <a:rPr lang="en-US" dirty="0" smtClean="0"/>
              <a:t>in </a:t>
            </a:r>
            <a:r>
              <a:rPr lang="en-US" dirty="0" err="1" smtClean="0"/>
              <a:t>hist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Mi formación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L" sz="2400" u="sng" noProof="0" dirty="0"/>
              <a:t>Formación Académica</a:t>
            </a:r>
          </a:p>
          <a:p>
            <a:pPr>
              <a:buNone/>
            </a:pPr>
            <a:r>
              <a:rPr lang="es-CL" sz="2400" noProof="0" dirty="0" err="1"/>
              <a:t>University</a:t>
            </a:r>
            <a:r>
              <a:rPr lang="es-CL" sz="2400" noProof="0" dirty="0"/>
              <a:t> </a:t>
            </a:r>
            <a:r>
              <a:rPr lang="es-CL" sz="2400" noProof="0" dirty="0" err="1"/>
              <a:t>of</a:t>
            </a:r>
            <a:r>
              <a:rPr lang="es-CL" sz="2400" noProof="0" dirty="0"/>
              <a:t> Washington, M.S.&amp; PhD</a:t>
            </a:r>
          </a:p>
          <a:p>
            <a:pPr>
              <a:buNone/>
            </a:pPr>
            <a:r>
              <a:rPr lang="es-CL" sz="2400" noProof="0" dirty="0" err="1"/>
              <a:t>Quantitative</a:t>
            </a:r>
            <a:r>
              <a:rPr lang="es-CL" sz="2400" noProof="0" dirty="0"/>
              <a:t> </a:t>
            </a:r>
            <a:r>
              <a:rPr lang="es-CL" sz="2400" noProof="0" dirty="0" err="1"/>
              <a:t>Ecology</a:t>
            </a:r>
            <a:endParaRPr lang="es-CL" sz="2400" noProof="0" dirty="0"/>
          </a:p>
          <a:p>
            <a:pPr>
              <a:buNone/>
            </a:pPr>
            <a:endParaRPr lang="es-CL" sz="2400" noProof="0" dirty="0"/>
          </a:p>
          <a:p>
            <a:pPr>
              <a:buNone/>
            </a:pPr>
            <a:r>
              <a:rPr lang="es-CL" sz="2400" u="sng" noProof="0" dirty="0"/>
              <a:t>Actividades Laborales</a:t>
            </a:r>
          </a:p>
          <a:p>
            <a:pPr>
              <a:buNone/>
            </a:pPr>
            <a:r>
              <a:rPr lang="es-CL" sz="2400" noProof="0" dirty="0"/>
              <a:t>Post-</a:t>
            </a:r>
            <a:r>
              <a:rPr lang="es-CL" sz="2400" noProof="0" dirty="0" err="1"/>
              <a:t>doc</a:t>
            </a:r>
            <a:r>
              <a:rPr lang="es-CL" sz="2400" noProof="0" dirty="0"/>
              <a:t> con Billy Ernst (</a:t>
            </a:r>
            <a:r>
              <a:rPr lang="es-CL" sz="2400" noProof="0" dirty="0" err="1"/>
              <a:t>UdeC</a:t>
            </a:r>
            <a:r>
              <a:rPr lang="es-CL" sz="2400" noProof="0" dirty="0"/>
              <a:t> &amp; UW)</a:t>
            </a:r>
          </a:p>
          <a:p>
            <a:pPr>
              <a:buNone/>
            </a:pPr>
            <a:endParaRPr lang="es-CL" sz="2400" noProof="0" dirty="0"/>
          </a:p>
          <a:p>
            <a:pPr>
              <a:buNone/>
            </a:pPr>
            <a:r>
              <a:rPr lang="es-CL" sz="2400" u="sng" noProof="0" dirty="0"/>
              <a:t>Conexión con Chile</a:t>
            </a:r>
          </a:p>
          <a:p>
            <a:pPr>
              <a:buNone/>
            </a:pPr>
            <a:r>
              <a:rPr lang="es-CL" sz="2400" noProof="0" dirty="0"/>
              <a:t>Quería vivir en América Latina y aprender español. </a:t>
            </a:r>
            <a:endParaRPr lang="es-CL" sz="2400" i="1" noProof="0" dirty="0"/>
          </a:p>
        </p:txBody>
      </p:sp>
    </p:spTree>
    <p:extLst>
      <p:ext uri="{BB962C8B-B14F-4D97-AF65-F5344CB8AC3E}">
        <p14:creationId xmlns:p14="http://schemas.microsoft.com/office/powerpoint/2010/main" val="80742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Maestría: un análisis bayesiano de las ballenas azules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29024"/>
          <a:stretch/>
        </p:blipFill>
        <p:spPr>
          <a:xfrm>
            <a:off x="457200" y="1843612"/>
            <a:ext cx="7120824" cy="2449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06298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049" y="4293226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Doctorado: modelos bayesianos por stock </a:t>
            </a:r>
            <a:r>
              <a:rPr lang="es-CL" noProof="0" dirty="0" err="1"/>
              <a:t>assessment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noProof="0" dirty="0"/>
              <a:t>Mejoré capacidades bayesianas en ADMB con el algoritmo </a:t>
            </a:r>
            <a:r>
              <a:rPr lang="es-CL" noProof="0" dirty="0" err="1"/>
              <a:t>Hamiltonian</a:t>
            </a:r>
            <a:r>
              <a:rPr lang="es-CL" noProof="0" dirty="0"/>
              <a:t> Monte Carlo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noProof="0" dirty="0" err="1"/>
              <a:t>Postdoc</a:t>
            </a:r>
            <a:r>
              <a:rPr lang="es-CL" noProof="0" dirty="0"/>
              <a:t>: Un análisis bayesiano de ballenas jorobadas del Estrecho de Magallanes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Y ahora es su turno…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noProof="0" dirty="0"/>
              <a:t>¿Nombre, departamento?</a:t>
            </a:r>
          </a:p>
          <a:p>
            <a:pPr marL="514350" indent="-514350">
              <a:buFont typeface="+mj-lt"/>
              <a:buAutoNum type="arabicPeriod"/>
            </a:pPr>
            <a:r>
              <a:rPr lang="es-CL" noProof="0" dirty="0"/>
              <a:t>¿Qué es la tema de tu tesis?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¿Qué es </a:t>
            </a:r>
            <a:r>
              <a:rPr lang="es-CL" noProof="0" dirty="0"/>
              <a:t>tu experiencia con modelos bayesianos?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¿Cual software has usado? </a:t>
            </a:r>
            <a:endParaRPr lang="es-CL" noProof="0" dirty="0"/>
          </a:p>
          <a:p>
            <a:pPr marL="514350" indent="-514350">
              <a:buFont typeface="+mj-lt"/>
              <a:buAutoNum type="arabicPeriod"/>
            </a:pPr>
            <a:r>
              <a:rPr lang="es-CL" noProof="0" dirty="0" err="1"/>
              <a:t>How</a:t>
            </a:r>
            <a:r>
              <a:rPr lang="es-CL" noProof="0" dirty="0"/>
              <a:t> </a:t>
            </a:r>
            <a:r>
              <a:rPr lang="es-CL" noProof="0" dirty="0" err="1"/>
              <a:t>is</a:t>
            </a:r>
            <a:r>
              <a:rPr lang="es-CL" noProof="0" dirty="0"/>
              <a:t> </a:t>
            </a:r>
            <a:r>
              <a:rPr lang="es-CL" noProof="0" dirty="0" err="1"/>
              <a:t>your</a:t>
            </a:r>
            <a:r>
              <a:rPr lang="es-CL" noProof="0" dirty="0"/>
              <a:t> English? </a:t>
            </a:r>
            <a:r>
              <a:rPr lang="es-CL" dirty="0"/>
              <a:t>Reading, </a:t>
            </a:r>
            <a:r>
              <a:rPr lang="es-CL" dirty="0" err="1"/>
              <a:t>writing</a:t>
            </a:r>
            <a:r>
              <a:rPr lang="es-CL" dirty="0"/>
              <a:t>, </a:t>
            </a:r>
            <a:r>
              <a:rPr lang="es-CL" dirty="0" err="1"/>
              <a:t>listening</a:t>
            </a:r>
            <a:r>
              <a:rPr lang="es-CL" dirty="0"/>
              <a:t>, </a:t>
            </a:r>
            <a:r>
              <a:rPr lang="es-CL" dirty="0" err="1"/>
              <a:t>speaking</a:t>
            </a:r>
            <a:r>
              <a:rPr lang="es-CL" dirty="0"/>
              <a:t>…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0326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Inferencia bayesiana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926"/>
            <a:ext cx="8229600" cy="4826000"/>
          </a:xfrm>
        </p:spPr>
        <p:txBody>
          <a:bodyPr/>
          <a:lstStyle/>
          <a:p>
            <a:r>
              <a:rPr lang="es-CL" i="1" noProof="0" dirty="0"/>
              <a:t>“…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process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fitting</a:t>
            </a:r>
            <a:r>
              <a:rPr lang="es-CL" i="1" noProof="0" dirty="0"/>
              <a:t> a </a:t>
            </a:r>
            <a:r>
              <a:rPr lang="es-CL" i="1" noProof="0" dirty="0" err="1"/>
              <a:t>probability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i="1" noProof="0" dirty="0"/>
              <a:t> </a:t>
            </a:r>
            <a:r>
              <a:rPr lang="es-CL" i="1" noProof="0" dirty="0" err="1"/>
              <a:t>to</a:t>
            </a:r>
            <a:r>
              <a:rPr lang="es-CL" i="1" noProof="0" dirty="0"/>
              <a:t> a set </a:t>
            </a:r>
            <a:r>
              <a:rPr lang="es-CL" i="1" noProof="0" dirty="0" err="1"/>
              <a:t>of</a:t>
            </a:r>
            <a:r>
              <a:rPr lang="es-CL" i="1" noProof="0" dirty="0"/>
              <a:t> data and </a:t>
            </a:r>
            <a:r>
              <a:rPr lang="es-CL" i="1" noProof="0" dirty="0" err="1"/>
              <a:t>summarizing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result</a:t>
            </a:r>
            <a:r>
              <a:rPr lang="es-CL" i="1" noProof="0" dirty="0"/>
              <a:t> </a:t>
            </a:r>
            <a:r>
              <a:rPr lang="es-CL" i="1" noProof="0" dirty="0" err="1"/>
              <a:t>by</a:t>
            </a:r>
            <a:r>
              <a:rPr lang="es-CL" i="1" noProof="0" dirty="0"/>
              <a:t> a </a:t>
            </a:r>
            <a:r>
              <a:rPr lang="es-CL" i="1" noProof="0" dirty="0" err="1"/>
              <a:t>probability</a:t>
            </a:r>
            <a:r>
              <a:rPr lang="es-CL" i="1" noProof="0" dirty="0"/>
              <a:t> </a:t>
            </a:r>
            <a:r>
              <a:rPr lang="es-CL" i="1" noProof="0" dirty="0" err="1"/>
              <a:t>distribution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parameters</a:t>
            </a:r>
            <a:r>
              <a:rPr lang="es-CL" i="1" noProof="0" dirty="0"/>
              <a:t> </a:t>
            </a:r>
            <a:r>
              <a:rPr lang="es-CL" i="1" noProof="0" dirty="0" err="1"/>
              <a:t>of</a:t>
            </a:r>
            <a:r>
              <a:rPr lang="es-CL" i="1" noProof="0" dirty="0"/>
              <a:t> </a:t>
            </a:r>
            <a:r>
              <a:rPr lang="es-CL" i="1" noProof="0" dirty="0" err="1"/>
              <a:t>the</a:t>
            </a:r>
            <a:r>
              <a:rPr lang="es-CL" i="1" noProof="0" dirty="0"/>
              <a:t> </a:t>
            </a:r>
            <a:r>
              <a:rPr lang="es-CL" i="1" noProof="0" dirty="0" err="1"/>
              <a:t>model</a:t>
            </a:r>
            <a:r>
              <a:rPr lang="es-CL" noProof="0" dirty="0"/>
              <a:t>…”</a:t>
            </a:r>
          </a:p>
          <a:p>
            <a:r>
              <a:rPr lang="es-CL" dirty="0"/>
              <a:t>Un paradigma alternativo que clásico  </a:t>
            </a:r>
            <a:endParaRPr lang="es-CL" noProof="0" dirty="0"/>
          </a:p>
          <a:p>
            <a:r>
              <a:rPr lang="es-CL" noProof="0" dirty="0"/>
              <a:t>Piensas: Prior, posterior, </a:t>
            </a:r>
            <a:r>
              <a:rPr lang="es-CL" noProof="0" dirty="0" err="1"/>
              <a:t>Markov</a:t>
            </a:r>
            <a:r>
              <a:rPr lang="es-CL" noProof="0" dirty="0"/>
              <a:t> </a:t>
            </a:r>
            <a:r>
              <a:rPr lang="es-CL" noProof="0" dirty="0" err="1"/>
              <a:t>chain</a:t>
            </a:r>
            <a:r>
              <a:rPr lang="es-CL" noProof="0" dirty="0"/>
              <a:t> Monte Carlo (MCMC)</a:t>
            </a:r>
          </a:p>
          <a:p>
            <a:r>
              <a:rPr lang="es-CL" noProof="0" dirty="0"/>
              <a:t>Software especiales: JAGS, BUGS, Stan,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022AAB-FD40-4C2C-A279-A84CD43469AC}"/>
              </a:ext>
            </a:extLst>
          </p:cNvPr>
          <p:cNvSpPr txBox="1"/>
          <p:nvPr/>
        </p:nvSpPr>
        <p:spPr>
          <a:xfrm>
            <a:off x="609378" y="63315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106936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noProof="0" dirty="0"/>
              <a:t>Popularidad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54497" cy="4911725"/>
          </a:xfrm>
        </p:spPr>
        <p:txBody>
          <a:bodyPr/>
          <a:lstStyle/>
          <a:p>
            <a:r>
              <a:rPr lang="es-CL" noProof="0" dirty="0"/>
              <a:t>Creciente con avances de computadores</a:t>
            </a:r>
          </a:p>
          <a:p>
            <a:r>
              <a:rPr lang="es-CL" noProof="0" dirty="0"/>
              <a:t>Software especial se usado normalmente </a:t>
            </a:r>
          </a:p>
          <a:p>
            <a:r>
              <a:rPr lang="es-CL" dirty="0"/>
              <a:t>Popular en muchos campos, incluyendo ecología y ciencia pesquera </a:t>
            </a:r>
            <a:endParaRPr lang="es-C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A close up of a organ&#10;&#10;Description generated with high confidence">
            <a:extLst>
              <a:ext uri="{FF2B5EF4-FFF2-40B4-BE49-F238E27FC236}">
                <a16:creationId xmlns="" xmlns:a16="http://schemas.microsoft.com/office/drawing/2014/main" id="{12BD2113-1CF4-40B9-A1AA-C31A430D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4709"/>
          <a:stretch/>
        </p:blipFill>
        <p:spPr bwMode="auto">
          <a:xfrm>
            <a:off x="4749966" y="366677"/>
            <a:ext cx="4354497" cy="57642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3E6335-5F08-4BFE-9246-F1F57DDA2455}"/>
              </a:ext>
            </a:extLst>
          </p:cNvPr>
          <p:cNvSpPr txBox="1"/>
          <p:nvPr/>
        </p:nvSpPr>
        <p:spPr>
          <a:xfrm>
            <a:off x="382772" y="640080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1, </a:t>
            </a:r>
            <a:r>
              <a:rPr lang="en-US" dirty="0" err="1"/>
              <a:t>Monnahan</a:t>
            </a:r>
            <a:r>
              <a:rPr lang="en-US" dirty="0"/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57707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frecuentes (clásicas) 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s-CL" noProof="0" dirty="0"/>
          </a:p>
          <a:p>
            <a:r>
              <a:rPr lang="es-CL" noProof="0" dirty="0"/>
              <a:t>Mas común paradigma de inferencia, con larga historia </a:t>
            </a:r>
          </a:p>
          <a:p>
            <a:r>
              <a:rPr lang="es-CL" dirty="0"/>
              <a:t>Normalmente usas el método máxima verosimilitud</a:t>
            </a:r>
            <a:endParaRPr lang="es-CL" noProof="0" dirty="0"/>
          </a:p>
          <a:p>
            <a:r>
              <a:rPr lang="es-CL" noProof="0" dirty="0"/>
              <a:t>Piensa: linear </a:t>
            </a:r>
            <a:r>
              <a:rPr lang="es-CL" noProof="0" dirty="0" err="1"/>
              <a:t>models</a:t>
            </a:r>
            <a:r>
              <a:rPr lang="es-CL" noProof="0" dirty="0"/>
              <a:t>, </a:t>
            </a:r>
            <a:r>
              <a:rPr lang="es-CL" noProof="0" dirty="0" err="1"/>
              <a:t>generalized</a:t>
            </a:r>
            <a:r>
              <a:rPr lang="es-CL" noProof="0" dirty="0"/>
              <a:t> linear </a:t>
            </a:r>
            <a:r>
              <a:rPr lang="es-CL" noProof="0" dirty="0" err="1"/>
              <a:t>models</a:t>
            </a:r>
            <a:r>
              <a:rPr lang="es-CL" noProof="0" dirty="0"/>
              <a:t>, AIC, p-</a:t>
            </a:r>
            <a:r>
              <a:rPr lang="es-CL" noProof="0" dirty="0" err="1"/>
              <a:t>values</a:t>
            </a:r>
            <a:r>
              <a:rPr lang="es-CL" noProof="0" dirty="0"/>
              <a:t>, </a:t>
            </a:r>
            <a:r>
              <a:rPr lang="es-CL" noProof="0" dirty="0" err="1"/>
              <a:t>confidence</a:t>
            </a:r>
            <a:r>
              <a:rPr lang="es-CL" noProof="0" dirty="0"/>
              <a:t> </a:t>
            </a:r>
            <a:r>
              <a:rPr lang="es-CL" noProof="0" dirty="0" err="1"/>
              <a:t>intervals</a:t>
            </a:r>
            <a:r>
              <a:rPr lang="es-CL" noProof="0" dirty="0"/>
              <a:t>, </a:t>
            </a:r>
            <a:r>
              <a:rPr lang="es-CL" noProof="0" dirty="0" err="1"/>
              <a:t>hypothesis</a:t>
            </a:r>
            <a:r>
              <a:rPr lang="es-CL" noProof="0" dirty="0"/>
              <a:t> </a:t>
            </a:r>
            <a:r>
              <a:rPr lang="es-CL" noProof="0" dirty="0" err="1"/>
              <a:t>testing</a:t>
            </a:r>
            <a:r>
              <a:rPr lang="es-CL" noProof="0" dirty="0"/>
              <a:t>, </a:t>
            </a:r>
            <a:r>
              <a:rPr lang="es-CL" noProof="0" dirty="0" err="1"/>
              <a:t>significance</a:t>
            </a:r>
            <a:r>
              <a:rPr lang="es-CL" noProof="0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63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394</TotalTime>
  <Words>659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Una Introducción de la Inferencia Bayesiana I</vt:lpstr>
      <vt:lpstr>Mi formación</vt:lpstr>
      <vt:lpstr>Maestría: un análisis bayesiano de las ballenas azules </vt:lpstr>
      <vt:lpstr>Doctorado: modelos bayesianos por stock assessment</vt:lpstr>
      <vt:lpstr>Postdoc: Un análisis bayesiano de ballenas jorobadas del Estrecho de Magallanes</vt:lpstr>
      <vt:lpstr>Y ahora es su turno…</vt:lpstr>
      <vt:lpstr>Inferencia bayesiana</vt:lpstr>
      <vt:lpstr>Popularidad</vt:lpstr>
      <vt:lpstr>Estadísticas frecuentes (clásicas) </vt:lpstr>
      <vt:lpstr>Objetivos y resumen del “curso”</vt:lpstr>
      <vt:lpstr>Los pasos de un análisis bayesiana</vt:lpstr>
      <vt:lpstr>Las ventajas de inferencia bayesiana</vt:lpstr>
      <vt:lpstr>Desventajas</vt:lpstr>
      <vt:lpstr>Course overview</vt:lpstr>
      <vt:lpstr>Review of probability theory</vt:lpstr>
      <vt:lpstr>Review: basics of probabilities</vt:lpstr>
      <vt:lpstr>Randomness in R</vt:lpstr>
      <vt:lpstr>Review of key concepts</vt:lpstr>
      <vt:lpstr>Exercise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52</cp:revision>
  <dcterms:created xsi:type="dcterms:W3CDTF">2015-01-11T16:48:24Z</dcterms:created>
  <dcterms:modified xsi:type="dcterms:W3CDTF">2019-01-08T00:30:58Z</dcterms:modified>
</cp:coreProperties>
</file>