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23" r:id="rId2"/>
    <p:sldId id="275" r:id="rId3"/>
    <p:sldId id="349" r:id="rId4"/>
    <p:sldId id="328" r:id="rId5"/>
    <p:sldId id="348" r:id="rId6"/>
    <p:sldId id="293" r:id="rId7"/>
    <p:sldId id="333" r:id="rId8"/>
    <p:sldId id="334" r:id="rId9"/>
    <p:sldId id="338" r:id="rId10"/>
    <p:sldId id="336" r:id="rId11"/>
    <p:sldId id="347" r:id="rId12"/>
    <p:sldId id="325" r:id="rId13"/>
    <p:sldId id="326" r:id="rId14"/>
    <p:sldId id="341" r:id="rId15"/>
    <p:sldId id="300" r:id="rId16"/>
    <p:sldId id="292" r:id="rId17"/>
    <p:sldId id="339" r:id="rId18"/>
    <p:sldId id="340" r:id="rId19"/>
    <p:sldId id="301" r:id="rId20"/>
    <p:sldId id="289" r:id="rId21"/>
    <p:sldId id="304" r:id="rId22"/>
    <p:sldId id="342" r:id="rId23"/>
    <p:sldId id="305" r:id="rId24"/>
    <p:sldId id="345" r:id="rId25"/>
    <p:sldId id="306" r:id="rId26"/>
    <p:sldId id="307" r:id="rId27"/>
    <p:sldId id="308" r:id="rId28"/>
    <p:sldId id="344" r:id="rId29"/>
    <p:sldId id="309" r:id="rId30"/>
    <p:sldId id="283" r:id="rId31"/>
    <p:sldId id="346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068" autoAdjust="0"/>
  </p:normalViewPr>
  <p:slideViewPr>
    <p:cSldViewPr snapToGrid="0" snapToObjects="1">
      <p:cViewPr varScale="1">
        <p:scale>
          <a:sx n="65" d="100"/>
          <a:sy n="65" d="100"/>
        </p:scale>
        <p:origin x="4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1/14/2019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s.wikipedia.org/wiki/Distribuci%C3%B3n_beta-binom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o_estoc%C3%A1stico" TargetMode="External"/><Relationship Id="rId2" Type="http://schemas.openxmlformats.org/officeDocument/2006/relationships/hyperlink" Target="https://es.wikipedia.org/wiki/Cadena_de_M%C3%A1rko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Inferencia Bayesiana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 polémica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888"/>
            <a:ext cx="8229600" cy="4874475"/>
          </a:xfrm>
        </p:spPr>
        <p:txBody>
          <a:bodyPr/>
          <a:lstStyle/>
          <a:p>
            <a:r>
              <a:rPr lang="es-419" noProof="0" dirty="0" smtClean="0"/>
              <a:t>Hay debates en la comunidad de los estadísticos por décadas </a:t>
            </a:r>
          </a:p>
          <a:p>
            <a:r>
              <a:rPr lang="es-419" noProof="0" dirty="0" smtClean="0"/>
              <a:t>Hay objeciones de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“subjetivas” por el </a:t>
            </a:r>
            <a:r>
              <a:rPr lang="es-419" noProof="0" dirty="0" err="1" smtClean="0"/>
              <a:t>contrari</a:t>
            </a:r>
            <a:r>
              <a:rPr lang="es-419" dirty="0" smtClean="0"/>
              <a:t>o de las decisiones “objetivas” con inferencia </a:t>
            </a:r>
            <a:r>
              <a:rPr lang="es-419" dirty="0" err="1" smtClean="0"/>
              <a:t>frecuentista</a:t>
            </a:r>
            <a:r>
              <a:rPr lang="es-419" dirty="0" smtClean="0"/>
              <a:t> </a:t>
            </a:r>
            <a:endParaRPr lang="es-419" noProof="0" dirty="0" smtClean="0"/>
          </a:p>
          <a:p>
            <a:r>
              <a:rPr lang="es-419" noProof="0" dirty="0" smtClean="0"/>
              <a:t>Pero </a:t>
            </a:r>
            <a:r>
              <a:rPr lang="es-419" noProof="0" dirty="0" err="1" smtClean="0"/>
              <a:t>recentiemente</a:t>
            </a:r>
            <a:r>
              <a:rPr lang="es-419" noProof="0" dirty="0" smtClean="0"/>
              <a:t> ha disminuido..</a:t>
            </a:r>
            <a:r>
              <a:rPr lang="es-419" dirty="0" smtClean="0"/>
              <a:t> </a:t>
            </a:r>
            <a:r>
              <a:rPr lang="es-419" noProof="0" dirty="0" smtClean="0"/>
              <a:t>“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distributions</a:t>
            </a:r>
            <a:r>
              <a:rPr lang="es-419" i="1" noProof="0" dirty="0" smtClean="0"/>
              <a:t> are </a:t>
            </a:r>
            <a:r>
              <a:rPr lang="es-419" i="1" noProof="0" dirty="0" err="1" smtClean="0"/>
              <a:t>not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necessarily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any</a:t>
            </a:r>
            <a:r>
              <a:rPr lang="es-419" i="1" noProof="0" dirty="0" smtClean="0"/>
              <a:t> more </a:t>
            </a:r>
            <a:r>
              <a:rPr lang="es-419" i="1" noProof="0" dirty="0" err="1" smtClean="0"/>
              <a:t>subjective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than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other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aspects</a:t>
            </a:r>
            <a:r>
              <a:rPr lang="es-419" i="1" noProof="0" dirty="0" smtClean="0"/>
              <a:t> of a </a:t>
            </a:r>
            <a:r>
              <a:rPr lang="es-419" i="1" noProof="0" dirty="0" err="1" smtClean="0"/>
              <a:t>statistical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noProof="0" dirty="0" smtClean="0"/>
              <a:t>” </a:t>
            </a:r>
            <a:r>
              <a:rPr lang="es-419" sz="2400" noProof="0" dirty="0" smtClean="0"/>
              <a:t>(</a:t>
            </a:r>
            <a:r>
              <a:rPr lang="es-419" sz="2400" noProof="0" dirty="0" err="1" smtClean="0"/>
              <a:t>Gelman</a:t>
            </a:r>
            <a:r>
              <a:rPr lang="es-419" sz="2400" noProof="0" dirty="0" smtClean="0"/>
              <a:t> and </a:t>
            </a:r>
            <a:r>
              <a:rPr lang="es-419" sz="2400" noProof="0" dirty="0" err="1" smtClean="0"/>
              <a:t>Hennig</a:t>
            </a:r>
            <a:r>
              <a:rPr lang="es-419" sz="2400" noProof="0" dirty="0" smtClean="0"/>
              <a:t> 2017)</a:t>
            </a:r>
            <a:r>
              <a:rPr lang="es-419" noProof="0" dirty="0" smtClean="0"/>
              <a:t> </a:t>
            </a:r>
          </a:p>
          <a:p>
            <a:r>
              <a:rPr lang="es-419" noProof="0" dirty="0" smtClean="0"/>
              <a:t>Vamos a ignorarla y enfocar en aplicaciones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Noninformative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0826" cy="4530725"/>
          </a:xfrm>
        </p:spPr>
        <p:txBody>
          <a:bodyPr/>
          <a:lstStyle/>
          <a:p>
            <a:r>
              <a:rPr lang="es-419" noProof="0" dirty="0" smtClean="0"/>
              <a:t>La idea es elegir una prior que resulta en un efecto pequeño de la posterior (</a:t>
            </a:r>
            <a:r>
              <a:rPr lang="es-419" i="1" dirty="0" err="1" smtClean="0"/>
              <a:t>also</a:t>
            </a:r>
            <a:r>
              <a:rPr lang="es-419" i="1" dirty="0" smtClean="0"/>
              <a:t> </a:t>
            </a:r>
            <a:r>
              <a:rPr lang="es-419" i="1" noProof="0" dirty="0" err="1" smtClean="0"/>
              <a:t>reference</a:t>
            </a:r>
            <a:r>
              <a:rPr lang="es-419" i="1" noProof="0" dirty="0" smtClean="0"/>
              <a:t>, vague, </a:t>
            </a:r>
            <a:r>
              <a:rPr lang="es-419" i="1" noProof="0" dirty="0" err="1" smtClean="0"/>
              <a:t>or</a:t>
            </a:r>
            <a:r>
              <a:rPr lang="es-419" i="1" noProof="0" dirty="0" smtClean="0"/>
              <a:t> flat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Puede permitir </a:t>
            </a:r>
            <a:r>
              <a:rPr lang="es-419" noProof="0" dirty="0" smtClean="0"/>
              <a:t>solo los datos guiar </a:t>
            </a:r>
            <a:r>
              <a:rPr lang="es-419" noProof="0" dirty="0" smtClean="0"/>
              <a:t>la inferencia a través de la verosimilitud </a:t>
            </a:r>
          </a:p>
          <a:p>
            <a:r>
              <a:rPr lang="es-419" noProof="0" dirty="0" smtClean="0"/>
              <a:t>“</a:t>
            </a:r>
            <a:r>
              <a:rPr lang="es-419" noProof="0" dirty="0" err="1" smtClean="0"/>
              <a:t>Improper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 tiene una probabilidad infinita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X~U(-</a:t>
            </a:r>
            <a:r>
              <a:rPr lang="es-419" noProof="0" dirty="0" err="1" smtClean="0"/>
              <a:t>Inf,Inf</a:t>
            </a:r>
            <a:r>
              <a:rPr lang="es-419" noProof="0" dirty="0" smtClean="0"/>
              <a:t>))</a:t>
            </a:r>
            <a:endParaRPr lang="es-419" dirty="0"/>
          </a:p>
          <a:p>
            <a:r>
              <a:rPr lang="es-419" dirty="0" smtClean="0"/>
              <a:t>Por otro lado, una “</a:t>
            </a:r>
            <a:r>
              <a:rPr lang="es-419" dirty="0" err="1" smtClean="0"/>
              <a:t>proper</a:t>
            </a:r>
            <a:r>
              <a:rPr lang="es-419" dirty="0" smtClean="0"/>
              <a:t> prior”</a:t>
            </a:r>
            <a:endParaRPr lang="es-419" b="1" dirty="0"/>
          </a:p>
          <a:p>
            <a:endParaRPr lang="es-419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5420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s-419" noProof="0" dirty="0" err="1" smtClean="0"/>
              <a:t>Probabilities</a:t>
            </a:r>
            <a:r>
              <a:rPr lang="es-419" noProof="0" dirty="0" smtClean="0"/>
              <a:t> vs </a:t>
            </a:r>
            <a:r>
              <a:rPr lang="es-419" noProof="0" dirty="0" err="1" smtClean="0"/>
              <a:t>likelihoods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s-419" noProof="0" dirty="0" smtClean="0"/>
              <a:t>La diferencia puede ser confusa </a:t>
            </a:r>
            <a:endParaRPr lang="es-419" noProof="0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=""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=""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Example</a:t>
            </a:r>
            <a:r>
              <a:rPr lang="es-419" noProof="0" dirty="0" smtClean="0"/>
              <a:t>: Normal </a:t>
            </a:r>
            <a:r>
              <a:rPr lang="es-419" noProof="0" dirty="0" err="1" smtClean="0"/>
              <a:t>likelihood</a:t>
            </a:r>
            <a:endParaRPr lang="es-419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b="0" noProof="0" dirty="0" err="1" smtClean="0"/>
                  <a:t>Probability</a:t>
                </a:r>
                <a:r>
                  <a:rPr lang="es-419" b="0" noProof="0" dirty="0" smtClean="0"/>
                  <a:t> (</a:t>
                </a:r>
                <a:r>
                  <a:rPr lang="es-419" b="0" noProof="0" dirty="0" err="1" smtClean="0"/>
                  <a:t>density</a:t>
                </a:r>
                <a:r>
                  <a:rPr lang="es-419" b="0" noProof="0" dirty="0" smtClean="0"/>
                  <a:t>): </a:t>
                </a: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s-419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noProof="0" dirty="0"/>
              </a:p>
              <a:p>
                <a:pPr marL="0" indent="0">
                  <a:buNone/>
                </a:pP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b="0" noProof="0" dirty="0" err="1"/>
                  <a:t>Likelihood</a:t>
                </a:r>
                <a:r>
                  <a:rPr lang="es-419" b="0" noProof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noProof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s-419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s-419" b="1" noProof="0" dirty="0" err="1" smtClean="0"/>
              <a:t>Exercise</a:t>
            </a:r>
            <a:endParaRPr lang="es-419" b="1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s-419" noProof="0" dirty="0" smtClean="0"/>
              <a:t>Deja </a:t>
            </a:r>
            <a:r>
              <a:rPr lang="es-419" noProof="0" dirty="0" err="1" smtClean="0"/>
              <a:t>X~Poisson</a:t>
            </a:r>
            <a:r>
              <a:rPr lang="es-419" noProof="0" dirty="0" smtClean="0"/>
              <a:t>(λ) </a:t>
            </a:r>
            <a:r>
              <a:rPr lang="es-419" dirty="0" smtClean="0"/>
              <a:t>y una sola observación y</a:t>
            </a:r>
            <a:r>
              <a:rPr lang="es-419" noProof="0" dirty="0" smtClean="0"/>
              <a:t>={5}. Crea una figura de la verosimilitud de λ de 1 a 10</a:t>
            </a:r>
          </a:p>
          <a:p>
            <a:r>
              <a:rPr lang="es-419" noProof="0" dirty="0" smtClean="0"/>
              <a:t>Repetirlo per con y={5,4,7} </a:t>
            </a:r>
            <a:r>
              <a:rPr lang="es-419" noProof="0" dirty="0" smtClean="0"/>
              <a:t>independiente y </a:t>
            </a:r>
            <a:r>
              <a:rPr lang="es-419" noProof="0" dirty="0" err="1" smtClean="0"/>
              <a:t>finalment</a:t>
            </a:r>
            <a:r>
              <a:rPr lang="es-419" dirty="0" smtClean="0"/>
              <a:t>e crea otra versión de la segunda que es un </a:t>
            </a:r>
            <a:r>
              <a:rPr lang="es-419" dirty="0" err="1" smtClean="0"/>
              <a:t>logoritmo</a:t>
            </a:r>
            <a:r>
              <a:rPr lang="es-419" dirty="0" smtClean="0"/>
              <a:t> de la verosimilitud</a:t>
            </a:r>
            <a:r>
              <a:rPr lang="es-419" noProof="0" dirty="0" smtClean="0"/>
              <a:t>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3" b="3193"/>
          <a:stretch/>
        </p:blipFill>
        <p:spPr>
          <a:xfrm>
            <a:off x="246421" y="4129549"/>
            <a:ext cx="8508171" cy="23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3311B8-0CB5-41BD-B9C6-E65BF9B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Conjugacy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46C4D9-8E78-46D8-B959-3247D86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7666"/>
            <a:ext cx="8229600" cy="4983260"/>
          </a:xfrm>
        </p:spPr>
        <p:txBody>
          <a:bodyPr/>
          <a:lstStyle/>
          <a:p>
            <a:r>
              <a:rPr lang="es-419" noProof="0" dirty="0" smtClean="0"/>
              <a:t>En casos muy específicos se puede reconocer la forma da la posterior </a:t>
            </a:r>
          </a:p>
          <a:p>
            <a:r>
              <a:rPr lang="es-419" noProof="0" dirty="0" smtClean="0"/>
              <a:t>Normal prior + normal 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 = normal posterior	</a:t>
            </a:r>
          </a:p>
          <a:p>
            <a:r>
              <a:rPr lang="es-419" noProof="0" dirty="0" smtClean="0"/>
              <a:t>Eso es “</a:t>
            </a:r>
            <a:r>
              <a:rPr lang="es-419" noProof="0" dirty="0" err="1" smtClean="0"/>
              <a:t>conjugacy</a:t>
            </a:r>
            <a:r>
              <a:rPr lang="es-419" noProof="0" dirty="0" smtClean="0"/>
              <a:t>” o “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prior” (</a:t>
            </a:r>
            <a:r>
              <a:rPr lang="es-419" noProof="0" dirty="0" err="1" smtClean="0"/>
              <a:t>see</a:t>
            </a:r>
            <a:r>
              <a:rPr lang="es-419" noProof="0" dirty="0" smtClean="0"/>
              <a:t> </a:t>
            </a:r>
            <a:r>
              <a:rPr lang="es-419" noProof="0" dirty="0" err="1" smtClean="0">
                <a:hlinkClick r:id="rId2"/>
              </a:rPr>
              <a:t>here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En tan casos </a:t>
            </a:r>
            <a:r>
              <a:rPr lang="es-419" dirty="0" smtClean="0"/>
              <a:t>la inferencia es fácil</a:t>
            </a:r>
            <a:r>
              <a:rPr lang="es-419" dirty="0"/>
              <a:t> </a:t>
            </a:r>
            <a:r>
              <a:rPr lang="es-419" dirty="0" smtClean="0"/>
              <a:t>(p.ej.</a:t>
            </a:r>
            <a:r>
              <a:rPr lang="es-419" noProof="0" dirty="0" smtClean="0"/>
              <a:t>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419" dirty="0" smtClean="0"/>
              <a:t>pero es muy raro</a:t>
            </a:r>
            <a:endParaRPr lang="es-419" noProof="0" dirty="0" smtClean="0"/>
          </a:p>
          <a:p>
            <a:r>
              <a:rPr lang="es-419" noProof="0" dirty="0" smtClean="0"/>
              <a:t>Sin </a:t>
            </a:r>
            <a:r>
              <a:rPr lang="es-419" i="1" noProof="0" dirty="0" err="1" smtClean="0"/>
              <a:t>conjugacy</a:t>
            </a:r>
            <a:r>
              <a:rPr lang="es-419" noProof="0" dirty="0" smtClean="0"/>
              <a:t> </a:t>
            </a:r>
            <a:r>
              <a:rPr lang="es-419" dirty="0" smtClean="0"/>
              <a:t>se necesita otra manera de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BD4CAD-4687-4CE2-8031-203165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examples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pic>
        <p:nvPicPr>
          <p:cNvPr id="6148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7"/>
          <a:stretch/>
        </p:blipFill>
        <p:spPr bwMode="auto">
          <a:xfrm>
            <a:off x="4338735" y="2418842"/>
            <a:ext cx="4587615" cy="35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06"/>
          <a:stretch/>
        </p:blipFill>
        <p:spPr bwMode="auto">
          <a:xfrm>
            <a:off x="279982" y="1352163"/>
            <a:ext cx="4665241" cy="29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982" y="6331506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https://www.johndcook.com/blog/conjugate_prior_diagram/</a:t>
            </a:r>
          </a:p>
        </p:txBody>
      </p:sp>
    </p:spTree>
    <p:extLst>
      <p:ext uri="{BB962C8B-B14F-4D97-AF65-F5344CB8AC3E}">
        <p14:creationId xmlns:p14="http://schemas.microsoft.com/office/powerpoint/2010/main" val="24489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/>
              <a:t>Suponga que usamos un solo dato (</a:t>
            </a:r>
            <a:r>
              <a:rPr lang="es-419" sz="2400" i="1" noProof="0" dirty="0" smtClean="0"/>
              <a:t>y</a:t>
            </a:r>
            <a:r>
              <a:rPr lang="es-419" sz="2400" noProof="0" dirty="0" smtClean="0"/>
              <a:t>) de una distribución normal donde la media (</a:t>
            </a:r>
            <a:r>
              <a:rPr lang="es-419" sz="2400" i="1" noProof="0" dirty="0" smtClean="0"/>
              <a:t>θ)</a:t>
            </a:r>
            <a:r>
              <a:rPr lang="es-419" sz="2400" noProof="0" dirty="0" smtClean="0"/>
              <a:t> no es conocida pero la varianza sí: </a:t>
            </a:r>
            <a:r>
              <a:rPr lang="es-419" sz="2400" i="1" noProof="0" dirty="0" smtClean="0"/>
              <a:t>p(</a:t>
            </a:r>
            <a:r>
              <a:rPr lang="es-419" sz="2400" i="1" noProof="0" dirty="0" err="1" smtClean="0"/>
              <a:t>y|θ</a:t>
            </a:r>
            <a:r>
              <a:rPr lang="es-419" sz="2400" i="1" noProof="0" dirty="0" smtClean="0"/>
              <a:t>)~N(</a:t>
            </a:r>
            <a:r>
              <a:rPr lang="es-419" sz="2400" i="1" noProof="0" dirty="0" err="1" smtClean="0"/>
              <a:t>θ,σ</a:t>
            </a:r>
            <a:r>
              <a:rPr lang="es-419" sz="2400" i="1" noProof="0" dirty="0" smtClean="0"/>
              <a:t>)</a:t>
            </a:r>
            <a:r>
              <a:rPr lang="es-419" sz="2400" noProof="0" dirty="0" smtClean="0"/>
              <a:t>. La prior=</a:t>
            </a:r>
            <a:r>
              <a:rPr lang="es-419" sz="2400" i="1" noProof="0" dirty="0" smtClean="0"/>
              <a:t>p(θ)~N(μ</a:t>
            </a:r>
            <a:r>
              <a:rPr lang="es-419" sz="2400" i="1" baseline="-25000" noProof="0" dirty="0" smtClean="0"/>
              <a:t>0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0</a:t>
            </a:r>
            <a:r>
              <a:rPr lang="es-419" sz="2400" i="1" noProof="0" dirty="0" smtClean="0"/>
              <a:t>)</a:t>
            </a:r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395" y="2311400"/>
          <a:ext cx="54784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3" imgW="2831760" imgH="1904760" progId="Equation.DSMT4">
                  <p:embed/>
                </p:oleObj>
              </mc:Choice>
              <mc:Fallback>
                <p:oleObj name="Equation" r:id="rId3" imgW="2831760" imgH="19047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5" y="2311400"/>
                        <a:ext cx="5478462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27775" y="37671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75" y="37671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96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dirty="0"/>
              <a:t>Suponga que usamos un solo dato (</a:t>
            </a:r>
            <a:r>
              <a:rPr lang="es-419" sz="2400" i="1" dirty="0"/>
              <a:t>y</a:t>
            </a:r>
            <a:r>
              <a:rPr lang="es-419" sz="2400" dirty="0"/>
              <a:t>) de una distribución normal donde la media (</a:t>
            </a:r>
            <a:r>
              <a:rPr lang="es-419" sz="2400" i="1" dirty="0"/>
              <a:t>θ)</a:t>
            </a:r>
            <a:r>
              <a:rPr lang="es-419" sz="2400" dirty="0"/>
              <a:t> no es conocida pero la varianza sí: </a:t>
            </a:r>
            <a:r>
              <a:rPr lang="es-419" sz="2400" i="1" dirty="0"/>
              <a:t>p(</a:t>
            </a:r>
            <a:r>
              <a:rPr lang="es-419" sz="2400" i="1" dirty="0" err="1"/>
              <a:t>y|θ</a:t>
            </a:r>
            <a:r>
              <a:rPr lang="es-419" sz="2400" i="1" dirty="0"/>
              <a:t>)~N(</a:t>
            </a:r>
            <a:r>
              <a:rPr lang="es-419" sz="2400" i="1" dirty="0" err="1"/>
              <a:t>θ,σ</a:t>
            </a:r>
            <a:r>
              <a:rPr lang="es-419" sz="2400" i="1" dirty="0"/>
              <a:t>)</a:t>
            </a:r>
            <a:r>
              <a:rPr lang="es-419" sz="2400" dirty="0"/>
              <a:t>. La prior=</a:t>
            </a:r>
            <a:r>
              <a:rPr lang="es-419" sz="2400" i="1" dirty="0"/>
              <a:t>p(θ)~N(μ</a:t>
            </a:r>
            <a:r>
              <a:rPr lang="es-419" sz="2400" i="1" baseline="-25000" dirty="0"/>
              <a:t>0</a:t>
            </a:r>
            <a:r>
              <a:rPr lang="es-419" sz="2400" i="1" dirty="0"/>
              <a:t>,τ</a:t>
            </a:r>
            <a:r>
              <a:rPr lang="es-419" sz="2400" i="1" baseline="-25000" dirty="0"/>
              <a:t> 0</a:t>
            </a:r>
            <a:r>
              <a:rPr lang="es-419" sz="2400" i="1" dirty="0"/>
              <a:t>)</a:t>
            </a:r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r>
              <a:rPr lang="es-419" sz="2400" noProof="0" dirty="0" smtClean="0"/>
              <a:t>Qué representa esta ecuación?</a:t>
            </a:r>
          </a:p>
          <a:p>
            <a:r>
              <a:rPr lang="es-419" sz="2400" noProof="0" dirty="0" smtClean="0"/>
              <a:t>Una distribución normal! </a:t>
            </a:r>
            <a:r>
              <a:rPr lang="es-419" sz="2400" i="1" noProof="0" dirty="0" smtClean="0"/>
              <a:t>N(μ</a:t>
            </a:r>
            <a:r>
              <a:rPr lang="es-419" sz="2400" i="1" baseline="-25000" noProof="0" dirty="0" smtClean="0"/>
              <a:t>1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1</a:t>
            </a:r>
            <a:r>
              <a:rPr lang="es-419" sz="2400" i="1" noProof="0" dirty="0" smtClean="0"/>
              <a:t>)</a:t>
            </a:r>
          </a:p>
          <a:p>
            <a:r>
              <a:rPr lang="es-419" sz="2400" noProof="0" dirty="0" smtClean="0"/>
              <a:t>La media de la posterior “</a:t>
            </a:r>
            <a:r>
              <a:rPr lang="es-419" sz="2400" i="1" noProof="0" dirty="0" smtClean="0"/>
              <a:t>es el promedio ponderado de la media de la distribución a priori y el dato</a:t>
            </a:r>
            <a:r>
              <a:rPr lang="es-419" sz="2400" noProof="0" dirty="0" smtClean="0"/>
              <a:t>”</a:t>
            </a:r>
          </a:p>
          <a:p>
            <a:r>
              <a:rPr lang="es-419" sz="2400" noProof="0" dirty="0" smtClean="0"/>
              <a:t>[mostrar en </a:t>
            </a:r>
            <a:r>
              <a:rPr lang="es-419" sz="2400" dirty="0"/>
              <a:t>R</a:t>
            </a:r>
            <a:r>
              <a:rPr lang="es-419" sz="2400" noProof="0" dirty="0" smtClean="0"/>
              <a:t>: prior, verosimilitud y posterior]</a:t>
            </a:r>
            <a:endParaRPr lang="es-419" sz="2400" noProof="0" dirty="0" smtClean="0"/>
          </a:p>
          <a:p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06054"/>
              </p:ext>
            </p:extLst>
          </p:nvPr>
        </p:nvGraphicFramePr>
        <p:xfrm>
          <a:off x="6365875" y="2319339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3" imgW="1028520" imgH="965160" progId="Equation.DSMT4">
                  <p:embed/>
                </p:oleObj>
              </mc:Choice>
              <mc:Fallback>
                <p:oleObj name="Equation" r:id="rId3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75" y="2319339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BBB81E51-8CAC-4532-A30F-E7FA0F5527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191" y="2397125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5" imgW="1739880" imgH="533160" progId="Equation.DSMT4">
                  <p:embed/>
                </p:oleObj>
              </mc:Choice>
              <mc:Fallback>
                <p:oleObj name="Equation" r:id="rId5" imgW="173988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91" y="2397125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>
                <a:hlinkClick r:id="rId2"/>
              </a:rPr>
              <a:t>Posterior Beta-binomial</a:t>
            </a:r>
            <a:r>
              <a:rPr lang="es-419" sz="2400" noProof="0" dirty="0" smtClean="0"/>
              <a:t>=beta prior + binomial </a:t>
            </a:r>
            <a:r>
              <a:rPr lang="es-419" sz="2400" noProof="0" dirty="0" err="1" smtClean="0"/>
              <a:t>likelihood</a:t>
            </a:r>
            <a:endParaRPr lang="es-419" sz="2400" noProof="0" dirty="0" smtClean="0"/>
          </a:p>
          <a:p>
            <a:r>
              <a:rPr lang="es-419" sz="2400" noProof="0" dirty="0" smtClean="0"/>
              <a:t>Supongamos que la mitad de los animales marcados mueren (queremos estimar sobrevivencia) </a:t>
            </a:r>
          </a:p>
          <a:p>
            <a:r>
              <a:rPr lang="es-419" sz="2400" noProof="0" dirty="0" smtClean="0"/>
              <a:t>Qué pasa al aumentar los datos sin cambiar la prior?</a:t>
            </a:r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A162F8-F1E7-4D75-BBC5-F01A21D5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2749352"/>
            <a:ext cx="8104505" cy="33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Resumen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4197"/>
            <a:ext cx="7886700" cy="4777306"/>
          </a:xfrm>
        </p:spPr>
        <p:txBody>
          <a:bodyPr/>
          <a:lstStyle/>
          <a:p>
            <a:r>
              <a:rPr lang="es-419" noProof="0" dirty="0" smtClean="0"/>
              <a:t>Para distribuciones continuas hay que integrar para obtener probabilidades</a:t>
            </a:r>
          </a:p>
          <a:p>
            <a:r>
              <a:rPr lang="es-419" noProof="0" dirty="0" smtClean="0"/>
              <a:t>Integración analítica es normalmente demasiado difícil</a:t>
            </a:r>
          </a:p>
          <a:p>
            <a:r>
              <a:rPr lang="es-419" noProof="0" dirty="0" smtClean="0"/>
              <a:t>Entonces se puede usar Monte Carlo como </a:t>
            </a:r>
            <a:r>
              <a:rPr lang="es-419" dirty="0" smtClean="0"/>
              <a:t>una flexible opción, p</a:t>
            </a:r>
            <a:r>
              <a:rPr lang="es-419" noProof="0" dirty="0" smtClean="0"/>
              <a:t>ero a menudo (nunca?) </a:t>
            </a:r>
            <a:r>
              <a:rPr lang="es-419" dirty="0" smtClean="0"/>
              <a:t>la forma no es conocida</a:t>
            </a:r>
            <a:endParaRPr lang="es-419" noProof="0" dirty="0" smtClean="0"/>
          </a:p>
          <a:p>
            <a:r>
              <a:rPr lang="es-419" noProof="0" dirty="0" smtClean="0"/>
              <a:t>Modelos Bayesianos resultan en distribuciones muy complejas que necesitan ser integrado 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Review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key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concepts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Actualizamos el conocimiento </a:t>
            </a:r>
            <a:r>
              <a:rPr lang="es-419" dirty="0" smtClean="0"/>
              <a:t>prior con los datos para formar la posterior</a:t>
            </a:r>
            <a:endParaRPr lang="es-419" i="1" noProof="0" dirty="0" smtClean="0"/>
          </a:p>
          <a:p>
            <a:r>
              <a:rPr lang="es-419" noProof="0" dirty="0" smtClean="0"/>
              <a:t>Como todas las </a:t>
            </a:r>
            <a:r>
              <a:rPr lang="es-419" noProof="0" dirty="0" smtClean="0"/>
              <a:t>distribuciones, hay </a:t>
            </a:r>
            <a:r>
              <a:rPr lang="es-419" noProof="0" dirty="0" smtClean="0"/>
              <a:t>que integrarlas por inferencia (medianas, medias, </a:t>
            </a:r>
            <a:r>
              <a:rPr lang="es-419" noProof="0" dirty="0" smtClean="0"/>
              <a:t>cuantíales, </a:t>
            </a:r>
            <a:r>
              <a:rPr lang="es-419" noProof="0" dirty="0" smtClean="0"/>
              <a:t>etc.)</a:t>
            </a:r>
          </a:p>
          <a:p>
            <a:r>
              <a:rPr lang="es-419" noProof="0" dirty="0" smtClean="0"/>
              <a:t>Pero raramente tienen formas conocidas entonces no se puede usar Monte Carlo integración</a:t>
            </a:r>
          </a:p>
          <a:p>
            <a:r>
              <a:rPr lang="es-419" dirty="0" smtClean="0"/>
              <a:t>Entonces, como se puede integrarlas?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/>
          </a:bodyPr>
          <a:lstStyle/>
          <a:p>
            <a:r>
              <a:rPr lang="es-419" sz="3200" noProof="0" dirty="0" smtClean="0"/>
              <a:t>La idea principal es generar muestras aleatorias </a:t>
            </a:r>
            <a:r>
              <a:rPr lang="es-419" sz="3200" b="1" noProof="0" dirty="0" smtClean="0"/>
              <a:t>correlacionadas</a:t>
            </a:r>
            <a:r>
              <a:rPr lang="es-419" sz="3200" noProof="0" dirty="0" smtClean="0"/>
              <a:t> y calcular porcentajes para aproximar probabilidades </a:t>
            </a:r>
          </a:p>
          <a:p>
            <a:r>
              <a:rPr lang="es-419" noProof="0" dirty="0" smtClean="0"/>
              <a:t>Usamos </a:t>
            </a:r>
            <a:r>
              <a:rPr lang="es-419" noProof="0" dirty="0" smtClean="0">
                <a:hlinkClick r:id="rId2"/>
              </a:rPr>
              <a:t>cadenas de </a:t>
            </a:r>
            <a:r>
              <a:rPr lang="es-419" noProof="0" dirty="0" err="1" smtClean="0">
                <a:hlinkClick r:id="rId2"/>
              </a:rPr>
              <a:t>Márkov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) </a:t>
            </a:r>
          </a:p>
          <a:p>
            <a:r>
              <a:rPr lang="es-419" sz="2800" noProof="0" dirty="0" smtClean="0"/>
              <a:t>Es un tipo especial de </a:t>
            </a:r>
            <a:r>
              <a:rPr lang="es-419" sz="2800" noProof="0" dirty="0" smtClean="0">
                <a:hlinkClick r:id="rId3" tooltip="Proceso estocástico"/>
              </a:rPr>
              <a:t>proceso estocástico</a:t>
            </a:r>
            <a:r>
              <a:rPr lang="es-419" sz="2800" noProof="0" dirty="0" smtClean="0"/>
              <a:t> en que cada evento depende </a:t>
            </a:r>
            <a:r>
              <a:rPr lang="es-419" sz="2800" i="1" noProof="0" dirty="0" smtClean="0"/>
              <a:t>solamente</a:t>
            </a:r>
            <a:r>
              <a:rPr lang="es-419" sz="2800" noProof="0" dirty="0" smtClean="0"/>
              <a:t> del evento inmediatamente anterior </a:t>
            </a:r>
            <a:endParaRPr lang="es-419" noProof="0" dirty="0" smtClean="0"/>
          </a:p>
          <a:p>
            <a:r>
              <a:rPr lang="es-419" noProof="0" dirty="0" smtClean="0"/>
              <a:t>……  Qué??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3465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X es una cadena de </a:t>
                </a:r>
                <a:r>
                  <a:rPr lang="es-419" noProof="0" dirty="0" err="1" smtClean="0"/>
                  <a:t>Markov</a:t>
                </a: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644901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265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&lt;- 0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x[i] &lt;- x[i-1]+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(1,-.5,.5)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s-419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813"/>
            <a:ext cx="8753475" cy="1139825"/>
          </a:xfrm>
        </p:spPr>
        <p:txBody>
          <a:bodyPr/>
          <a:lstStyle/>
          <a:p>
            <a:r>
              <a:rPr lang="es-419" noProof="0" dirty="0" smtClean="0"/>
              <a:t>Un ejemplo de cadena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simple</a:t>
            </a:r>
            <a:endParaRPr lang="es-419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4148C8-B659-4C24-BD25-895A9A75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9224" r="4828" b="4672"/>
          <a:stretch/>
        </p:blipFill>
        <p:spPr>
          <a:xfrm>
            <a:off x="2698812" y="3360905"/>
            <a:ext cx="6169980" cy="275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DF48DE-C95B-4011-A946-57368046EB12}"/>
              </a:ext>
            </a:extLst>
          </p:cNvPr>
          <p:cNvSpPr txBox="1"/>
          <p:nvPr/>
        </p:nvSpPr>
        <p:spPr>
          <a:xfrm>
            <a:off x="3685714" y="1835273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5748" y="2019939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Este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A109070-F78E-450F-BB94-11AF6654236E}"/>
              </a:ext>
            </a:extLst>
          </p:cNvPr>
          <p:cNvSpPr txBox="1"/>
          <p:nvPr/>
        </p:nvSpPr>
        <p:spPr>
          <a:xfrm>
            <a:off x="213064" y="4574886"/>
            <a:ext cx="18583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“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r>
              <a:rPr lang="es-CL" dirty="0"/>
              <a:t>” comportamiento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34EA646-252E-466E-A77B-7E931497DFFF}"/>
              </a:ext>
            </a:extLst>
          </p:cNvPr>
          <p:cNvCxnSpPr>
            <a:cxnSpLocks/>
          </p:cNvCxnSpPr>
          <p:nvPr/>
        </p:nvCxnSpPr>
        <p:spPr>
          <a:xfrm flipV="1">
            <a:off x="2071456" y="4492101"/>
            <a:ext cx="1133383" cy="24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Esa cadena no es tan útil. No se puede usarla para hacer inferencia</a:t>
                </a:r>
              </a:p>
              <a:p>
                <a:r>
                  <a:rPr lang="es-419" noProof="0" dirty="0" smtClean="0"/>
                  <a:t>No es “Monte Carlo” en el sentido de inferencia Bayesiana</a:t>
                </a:r>
                <a:endParaRPr lang="es-419" noProof="0" dirty="0"/>
              </a:p>
              <a:p>
                <a:r>
                  <a:rPr lang="es-419" noProof="0" dirty="0" smtClean="0"/>
                  <a:t>Hay que cambiar la cadena un poco para usarla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4006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5"/>
            <a:ext cx="8229600" cy="546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f, x0=0, U=1){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x0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new &lt;- x[i-1]+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f(new)/f(x[i-1]) &gt;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new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x[i-1]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11702" cy="1139825"/>
          </a:xfrm>
        </p:spPr>
        <p:txBody>
          <a:bodyPr/>
          <a:lstStyle/>
          <a:p>
            <a:r>
              <a:rPr lang="es-419" sz="4000" noProof="0" dirty="0" smtClean="0"/>
              <a:t>Una cadena de </a:t>
            </a:r>
            <a:r>
              <a:rPr lang="es-419" sz="4000" noProof="0" dirty="0" err="1" smtClean="0"/>
              <a:t>Márkov</a:t>
            </a:r>
            <a:r>
              <a:rPr lang="es-419" sz="4000" noProof="0" dirty="0" smtClean="0"/>
              <a:t> especial: </a:t>
            </a:r>
            <a:r>
              <a:rPr lang="es-419" sz="4000" b="1" noProof="0" dirty="0" smtClean="0"/>
              <a:t>MCMC</a:t>
            </a:r>
            <a:endParaRPr lang="es-419" sz="4000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DF48DE-C95B-4011-A946-57368046EB12}"/>
              </a:ext>
            </a:extLst>
          </p:cNvPr>
          <p:cNvSpPr txBox="1"/>
          <p:nvPr/>
        </p:nvSpPr>
        <p:spPr>
          <a:xfrm>
            <a:off x="3579182" y="1764688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79216" y="1949354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El próximo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A109070-F78E-450F-BB94-11AF6654236E}"/>
              </a:ext>
            </a:extLst>
          </p:cNvPr>
          <p:cNvSpPr txBox="1"/>
          <p:nvPr/>
        </p:nvSpPr>
        <p:spPr>
          <a:xfrm>
            <a:off x="4958178" y="4004723"/>
            <a:ext cx="31205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Se acepta </a:t>
            </a:r>
            <a:r>
              <a:rPr lang="es-CL" dirty="0"/>
              <a:t>el estado nuevo depende de una condición </a:t>
            </a:r>
            <a:r>
              <a:rPr lang="es-CL" dirty="0" smtClean="0"/>
              <a:t>aleatoria</a:t>
            </a:r>
            <a:endParaRPr lang="es-C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34EA646-252E-466E-A77B-7E931497DFFF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3630864"/>
            <a:ext cx="1824362" cy="37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7B7F16A-48EC-4E48-9E43-AE922F6ADDB6}"/>
              </a:ext>
            </a:extLst>
          </p:cNvPr>
          <p:cNvCxnSpPr>
            <a:cxnSpLocks/>
          </p:cNvCxnSpPr>
          <p:nvPr/>
        </p:nvCxnSpPr>
        <p:spPr>
          <a:xfrm flipH="1">
            <a:off x="3471169" y="4465468"/>
            <a:ext cx="1447060" cy="1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BD6011D-8473-4ED1-BEC9-2D848F46E6FD}"/>
              </a:ext>
            </a:extLst>
          </p:cNvPr>
          <p:cNvSpPr txBox="1"/>
          <p:nvPr/>
        </p:nvSpPr>
        <p:spPr>
          <a:xfrm>
            <a:off x="2379216" y="5316901"/>
            <a:ext cx="38758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endParaRPr lang="es-CL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327F648-598E-413A-AF98-BEFC294C92A2}"/>
              </a:ext>
            </a:extLst>
          </p:cNvPr>
          <p:cNvSpPr/>
          <p:nvPr/>
        </p:nvSpPr>
        <p:spPr>
          <a:xfrm>
            <a:off x="1571349" y="2778711"/>
            <a:ext cx="2254928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96FE541-6DCA-4B0C-ABDA-9E22EA26F7EB}"/>
              </a:ext>
            </a:extLst>
          </p:cNvPr>
          <p:cNvSpPr txBox="1"/>
          <p:nvPr/>
        </p:nvSpPr>
        <p:spPr>
          <a:xfrm>
            <a:off x="6462945" y="5153029"/>
            <a:ext cx="2314110" cy="677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 es la función </a:t>
            </a:r>
            <a:r>
              <a:rPr lang="es-CL" dirty="0" smtClean="0"/>
              <a:t>de la densidad (PDF)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15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96FE541-6DCA-4B0C-ABDA-9E22EA26F7EB}"/>
              </a:ext>
            </a:extLst>
          </p:cNvPr>
          <p:cNvSpPr txBox="1"/>
          <p:nvPr/>
        </p:nvSpPr>
        <p:spPr>
          <a:xfrm>
            <a:off x="6577985" y="1754490"/>
            <a:ext cx="20026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Comportamiento diferente que anterior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BA8A766-9918-44B9-AC99-21A86250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t="17414" r="5093" b="13555"/>
          <a:stretch/>
        </p:blipFill>
        <p:spPr>
          <a:xfrm>
            <a:off x="176681" y="957611"/>
            <a:ext cx="6078380" cy="288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DEA50F0-4C06-4046-95A1-C7C326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2" t="18061" r="6239" b="14447"/>
          <a:stretch/>
        </p:blipFill>
        <p:spPr>
          <a:xfrm>
            <a:off x="109494" y="3746377"/>
            <a:ext cx="6271994" cy="29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2A65B8A-7C74-4921-9F73-13EB5A2119AA}"/>
              </a:ext>
            </a:extLst>
          </p:cNvPr>
          <p:cNvSpPr txBox="1"/>
          <p:nvPr/>
        </p:nvSpPr>
        <p:spPr>
          <a:xfrm>
            <a:off x="4820208" y="4045813"/>
            <a:ext cx="25235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Cual es la distribución de </a:t>
            </a:r>
            <a:r>
              <a:rPr lang="es-CL" b="1" dirty="0"/>
              <a:t>las muestras </a:t>
            </a:r>
            <a:r>
              <a:rPr lang="es-CL" b="1" dirty="0" smtClean="0"/>
              <a:t>de la cadena</a:t>
            </a:r>
            <a:r>
              <a:rPr lang="es-CL" dirty="0" smtClean="0"/>
              <a:t>? </a:t>
            </a:r>
            <a:endParaRPr lang="es-CL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BD6011D-8473-4ED1-BEC9-2D848F46E6FD}"/>
              </a:ext>
            </a:extLst>
          </p:cNvPr>
          <p:cNvSpPr txBox="1"/>
          <p:nvPr/>
        </p:nvSpPr>
        <p:spPr>
          <a:xfrm>
            <a:off x="5668946" y="5393608"/>
            <a:ext cx="176850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N(0,1)… 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48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0DB8661B-166B-4B44-835E-B733EE08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Notar que en la ecuación</a:t>
            </a:r>
          </a:p>
          <a:p>
            <a:pPr marL="0" indent="0">
              <a:buNone/>
            </a:pPr>
            <a:r>
              <a:rPr lang="es-419" noProof="0" dirty="0" smtClean="0"/>
              <a:t>	 </a:t>
            </a:r>
            <a:r>
              <a:rPr lang="es-419" sz="3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c*f(new)/c*f(x[i-1])</a:t>
            </a:r>
            <a:endParaRPr lang="es-419" sz="3200" noProof="0" dirty="0" smtClean="0"/>
          </a:p>
          <a:p>
            <a:r>
              <a:rPr lang="es-419" noProof="0" dirty="0" smtClean="0"/>
              <a:t>… la constante (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419" noProof="0" dirty="0" smtClean="0"/>
              <a:t>) se cancelaría </a:t>
            </a:r>
          </a:p>
          <a:p>
            <a:r>
              <a:rPr lang="es-419" noProof="0" dirty="0" smtClean="0"/>
              <a:t>Significa que </a:t>
            </a:r>
            <a:r>
              <a:rPr lang="es-419" b="1" noProof="0" dirty="0" smtClean="0"/>
              <a:t>no</a:t>
            </a:r>
            <a:r>
              <a:rPr lang="es-419" noProof="0" dirty="0" smtClean="0"/>
              <a:t> </a:t>
            </a:r>
            <a:r>
              <a:rPr lang="es-419" b="1" noProof="0" dirty="0" smtClean="0"/>
              <a:t>es</a:t>
            </a:r>
            <a:r>
              <a:rPr lang="es-419" noProof="0" dirty="0" smtClean="0"/>
              <a:t> </a:t>
            </a:r>
            <a:r>
              <a:rPr lang="es-419" b="1" noProof="0" dirty="0" smtClean="0"/>
              <a:t>necesario</a:t>
            </a:r>
            <a:r>
              <a:rPr lang="es-419" noProof="0" dirty="0" smtClean="0"/>
              <a:t> conocer la constante para usar este método.</a:t>
            </a:r>
          </a:p>
          <a:p>
            <a:r>
              <a:rPr lang="es-419" noProof="0" dirty="0" smtClean="0"/>
              <a:t>Por eso podemos usarlo para aproximar las distribuciones a posteriori </a:t>
            </a:r>
          </a:p>
          <a:p>
            <a:r>
              <a:rPr lang="es-419" noProof="0" dirty="0" smtClean="0"/>
              <a:t>Este algoritmo se llama </a:t>
            </a:r>
            <a:r>
              <a:rPr lang="es-419" noProof="0" dirty="0" err="1" smtClean="0"/>
              <a:t>Metropolis</a:t>
            </a:r>
            <a:r>
              <a:rPr lang="es-419" noProof="0" dirty="0" smtClean="0"/>
              <a:t>-Hastings</a:t>
            </a:r>
          </a:p>
          <a:p>
            <a:r>
              <a:rPr lang="es-419" noProof="0" dirty="0" smtClean="0"/>
              <a:t>[Demonstrar con el ejemplo anterior]</a:t>
            </a:r>
            <a:endParaRPr lang="es-419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6BD271-109A-43C0-AA1D-2FEE0AB58646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 et al. 1953</a:t>
            </a:r>
          </a:p>
        </p:txBody>
      </p:sp>
    </p:spTree>
    <p:extLst>
      <p:ext uri="{BB962C8B-B14F-4D97-AF65-F5344CB8AC3E}">
        <p14:creationId xmlns:p14="http://schemas.microsoft.com/office/powerpoint/2010/main" val="10196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 lnSpcReduction="10000"/>
          </a:bodyPr>
          <a:lstStyle/>
          <a:p>
            <a:r>
              <a:rPr lang="es-419" sz="3200" noProof="0" dirty="0" err="1" smtClean="0">
                <a:cs typeface="Times New Roman"/>
              </a:rPr>
              <a:t>Thus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strong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law</a:t>
            </a:r>
            <a:r>
              <a:rPr lang="es-419" sz="3200" noProof="0" dirty="0" smtClean="0">
                <a:cs typeface="Times New Roman"/>
              </a:rPr>
              <a:t> of </a:t>
            </a:r>
            <a:r>
              <a:rPr lang="es-419" sz="3200" noProof="0" dirty="0" err="1" smtClean="0">
                <a:cs typeface="Times New Roman"/>
              </a:rPr>
              <a:t>large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numbers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applies</a:t>
            </a:r>
            <a:r>
              <a:rPr lang="es-419" sz="3200" noProof="0" dirty="0" smtClean="0">
                <a:cs typeface="Times New Roman"/>
              </a:rPr>
              <a:t> to MCMC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as </a:t>
            </a:r>
            <a:r>
              <a:rPr lang="es-419" sz="3200" noProof="0" dirty="0" err="1" smtClean="0">
                <a:cs typeface="Times New Roman"/>
              </a:rPr>
              <a:t>it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does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for</a:t>
            </a:r>
            <a:r>
              <a:rPr lang="es-419" sz="3200" noProof="0" dirty="0" smtClean="0">
                <a:cs typeface="Times New Roman"/>
              </a:rPr>
              <a:t> Monte Carlo</a:t>
            </a:r>
          </a:p>
          <a:p>
            <a:r>
              <a:rPr lang="es-419" sz="3200" noProof="0" dirty="0" err="1" smtClean="0"/>
              <a:t>For</a:t>
            </a:r>
            <a:r>
              <a:rPr lang="es-419" sz="3200" noProof="0" dirty="0" smtClean="0"/>
              <a:t> integrable </a:t>
            </a:r>
            <a:r>
              <a:rPr lang="es-419" sz="3200" noProof="0" dirty="0" err="1" smtClean="0"/>
              <a:t>function</a:t>
            </a:r>
            <a:r>
              <a:rPr lang="es-419" sz="3200" noProof="0" dirty="0" smtClean="0"/>
              <a:t> </a:t>
            </a:r>
            <a:r>
              <a:rPr lang="es-419" sz="3200" i="1" noProof="0" dirty="0" smtClean="0">
                <a:latin typeface="Times New Roman"/>
                <a:cs typeface="Times New Roman"/>
              </a:rPr>
              <a:t>h</a:t>
            </a:r>
            <a:r>
              <a:rPr lang="es-419" sz="3200" noProof="0" dirty="0" smtClean="0">
                <a:latin typeface="Times New Roman"/>
                <a:cs typeface="Times New Roman"/>
              </a:rPr>
              <a:t>(),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average</a:t>
            </a:r>
            <a:r>
              <a:rPr lang="es-419" sz="3200" noProof="0" dirty="0" smtClean="0">
                <a:cs typeface="Times New Roman"/>
              </a:rPr>
              <a:t> converges </a:t>
            </a:r>
            <a:r>
              <a:rPr lang="es-419" sz="3200" noProof="0" dirty="0" err="1" smtClean="0">
                <a:cs typeface="Times New Roman"/>
              </a:rPr>
              <a:t>on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its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expectation</a:t>
            </a:r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r>
              <a:rPr lang="es-419" sz="3200" noProof="0" dirty="0" smtClean="0">
                <a:cs typeface="Times New Roman"/>
              </a:rPr>
              <a:t>So </a:t>
            </a:r>
            <a:r>
              <a:rPr lang="es-419" sz="3200" noProof="0" dirty="0" err="1" smtClean="0">
                <a:cs typeface="Times New Roman"/>
              </a:rPr>
              <a:t>we</a:t>
            </a:r>
            <a:r>
              <a:rPr lang="es-419" sz="3200" noProof="0" dirty="0" smtClean="0">
                <a:cs typeface="Times New Roman"/>
              </a:rPr>
              <a:t> can use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MCMC </a:t>
            </a:r>
            <a:r>
              <a:rPr lang="es-419" sz="3200" noProof="0" dirty="0" err="1" smtClean="0">
                <a:cs typeface="Times New Roman"/>
              </a:rPr>
              <a:t>chain</a:t>
            </a:r>
            <a:r>
              <a:rPr lang="es-419" sz="3200" noProof="0" dirty="0" smtClean="0">
                <a:cs typeface="Times New Roman"/>
              </a:rPr>
              <a:t> to </a:t>
            </a:r>
            <a:r>
              <a:rPr lang="es-419" sz="3200" noProof="0" dirty="0" err="1" smtClean="0">
                <a:cs typeface="Times New Roman"/>
              </a:rPr>
              <a:t>approximate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integrals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like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with</a:t>
            </a:r>
            <a:r>
              <a:rPr lang="es-419" sz="3200" noProof="0" dirty="0" smtClean="0">
                <a:cs typeface="Times New Roman"/>
              </a:rPr>
              <a:t> Monte Carlo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47" y="3547352"/>
            <a:ext cx="4526280" cy="1303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6413" y="6469626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FFBD8-BE2A-4487-841C-B5DD764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</a:t>
            </a:r>
            <a:r>
              <a:rPr lang="es-419" noProof="0" dirty="0" smtClean="0"/>
              <a:t> Monte Carlo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7262FF-E998-4343-ADAF-24438E7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39"/>
          </a:xfrm>
        </p:spPr>
        <p:txBody>
          <a:bodyPr/>
          <a:lstStyle/>
          <a:p>
            <a:r>
              <a:rPr lang="es-419" noProof="0" dirty="0" smtClean="0"/>
              <a:t>Hay </a:t>
            </a:r>
            <a:r>
              <a:rPr lang="es-419" b="1" noProof="0" dirty="0" smtClean="0"/>
              <a:t>muchos</a:t>
            </a:r>
            <a:r>
              <a:rPr lang="es-419" noProof="0" dirty="0" smtClean="0"/>
              <a:t> tipos de cadenas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Monte Carlo:</a:t>
            </a:r>
          </a:p>
          <a:p>
            <a:pPr lvl="1"/>
            <a:r>
              <a:rPr lang="es-419" noProof="0" dirty="0" err="1" smtClean="0"/>
              <a:t>Metropolis</a:t>
            </a:r>
            <a:r>
              <a:rPr lang="es-419" noProof="0" dirty="0" smtClean="0"/>
              <a:t>-Hastings, </a:t>
            </a:r>
            <a:r>
              <a:rPr lang="es-419" noProof="0" dirty="0" err="1" smtClean="0"/>
              <a:t>Gibbs</a:t>
            </a:r>
            <a:r>
              <a:rPr lang="es-419" noProof="0" dirty="0" smtClean="0"/>
              <a:t>, NUTS, </a:t>
            </a:r>
            <a:r>
              <a:rPr lang="es-419" noProof="0" dirty="0" err="1" smtClean="0"/>
              <a:t>slice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sampling</a:t>
            </a:r>
            <a:r>
              <a:rPr lang="es-419" noProof="0" dirty="0" smtClean="0"/>
              <a:t>, etc.</a:t>
            </a:r>
          </a:p>
          <a:p>
            <a:r>
              <a:rPr lang="es-419" noProof="0" dirty="0" smtClean="0"/>
              <a:t>La idea es la misma: generar muestras para estimar probabilidades</a:t>
            </a:r>
          </a:p>
          <a:p>
            <a:r>
              <a:rPr lang="es-419" noProof="0" dirty="0" smtClean="0"/>
              <a:t>MCMC es lento, y hay algunas dificultades </a:t>
            </a:r>
          </a:p>
          <a:p>
            <a:r>
              <a:rPr lang="es-419" noProof="0" dirty="0" smtClean="0"/>
              <a:t>Las discutiremos durante del curso</a:t>
            </a:r>
          </a:p>
          <a:p>
            <a:r>
              <a:rPr lang="es-419" noProof="0" dirty="0" smtClean="0"/>
              <a:t>Pero MCMC es flexible y por eso es usado ampliamente en estadística Bayesiana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ACB5B6-3459-47DE-9828-4FDA822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Conceptos importantes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4"/>
            <a:ext cx="8229600" cy="3776743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La inferencia Bayesiana es un paradigma diferente que la </a:t>
            </a:r>
            <a:r>
              <a:rPr lang="es-419" noProof="0" dirty="0" err="1" smtClean="0"/>
              <a:t>frecuentista</a:t>
            </a:r>
            <a:endParaRPr lang="es-419" noProof="0" dirty="0" smtClean="0"/>
          </a:p>
          <a:p>
            <a:r>
              <a:rPr lang="es-419" noProof="0" dirty="0" smtClean="0"/>
              <a:t>Las probabilidades son grados de creencia</a:t>
            </a:r>
          </a:p>
          <a:p>
            <a:r>
              <a:rPr lang="es-419" noProof="0" dirty="0" smtClean="0"/>
              <a:t>Se actualiza la creencia </a:t>
            </a:r>
            <a:r>
              <a:rPr lang="es-419" i="1" noProof="0" dirty="0" smtClean="0"/>
              <a:t>a priori</a:t>
            </a:r>
            <a:r>
              <a:rPr lang="es-419" noProof="0" dirty="0" smtClean="0"/>
              <a:t> con los datos</a:t>
            </a:r>
          </a:p>
          <a:p>
            <a:r>
              <a:rPr lang="es-419" noProof="0" dirty="0" smtClean="0"/>
              <a:t>La incertidumbre se cuantifica mediante probabilidades </a:t>
            </a:r>
          </a:p>
          <a:p>
            <a:r>
              <a:rPr lang="es-419" b="1" u="sng" noProof="0" dirty="0" smtClean="0"/>
              <a:t>Calculo </a:t>
            </a:r>
            <a:r>
              <a:rPr lang="es-419" b="1" u="sng" noProof="0" dirty="0" smtClean="0"/>
              <a:t>de las probabilidades </a:t>
            </a:r>
            <a:r>
              <a:rPr lang="es-419" b="1" u="sng" noProof="0" dirty="0" smtClean="0"/>
              <a:t>se requiere </a:t>
            </a:r>
            <a:r>
              <a:rPr lang="es-419" b="1" u="sng" noProof="0" dirty="0" smtClean="0"/>
              <a:t>integración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9" y="490629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3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Questions</a:t>
            </a:r>
            <a:r>
              <a:rPr lang="es-419" noProof="0" dirty="0" smtClean="0"/>
              <a:t>?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Exercise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Usa ejemplo 1:</a:t>
            </a:r>
          </a:p>
          <a:p>
            <a:r>
              <a:rPr lang="es-419" noProof="0" dirty="0" smtClean="0"/>
              <a:t>Usa </a:t>
            </a:r>
            <a:r>
              <a:rPr lang="es-419" noProof="0" dirty="0" err="1" smtClean="0"/>
              <a:t>mcmc</a:t>
            </a:r>
            <a:r>
              <a:rPr lang="es-419" noProof="0" dirty="0" smtClean="0"/>
              <a:t> función para generar muestras de la posterior: </a:t>
            </a:r>
            <a:br>
              <a:rPr lang="es-419" noProof="0" dirty="0" smtClean="0"/>
            </a:b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=5000, f=posterior, x0=0, U=1) </a:t>
            </a:r>
            <a:endParaRPr lang="es-419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noProof="0" dirty="0" smtClean="0"/>
              <a:t>Contrasta a la solución analítica:</a:t>
            </a:r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Estima 95% </a:t>
            </a:r>
            <a:r>
              <a:rPr lang="es-419" noProof="0" dirty="0" err="1" smtClean="0"/>
              <a:t>credible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</a:t>
            </a:r>
            <a:r>
              <a:rPr lang="es-419" dirty="0"/>
              <a:t> </a:t>
            </a:r>
            <a:r>
              <a:rPr lang="es-419" dirty="0" smtClean="0"/>
              <a:t>usando ambas maneras de la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3D933AA6-3CA4-48B7-8B31-A6372A48D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3444"/>
              </p:ext>
            </p:extLst>
          </p:nvPr>
        </p:nvGraphicFramePr>
        <p:xfrm>
          <a:off x="4800600" y="928688"/>
          <a:ext cx="30876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3" imgW="1726920" imgH="672840" progId="Equation.DSMT4">
                  <p:embed/>
                </p:oleObj>
              </mc:Choice>
              <mc:Fallback>
                <p:oleObj name="Equation" r:id="rId3" imgW="1726920" imgH="6728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928688"/>
                        <a:ext cx="3087688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49912"/>
              </p:ext>
            </p:extLst>
          </p:nvPr>
        </p:nvGraphicFramePr>
        <p:xfrm>
          <a:off x="7092467" y="3543049"/>
          <a:ext cx="1458146" cy="136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467" y="3543049"/>
                        <a:ext cx="1458146" cy="1369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BBB81E51-8CAC-4532-A30F-E7FA0F552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41650"/>
              </p:ext>
            </p:extLst>
          </p:nvPr>
        </p:nvGraphicFramePr>
        <p:xfrm>
          <a:off x="1456097" y="4227640"/>
          <a:ext cx="3115903" cy="6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6097" y="4227640"/>
                        <a:ext cx="3115903" cy="6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, A., J. B. </a:t>
            </a:r>
            <a:r>
              <a:rPr lang="es-419" noProof="0" dirty="0" err="1" smtClean="0"/>
              <a:t>Carlin</a:t>
            </a:r>
            <a:r>
              <a:rPr lang="es-419" noProof="0" dirty="0" smtClean="0"/>
              <a:t>, H. S. </a:t>
            </a:r>
            <a:r>
              <a:rPr lang="es-419" noProof="0" dirty="0" err="1" smtClean="0"/>
              <a:t>Stern</a:t>
            </a:r>
            <a:r>
              <a:rPr lang="es-419" noProof="0" dirty="0" smtClean="0"/>
              <a:t>, and D. B. </a:t>
            </a:r>
            <a:r>
              <a:rPr lang="es-419" noProof="0" dirty="0" err="1" smtClean="0"/>
              <a:t>Rubin</a:t>
            </a:r>
            <a:r>
              <a:rPr lang="es-419" noProof="0" dirty="0" smtClean="0"/>
              <a:t>. 2014. </a:t>
            </a:r>
            <a:r>
              <a:rPr lang="es-419" noProof="0" dirty="0" err="1" smtClean="0"/>
              <a:t>Bayesian</a:t>
            </a:r>
            <a:r>
              <a:rPr lang="es-419" noProof="0" dirty="0" smtClean="0"/>
              <a:t> data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. Taylor &amp; Francis.</a:t>
            </a:r>
          </a:p>
          <a:p>
            <a:r>
              <a:rPr lang="es-419" noProof="0" dirty="0" err="1" smtClean="0"/>
              <a:t>Metropolis</a:t>
            </a:r>
            <a:r>
              <a:rPr lang="es-419" noProof="0" dirty="0" smtClean="0"/>
              <a:t>, N., A. W.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M. N.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A. H.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, and E.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. 1953. </a:t>
            </a:r>
            <a:r>
              <a:rPr lang="es-419" noProof="0" dirty="0" err="1" smtClean="0"/>
              <a:t>Equation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state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calculations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fast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computing</a:t>
            </a:r>
            <a:r>
              <a:rPr lang="es-419" noProof="0" dirty="0" smtClean="0"/>
              <a:t> machines. </a:t>
            </a:r>
            <a:r>
              <a:rPr lang="es-419" noProof="0" dirty="0" err="1" smtClean="0"/>
              <a:t>Journal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Chemical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Physics</a:t>
            </a:r>
            <a:r>
              <a:rPr lang="es-419" noProof="0" dirty="0" smtClean="0"/>
              <a:t> </a:t>
            </a:r>
            <a:r>
              <a:rPr lang="es-419" b="1" noProof="0" dirty="0" smtClean="0"/>
              <a:t>21:1087-1092.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9C6A9-2B24-4EE8-BDE5-563962F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1D4267-FEEA-40F5-B8A4-58F96222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438"/>
            <a:ext cx="8229600" cy="4812487"/>
          </a:xfrm>
        </p:spPr>
        <p:txBody>
          <a:bodyPr/>
          <a:lstStyle/>
          <a:p>
            <a:r>
              <a:rPr lang="es-419" noProof="0" dirty="0" smtClean="0"/>
              <a:t>Si θ son los parámetros y </a:t>
            </a:r>
            <a:r>
              <a:rPr lang="es-419" i="1" noProof="0" dirty="0" err="1" smtClean="0"/>
              <a:t>y</a:t>
            </a:r>
            <a:r>
              <a:rPr lang="es-419" noProof="0" dirty="0" smtClean="0"/>
              <a:t> los datos (ambos son </a:t>
            </a:r>
            <a:r>
              <a:rPr lang="es-419" noProof="0" dirty="0" err="1" smtClean="0"/>
              <a:t>v.a</a:t>
            </a:r>
            <a:r>
              <a:rPr lang="es-419" noProof="0" dirty="0" smtClean="0"/>
              <a:t>)</a:t>
            </a:r>
          </a:p>
          <a:p>
            <a:r>
              <a:rPr lang="es-419" dirty="0" smtClean="0"/>
              <a:t>Entonces,</a:t>
            </a:r>
            <a:r>
              <a:rPr lang="es-419" noProof="0" dirty="0" smtClean="0"/>
              <a:t> 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)=P(θ)P(</a:t>
            </a:r>
            <a:r>
              <a:rPr lang="es-419" noProof="0" dirty="0" err="1" smtClean="0"/>
              <a:t>y|θ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Y P(</a:t>
            </a:r>
            <a:r>
              <a:rPr lang="es-419" noProof="0" dirty="0" err="1" smtClean="0"/>
              <a:t>θ|y</a:t>
            </a:r>
            <a:r>
              <a:rPr lang="es-419" noProof="0" dirty="0" smtClean="0"/>
              <a:t>)=P(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)/P(y)</a:t>
            </a:r>
          </a:p>
          <a:p>
            <a:r>
              <a:rPr lang="es-419" dirty="0" smtClean="0"/>
              <a:t>Combinando los…  </a:t>
            </a:r>
            <a:endParaRPr lang="es-419" noProof="0" dirty="0" smtClean="0"/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Posterior = (</a:t>
            </a:r>
            <a:r>
              <a:rPr lang="es-419" noProof="0" dirty="0" err="1" smtClean="0"/>
              <a:t>constant</a:t>
            </a:r>
            <a:r>
              <a:rPr lang="es-419" noProof="0" dirty="0" smtClean="0"/>
              <a:t>)(prior)(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4C7E0C-0413-4B5A-BFAB-E85F469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1A5D4530-6651-4EBB-8385-AC8644111C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6634" y="4034391"/>
          <a:ext cx="6784214" cy="119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3" imgW="2387520" imgH="419040" progId="Equation.DSMT4">
                  <p:embed/>
                </p:oleObj>
              </mc:Choice>
              <mc:Fallback>
                <p:oleObj name="Equation" r:id="rId3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34" y="4034391"/>
                        <a:ext cx="6784214" cy="119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Componentes de 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419" sz="2800" u="sng" noProof="0" dirty="0" smtClean="0"/>
              <a:t>P(θ)</a:t>
            </a:r>
            <a:r>
              <a:rPr lang="es-419" sz="2800" noProof="0" dirty="0" smtClean="0"/>
              <a:t>=“Prior”: </a:t>
            </a:r>
            <a:r>
              <a:rPr lang="es-419" sz="2800" i="1" noProof="0" dirty="0" smtClean="0"/>
              <a:t>la incertidumbre antes de experimento o conocimiento de un experto</a:t>
            </a:r>
            <a:r>
              <a:rPr lang="es-419" sz="2800" noProof="0" dirty="0" smtClean="0"/>
              <a:t> </a:t>
            </a:r>
          </a:p>
          <a:p>
            <a:r>
              <a:rPr lang="es-419" sz="2800" u="sng" noProof="0" dirty="0" smtClean="0"/>
              <a:t>P(</a:t>
            </a:r>
            <a:r>
              <a:rPr lang="es-419" sz="2800" u="sng" noProof="0" dirty="0" err="1" smtClean="0"/>
              <a:t>y|θ</a:t>
            </a:r>
            <a:r>
              <a:rPr lang="es-419" sz="2800" u="sng" noProof="0" dirty="0" smtClean="0"/>
              <a:t>)</a:t>
            </a:r>
            <a:r>
              <a:rPr lang="es-419" sz="2800" noProof="0" dirty="0" smtClean="0"/>
              <a:t>=“</a:t>
            </a:r>
            <a:r>
              <a:rPr lang="es-419" sz="2800" noProof="0" dirty="0" err="1" smtClean="0"/>
              <a:t>Likelihood</a:t>
            </a:r>
            <a:r>
              <a:rPr lang="es-419" sz="2800" noProof="0" dirty="0" smtClean="0"/>
              <a:t>”: </a:t>
            </a:r>
            <a:r>
              <a:rPr lang="es-419" sz="2800" i="1" noProof="0" dirty="0" smtClean="0"/>
              <a:t>la verosimilitud de los datos dado los parámetros – lo mismo como clásica</a:t>
            </a:r>
            <a:endParaRPr lang="es-419" sz="2800" noProof="0" dirty="0" smtClean="0"/>
          </a:p>
          <a:p>
            <a:r>
              <a:rPr lang="es-419" sz="2800" u="sng" noProof="0" dirty="0" smtClean="0"/>
              <a:t>P(y)</a:t>
            </a:r>
            <a:r>
              <a:rPr lang="es-419" sz="2800" noProof="0" dirty="0" smtClean="0"/>
              <a:t> = </a:t>
            </a:r>
            <a:r>
              <a:rPr lang="es-419" sz="2800" i="1" noProof="0" dirty="0" smtClean="0"/>
              <a:t>Una constante que no se puede calcular</a:t>
            </a:r>
          </a:p>
          <a:p>
            <a:r>
              <a:rPr lang="es-419" sz="2800" noProof="0" dirty="0" smtClean="0"/>
              <a:t>P(</a:t>
            </a:r>
            <a:r>
              <a:rPr lang="es-419" sz="2800" u="sng" dirty="0" err="1" smtClean="0"/>
              <a:t>θ|y</a:t>
            </a:r>
            <a:r>
              <a:rPr lang="es-419" sz="2800" u="sng" dirty="0" smtClean="0"/>
              <a:t>) = “Posterior”: </a:t>
            </a:r>
            <a:r>
              <a:rPr lang="es-419" sz="2800" i="1" u="sng" dirty="0" smtClean="0"/>
              <a:t>la </a:t>
            </a:r>
            <a:r>
              <a:rPr lang="es-419" sz="2800" i="1" u="sng" dirty="0" smtClean="0"/>
              <a:t>creencia </a:t>
            </a:r>
            <a:r>
              <a:rPr lang="es-419" sz="2800" i="1" u="sng" dirty="0" smtClean="0"/>
              <a:t>que resulta de la combinación de dos fuentes da información: prior y datos. </a:t>
            </a:r>
          </a:p>
          <a:p>
            <a:pPr lvl="1"/>
            <a:r>
              <a:rPr lang="es-419" sz="2400" u="sng" dirty="0" smtClean="0"/>
              <a:t>Es una distribución de probabilidad</a:t>
            </a:r>
          </a:p>
          <a:p>
            <a:pPr lvl="1"/>
            <a:r>
              <a:rPr lang="es-419" sz="2400" u="sng" dirty="0" smtClean="0"/>
              <a:t>La usamos para hacer inferencia</a:t>
            </a:r>
          </a:p>
          <a:p>
            <a:pPr lvl="1"/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Resumen de las diferencias </a:t>
            </a:r>
            <a:r>
              <a:rPr lang="es-419" sz="3600" dirty="0" smtClean="0"/>
              <a:t>de </a:t>
            </a:r>
            <a:r>
              <a:rPr lang="es-419" sz="3600" noProof="0" dirty="0" smtClean="0"/>
              <a:t>los </a:t>
            </a:r>
            <a:r>
              <a:rPr lang="es-419" sz="3600" noProof="0" dirty="0" smtClean="0"/>
              <a:t>paradigmas de inferencia.</a:t>
            </a:r>
            <a:endParaRPr lang="es-419" sz="36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="" xmlns:a16="http://schemas.microsoft.com/office/drawing/2014/main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="" xmlns:a16="http://schemas.microsoft.com/office/drawing/2014/main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="" xmlns:a16="http://schemas.microsoft.com/office/drawing/2014/main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52060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Las ventajas de 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Hay respuestas intuitivas: los parámetros son distribuciones de probabilidad.</a:t>
            </a:r>
          </a:p>
          <a:p>
            <a:r>
              <a:rPr lang="es-419" noProof="0" dirty="0" smtClean="0"/>
              <a:t>Poder formalmente incorporar conocimiento antes del experimento</a:t>
            </a:r>
          </a:p>
          <a:p>
            <a:r>
              <a:rPr lang="es-419" noProof="0" dirty="0" smtClean="0"/>
              <a:t>Las suposiciones asintóticas no son necesarios</a:t>
            </a:r>
          </a:p>
          <a:p>
            <a:r>
              <a:rPr lang="es-419" noProof="0" dirty="0" smtClean="0"/>
              <a:t>La estimación de los modelos jerárquicos es natural y fácil </a:t>
            </a:r>
          </a:p>
          <a:p>
            <a:r>
              <a:rPr lang="es-419" noProof="0" dirty="0" smtClean="0"/>
              <a:t>Análisis de decisión: Poder calcular probabilidades de las consecuencias de varias acciones. </a:t>
            </a:r>
            <a:r>
              <a:rPr lang="es-419" sz="2000" noProof="0" dirty="0" smtClean="0"/>
              <a:t>(</a:t>
            </a:r>
            <a:r>
              <a:rPr lang="es-419" sz="2000" noProof="0" dirty="0" err="1" smtClean="0"/>
              <a:t>Punt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Hilborn</a:t>
            </a:r>
            <a:r>
              <a:rPr lang="es-419" sz="2000" noProof="0" dirty="0" smtClean="0"/>
              <a:t> 1997)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Desventajas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Toma mas tiempo </a:t>
            </a:r>
            <a:r>
              <a:rPr lang="es-419" noProof="0" dirty="0" smtClean="0"/>
              <a:t>para estimar </a:t>
            </a:r>
            <a:endParaRPr lang="es-419" noProof="0" dirty="0" smtClean="0"/>
          </a:p>
          <a:p>
            <a:r>
              <a:rPr lang="es-419" noProof="0" dirty="0" smtClean="0"/>
              <a:t>En general, la especificación de los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smtClean="0"/>
              <a:t>Poder ser sensitivo para la transformación de los parámetros. </a:t>
            </a:r>
            <a:r>
              <a:rPr lang="es-419" sz="1600" noProof="0" dirty="0" smtClean="0"/>
              <a:t>(</a:t>
            </a:r>
            <a:r>
              <a:rPr lang="es-419" sz="1600" noProof="0" dirty="0" err="1" smtClean="0"/>
              <a:t>e.g</a:t>
            </a:r>
            <a:r>
              <a:rPr lang="es-419" sz="1600" noProof="0" dirty="0" smtClean="0"/>
              <a:t>., </a:t>
            </a:r>
            <a:r>
              <a:rPr lang="es-419" sz="1600" noProof="0" dirty="0" err="1" smtClean="0"/>
              <a:t>Thorson</a:t>
            </a:r>
            <a:r>
              <a:rPr lang="es-419" sz="1600" noProof="0" dirty="0" smtClean="0"/>
              <a:t> </a:t>
            </a:r>
            <a:r>
              <a:rPr lang="es-419" sz="1600" noProof="0" dirty="0" smtClean="0"/>
              <a:t>and Cope 2017, </a:t>
            </a:r>
            <a:r>
              <a:rPr lang="es-419" sz="1600" noProof="0" dirty="0" err="1" smtClean="0"/>
              <a:t>Maunder</a:t>
            </a:r>
            <a:r>
              <a:rPr lang="es-419" sz="1600" noProof="0" dirty="0" smtClean="0"/>
              <a:t> 2003)</a:t>
            </a:r>
          </a:p>
          <a:p>
            <a:pPr lvl="1"/>
            <a:r>
              <a:rPr lang="es-419" noProof="0" dirty="0" smtClean="0"/>
              <a:t>Poder ser difícil determinar apropiados “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sz="2000" noProof="0" dirty="0" smtClean="0"/>
          </a:p>
          <a:p>
            <a:pPr lvl="1"/>
            <a:r>
              <a:rPr lang="es-419" noProof="0" dirty="0" smtClean="0"/>
              <a:t>P.ej., no hay “</a:t>
            </a:r>
            <a:r>
              <a:rPr lang="es-419" noProof="0" dirty="0" err="1" smtClean="0"/>
              <a:t>uninformative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4530725"/>
          </a:xfrm>
        </p:spPr>
        <p:txBody>
          <a:bodyPr/>
          <a:lstStyle/>
          <a:p>
            <a:r>
              <a:rPr lang="es-419" sz="2800" noProof="0" dirty="0" smtClean="0"/>
              <a:t>Cual es el rol de los </a:t>
            </a:r>
            <a:r>
              <a:rPr lang="es-419" sz="2800" noProof="0" dirty="0" err="1" smtClean="0"/>
              <a:t>priors</a:t>
            </a:r>
            <a:r>
              <a:rPr lang="es-419" sz="2800" dirty="0" smtClean="0"/>
              <a:t>?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err="1" smtClean="0"/>
              <a:t>Gelman</a:t>
            </a:r>
            <a:r>
              <a:rPr lang="es-419" sz="2800" noProof="0" dirty="0" smtClean="0"/>
              <a:t> et al. (2014):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población de valores </a:t>
            </a:r>
            <a:r>
              <a:rPr lang="es-419" sz="2800" dirty="0" smtClean="0"/>
              <a:t>posibles de los </a:t>
            </a:r>
            <a:r>
              <a:rPr lang="es-419" sz="2800" dirty="0" smtClean="0"/>
              <a:t>parámetros </a:t>
            </a:r>
            <a:r>
              <a:rPr lang="es-419" sz="2800" noProof="0" dirty="0" smtClean="0"/>
              <a:t>(</a:t>
            </a:r>
            <a:r>
              <a:rPr lang="es-419" sz="2800" dirty="0" smtClean="0"/>
              <a:t>perspectiva de la población) 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declaración del conocimiento y incertidumbre de los </a:t>
            </a:r>
            <a:r>
              <a:rPr lang="es-419" sz="2800" dirty="0" smtClean="0"/>
              <a:t>parámetros (perspectiva del estado del conocimiento)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smtClean="0"/>
              <a:t>En ambos </a:t>
            </a:r>
            <a:r>
              <a:rPr lang="es-419" sz="2800" noProof="0" dirty="0" err="1" smtClean="0"/>
              <a:t>ca</a:t>
            </a:r>
            <a:r>
              <a:rPr lang="es-419" sz="2800" dirty="0" err="1" smtClean="0"/>
              <a:t>sos</a:t>
            </a:r>
            <a:r>
              <a:rPr lang="es-419" sz="2800" dirty="0" smtClean="0"/>
              <a:t>, la prior debe incluir todos los valores posibles </a:t>
            </a:r>
            <a:r>
              <a:rPr lang="es-419" sz="2800" noProof="0" dirty="0" smtClean="0"/>
              <a:t>– “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prior 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posterior” .. </a:t>
            </a:r>
            <a:r>
              <a:rPr lang="es-419" sz="2800" noProof="0" dirty="0" smtClean="0"/>
              <a:t>Pero </a:t>
            </a:r>
            <a:r>
              <a:rPr lang="es-419" sz="2800" b="1" noProof="0" dirty="0" err="1" smtClean="0"/>
              <a:t>ell</a:t>
            </a:r>
            <a:r>
              <a:rPr lang="es-419" sz="2800" b="1" dirty="0" smtClean="0"/>
              <a:t>as no </a:t>
            </a:r>
            <a:r>
              <a:rPr lang="es-419" sz="2800" b="1" dirty="0"/>
              <a:t>pueden depender de los datos</a:t>
            </a:r>
            <a:endParaRPr lang="es-419" sz="2800" noProof="0" dirty="0" smtClean="0"/>
          </a:p>
          <a:p>
            <a:pPr marL="0" indent="0">
              <a:buNone/>
            </a:pP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endParaRPr lang="es-419" sz="2800" noProof="0" dirty="0" smtClean="0"/>
          </a:p>
          <a:p>
            <a:endParaRPr lang="es-419" sz="2800" noProof="0" dirty="0" smtClean="0"/>
          </a:p>
          <a:p>
            <a:endParaRPr lang="es-419" sz="2800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Gelman et al. 2014. Bayesian Data Analysis 3</a:t>
            </a:r>
            <a:r>
              <a:rPr lang="en-US" baseline="30000" dirty="0"/>
              <a:t>rd</a:t>
            </a:r>
            <a:r>
              <a:rPr lang="en-US" dirty="0"/>
              <a:t> ed. CRS Press</a:t>
            </a:r>
          </a:p>
        </p:txBody>
      </p:sp>
    </p:spTree>
    <p:extLst>
      <p:ext uri="{BB962C8B-B14F-4D97-AF65-F5344CB8AC3E}">
        <p14:creationId xmlns:p14="http://schemas.microsoft.com/office/powerpoint/2010/main" val="3592629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826</TotalTime>
  <Words>1513</Words>
  <Application>Microsoft Office PowerPoint</Application>
  <PresentationFormat>On-screen Show (4:3)</PresentationFormat>
  <Paragraphs>249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Inferencia Bayesiana </vt:lpstr>
      <vt:lpstr>Resumen</vt:lpstr>
      <vt:lpstr>Conceptos importantes</vt:lpstr>
      <vt:lpstr>La regla de Bayes</vt:lpstr>
      <vt:lpstr>Componentes de la regla de Bayes</vt:lpstr>
      <vt:lpstr>Resumen de las diferencias de los paradigmas de inferencia.</vt:lpstr>
      <vt:lpstr>Las ventajas de inferencia Bayesiana</vt:lpstr>
      <vt:lpstr>Desventajas</vt:lpstr>
      <vt:lpstr>Priors</vt:lpstr>
      <vt:lpstr>La polémica </vt:lpstr>
      <vt:lpstr>Noninformative priors</vt:lpstr>
      <vt:lpstr>Probabilities vs likelihoods</vt:lpstr>
      <vt:lpstr>Example: Normal likelihood</vt:lpstr>
      <vt:lpstr>Exercise</vt:lpstr>
      <vt:lpstr>Conjugacy</vt:lpstr>
      <vt:lpstr>Conjugate examples</vt:lpstr>
      <vt:lpstr>Ejemplo I</vt:lpstr>
      <vt:lpstr>Ejemplo I</vt:lpstr>
      <vt:lpstr>Ejemplo II</vt:lpstr>
      <vt:lpstr>Review of key concepts</vt:lpstr>
      <vt:lpstr>Método 3: Markov chain Monte Carlo</vt:lpstr>
      <vt:lpstr>Método 3: Markov chain Monte Carlo</vt:lpstr>
      <vt:lpstr>Un ejemplo de cadena de Márkov simple</vt:lpstr>
      <vt:lpstr>Método 3: Markov chain Monte Carlo</vt:lpstr>
      <vt:lpstr>Una cadena de Márkov especial: MCMC</vt:lpstr>
      <vt:lpstr>Una cadena Márkov especial</vt:lpstr>
      <vt:lpstr>Una cadena Márkov especial</vt:lpstr>
      <vt:lpstr>Método 3: Markov chain Monte Carlo</vt:lpstr>
      <vt:lpstr>Markov chain Monte Carlo</vt:lpstr>
      <vt:lpstr>Questions?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123</cp:revision>
  <dcterms:created xsi:type="dcterms:W3CDTF">2015-01-11T16:48:24Z</dcterms:created>
  <dcterms:modified xsi:type="dcterms:W3CDTF">2019-01-15T00:56:16Z</dcterms:modified>
</cp:coreProperties>
</file>