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>
        <p:scale>
          <a:sx n="130" d="100"/>
          <a:sy n="130" d="100"/>
        </p:scale>
        <p:origin x="-168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DC89-CCD9-6148-995B-E0EAD7F2C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A457F-B4FF-C541-B494-13E90A112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7B658-AB9C-FE4A-B883-5B9E0143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B0D83-8691-D349-89D7-2586DD76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63A2E-93BF-C546-9D58-4D98E71B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0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50FC-7011-9F4E-B4F2-D455E28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372D2-55EA-3146-9FDF-35B744596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E8894-04D3-8545-9C1D-0EBB7D43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E731-7F20-F644-9BAE-17D9C633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8BDB3-66B2-5040-8020-B942C3B0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5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6C504-9DA3-584A-A348-0E9273C9D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EFE23-67CC-624D-83C3-E40E48F28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82E5F-C33D-3740-8991-00491E84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153E0-6D27-BD40-9295-D1E2BD82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58432-8026-F040-B807-DD8DC8DB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3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DEBE-437E-F141-ACB0-8E256453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A4EDF-9EA7-F745-8C78-4CF63DDA4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9698A-EF36-2B49-95C8-426CBD1E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2F2B1-D1CE-2D45-A665-F71E9003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1C281-8997-5B48-B2DF-F2211BA8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5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F95E-1C0C-184F-8FAC-15A000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7086D-9347-FB41-9613-60D0EA185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52D3C-DC79-7D4F-9CA5-94016EBC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ED6DA-B820-1641-899E-F9FBDF75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591C3-645F-4346-BBCC-ED788793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8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51D3-81AE-FE43-B8C7-E7C87542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8ED8-B758-264D-85EA-660554DB0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280DC-B1D6-2245-A646-AFC946A3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04C55-8A1D-BD4B-BB69-3335E34A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7/25/20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C6BBB-2EB1-4647-A25D-301C38E1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C1D15-CE27-6442-8CD7-F29F9D59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1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B4FB-C9F0-8B41-83D4-1B0968B9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C7469-1230-8542-A756-E2B311A09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0A50F-E545-4846-B02C-FA648369A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47639-3B09-EA49-BAE4-44D37D882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E0831-FF52-BE4B-B95C-CBB5D4515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611FF-E729-484A-9320-14075EB1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7/25/20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B9F9C-F021-D84C-A213-03D7DE4E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40AB0-EFFF-E04F-923C-7D0D83AA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3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96DB-C883-C645-8D33-15694AA0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E3399-273E-F04A-8F63-0909A061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7/25/20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5CDD7-7959-FA4B-B0B8-EC666274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DA64B-EFA3-3844-8159-C6DA9F49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9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327AB-FC74-A641-9768-34D3A8EA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7/25/20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686F9-C5FE-0444-8424-8D6413F6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876D3-BDA3-0046-80AC-5D585EF3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3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7FFD-7459-6042-9F73-9FA9FFAD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F1244-2902-D349-9497-422E04280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737A4-B656-8343-ABD5-A05B4F429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300BD-419F-8B44-A219-9778FF4C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7/25/20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D05E8-7D79-E64A-BED2-DC526C40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B2562-3135-4646-A350-0CA9AA83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3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5348-FB77-0440-9440-FBAA76BC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7BE0E-DF99-424F-8D23-966C39021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5A5CB-7664-0547-A12A-1402FB55B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00A3F-F710-EB4D-BD0D-D03ADBDD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7/25/20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DCBE0-C165-364D-B498-8079962A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BA976-86A5-4C4E-875F-A862C9C2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5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05A25-7CBB-DA4D-BB7A-B7EEE45C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7D82A-CC4A-4D4F-A130-571A7F08B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244CD-04B9-A948-9B31-B047234EB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F356-A95C-5C46-B760-5A2E05EE06EE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7D3F2-585E-7442-B8B8-18CC3FAE8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A2E82-9C46-024A-B214-36A5590D8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5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298A7-B56E-4B4D-BF85-A4BA0AF2DAA5}"/>
              </a:ext>
            </a:extLst>
          </p:cNvPr>
          <p:cNvSpPr/>
          <p:nvPr/>
        </p:nvSpPr>
        <p:spPr>
          <a:xfrm>
            <a:off x="4746661" y="1345915"/>
            <a:ext cx="2167848" cy="10479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570565-09D0-814C-98CF-75829FCE3F67}"/>
                  </a:ext>
                </a:extLst>
              </p:cNvPr>
              <p:cNvSpPr txBox="1"/>
              <p:nvPr/>
            </p:nvSpPr>
            <p:spPr>
              <a:xfrm>
                <a:off x="4345969" y="2018180"/>
                <a:ext cx="2928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i="1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570565-09D0-814C-98CF-75829FCE3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969" y="2018180"/>
                <a:ext cx="2928133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F3132F6-D875-AE4C-B5EC-08CBB7E6CBB6}"/>
              </a:ext>
            </a:extLst>
          </p:cNvPr>
          <p:cNvSpPr txBox="1"/>
          <p:nvPr/>
        </p:nvSpPr>
        <p:spPr>
          <a:xfrm>
            <a:off x="5591652" y="129675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60539E-9D7C-EC4B-BA19-EA28F7B3EE36}"/>
              </a:ext>
            </a:extLst>
          </p:cNvPr>
          <p:cNvSpPr/>
          <p:nvPr/>
        </p:nvSpPr>
        <p:spPr>
          <a:xfrm>
            <a:off x="4746661" y="2905018"/>
            <a:ext cx="2167848" cy="10479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F00499-6757-E443-9149-0CFFF79C614A}"/>
                  </a:ext>
                </a:extLst>
              </p:cNvPr>
              <p:cNvSpPr txBox="1"/>
              <p:nvPr/>
            </p:nvSpPr>
            <p:spPr>
              <a:xfrm>
                <a:off x="4345969" y="3577284"/>
                <a:ext cx="2928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i="1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F00499-6757-E443-9149-0CFFF79C6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969" y="3577284"/>
                <a:ext cx="292813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DDDA86C-36B8-804A-B9A3-0B6948B3B2A4}"/>
              </a:ext>
            </a:extLst>
          </p:cNvPr>
          <p:cNvSpPr txBox="1"/>
          <p:nvPr/>
        </p:nvSpPr>
        <p:spPr>
          <a:xfrm>
            <a:off x="5421947" y="287542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neoXY</a:t>
            </a:r>
            <a:endParaRPr lang="en-US" b="1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377EED0-E5F3-D144-BFE3-E2A6E312795D}"/>
              </a:ext>
            </a:extLst>
          </p:cNvPr>
          <p:cNvSpPr/>
          <p:nvPr/>
        </p:nvSpPr>
        <p:spPr>
          <a:xfrm>
            <a:off x="5870646" y="1714111"/>
            <a:ext cx="595901" cy="329003"/>
          </a:xfrm>
          <a:custGeom>
            <a:avLst/>
            <a:gdLst>
              <a:gd name="connsiteX0" fmla="*/ 0 w 595901"/>
              <a:gd name="connsiteY0" fmla="*/ 287906 h 329003"/>
              <a:gd name="connsiteX1" fmla="*/ 287676 w 595901"/>
              <a:gd name="connsiteY1" fmla="*/ 230 h 329003"/>
              <a:gd name="connsiteX2" fmla="*/ 595901 w 595901"/>
              <a:gd name="connsiteY2" fmla="*/ 329003 h 329003"/>
              <a:gd name="connsiteX3" fmla="*/ 595901 w 595901"/>
              <a:gd name="connsiteY3" fmla="*/ 329003 h 3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901" h="329003">
                <a:moveTo>
                  <a:pt x="0" y="287906"/>
                </a:moveTo>
                <a:cubicBezTo>
                  <a:pt x="94179" y="140643"/>
                  <a:pt x="188359" y="-6620"/>
                  <a:pt x="287676" y="230"/>
                </a:cubicBezTo>
                <a:cubicBezTo>
                  <a:pt x="386993" y="7079"/>
                  <a:pt x="595901" y="329003"/>
                  <a:pt x="595901" y="329003"/>
                </a:cubicBezTo>
                <a:lnTo>
                  <a:pt x="595901" y="329003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6BFED74-B016-F941-9D21-1E0FDAE5892A}"/>
              </a:ext>
            </a:extLst>
          </p:cNvPr>
          <p:cNvSpPr/>
          <p:nvPr/>
        </p:nvSpPr>
        <p:spPr>
          <a:xfrm flipH="1">
            <a:off x="5178173" y="1699028"/>
            <a:ext cx="595901" cy="329003"/>
          </a:xfrm>
          <a:custGeom>
            <a:avLst/>
            <a:gdLst>
              <a:gd name="connsiteX0" fmla="*/ 0 w 595901"/>
              <a:gd name="connsiteY0" fmla="*/ 287906 h 329003"/>
              <a:gd name="connsiteX1" fmla="*/ 287676 w 595901"/>
              <a:gd name="connsiteY1" fmla="*/ 230 h 329003"/>
              <a:gd name="connsiteX2" fmla="*/ 595901 w 595901"/>
              <a:gd name="connsiteY2" fmla="*/ 329003 h 329003"/>
              <a:gd name="connsiteX3" fmla="*/ 595901 w 595901"/>
              <a:gd name="connsiteY3" fmla="*/ 329003 h 3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901" h="329003">
                <a:moveTo>
                  <a:pt x="0" y="287906"/>
                </a:moveTo>
                <a:cubicBezTo>
                  <a:pt x="94179" y="140643"/>
                  <a:pt x="188359" y="-6620"/>
                  <a:pt x="287676" y="230"/>
                </a:cubicBezTo>
                <a:cubicBezTo>
                  <a:pt x="386993" y="7079"/>
                  <a:pt x="595901" y="329003"/>
                  <a:pt x="595901" y="329003"/>
                </a:cubicBezTo>
                <a:lnTo>
                  <a:pt x="595901" y="329003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9CD9351-2EC2-5A49-BB01-61A9E056769B}"/>
              </a:ext>
            </a:extLst>
          </p:cNvPr>
          <p:cNvSpPr/>
          <p:nvPr/>
        </p:nvSpPr>
        <p:spPr>
          <a:xfrm>
            <a:off x="5858955" y="3332785"/>
            <a:ext cx="595901" cy="329003"/>
          </a:xfrm>
          <a:custGeom>
            <a:avLst/>
            <a:gdLst>
              <a:gd name="connsiteX0" fmla="*/ 0 w 595901"/>
              <a:gd name="connsiteY0" fmla="*/ 287906 h 329003"/>
              <a:gd name="connsiteX1" fmla="*/ 287676 w 595901"/>
              <a:gd name="connsiteY1" fmla="*/ 230 h 329003"/>
              <a:gd name="connsiteX2" fmla="*/ 595901 w 595901"/>
              <a:gd name="connsiteY2" fmla="*/ 329003 h 329003"/>
              <a:gd name="connsiteX3" fmla="*/ 595901 w 595901"/>
              <a:gd name="connsiteY3" fmla="*/ 329003 h 3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901" h="329003">
                <a:moveTo>
                  <a:pt x="0" y="287906"/>
                </a:moveTo>
                <a:cubicBezTo>
                  <a:pt x="94179" y="140643"/>
                  <a:pt x="188359" y="-6620"/>
                  <a:pt x="287676" y="230"/>
                </a:cubicBezTo>
                <a:cubicBezTo>
                  <a:pt x="386993" y="7079"/>
                  <a:pt x="595901" y="329003"/>
                  <a:pt x="595901" y="329003"/>
                </a:cubicBezTo>
                <a:lnTo>
                  <a:pt x="595901" y="329003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1E74EC9-B928-E848-B374-5C5957116A96}"/>
              </a:ext>
            </a:extLst>
          </p:cNvPr>
          <p:cNvSpPr/>
          <p:nvPr/>
        </p:nvSpPr>
        <p:spPr>
          <a:xfrm flipH="1">
            <a:off x="5330408" y="3317702"/>
            <a:ext cx="427236" cy="329003"/>
          </a:xfrm>
          <a:custGeom>
            <a:avLst/>
            <a:gdLst>
              <a:gd name="connsiteX0" fmla="*/ 0 w 595901"/>
              <a:gd name="connsiteY0" fmla="*/ 287906 h 329003"/>
              <a:gd name="connsiteX1" fmla="*/ 287676 w 595901"/>
              <a:gd name="connsiteY1" fmla="*/ 230 h 329003"/>
              <a:gd name="connsiteX2" fmla="*/ 595901 w 595901"/>
              <a:gd name="connsiteY2" fmla="*/ 329003 h 329003"/>
              <a:gd name="connsiteX3" fmla="*/ 595901 w 595901"/>
              <a:gd name="connsiteY3" fmla="*/ 329003 h 3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901" h="329003">
                <a:moveTo>
                  <a:pt x="0" y="287906"/>
                </a:moveTo>
                <a:cubicBezTo>
                  <a:pt x="94179" y="140643"/>
                  <a:pt x="188359" y="-6620"/>
                  <a:pt x="287676" y="230"/>
                </a:cubicBezTo>
                <a:cubicBezTo>
                  <a:pt x="386993" y="7079"/>
                  <a:pt x="595901" y="329003"/>
                  <a:pt x="595901" y="329003"/>
                </a:cubicBezTo>
                <a:lnTo>
                  <a:pt x="595901" y="329003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CB14C6-847F-1E4E-833C-C199A25E5650}"/>
                  </a:ext>
                </a:extLst>
              </p:cNvPr>
              <p:cNvSpPr txBox="1"/>
              <p:nvPr/>
            </p:nvSpPr>
            <p:spPr>
              <a:xfrm>
                <a:off x="5421947" y="1723381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CB14C6-847F-1E4E-833C-C199A25E5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947" y="1723381"/>
                <a:ext cx="185371" cy="276999"/>
              </a:xfrm>
              <a:prstGeom prst="rect">
                <a:avLst/>
              </a:prstGeom>
              <a:blipFill>
                <a:blip r:embed="rId4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504F17-5E6D-C346-A5B3-3ED61560FD01}"/>
                  </a:ext>
                </a:extLst>
              </p:cNvPr>
              <p:cNvSpPr txBox="1"/>
              <p:nvPr/>
            </p:nvSpPr>
            <p:spPr>
              <a:xfrm>
                <a:off x="5460568" y="3332785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504F17-5E6D-C346-A5B3-3ED61560F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68" y="3332785"/>
                <a:ext cx="185371" cy="276999"/>
              </a:xfrm>
              <a:prstGeom prst="rect">
                <a:avLst/>
              </a:prstGeom>
              <a:blipFill>
                <a:blip r:embed="rId5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8B9ABF-6C4D-2E4A-A569-67BE5CA37274}"/>
                  </a:ext>
                </a:extLst>
              </p:cNvPr>
              <p:cNvSpPr txBox="1"/>
              <p:nvPr/>
            </p:nvSpPr>
            <p:spPr>
              <a:xfrm>
                <a:off x="6050691" y="3308994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8B9ABF-6C4D-2E4A-A569-67BE5CA37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691" y="3308994"/>
                <a:ext cx="180947" cy="276999"/>
              </a:xfrm>
              <a:prstGeom prst="rect">
                <a:avLst/>
              </a:prstGeom>
              <a:blipFill>
                <a:blip r:embed="rId6"/>
                <a:stretch>
                  <a:fillRect l="-25000" r="-1875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23C492-8C85-004F-A773-123AF06D023D}"/>
                  </a:ext>
                </a:extLst>
              </p:cNvPr>
              <p:cNvSpPr txBox="1"/>
              <p:nvPr/>
            </p:nvSpPr>
            <p:spPr>
              <a:xfrm>
                <a:off x="6066431" y="1710270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23C492-8C85-004F-A773-123AF06D0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31" y="1710270"/>
                <a:ext cx="180947" cy="276999"/>
              </a:xfrm>
              <a:prstGeom prst="rect">
                <a:avLst/>
              </a:prstGeom>
              <a:blipFill>
                <a:blip r:embed="rId7"/>
                <a:stretch>
                  <a:fillRect l="-33333" r="-2000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977BF2-4EF0-004A-977F-E134BEFF4140}"/>
              </a:ext>
            </a:extLst>
          </p:cNvPr>
          <p:cNvCxnSpPr>
            <a:cxnSpLocks/>
          </p:cNvCxnSpPr>
          <p:nvPr/>
        </p:nvCxnSpPr>
        <p:spPr>
          <a:xfrm flipH="1">
            <a:off x="5063613" y="2398391"/>
            <a:ext cx="694032" cy="1248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51228B-6B2E-AA40-A4DB-74483AF7E3B4}"/>
              </a:ext>
            </a:extLst>
          </p:cNvPr>
          <p:cNvCxnSpPr>
            <a:cxnSpLocks/>
          </p:cNvCxnSpPr>
          <p:nvPr/>
        </p:nvCxnSpPr>
        <p:spPr>
          <a:xfrm flipV="1">
            <a:off x="5798132" y="2441121"/>
            <a:ext cx="0" cy="463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31E5A5-D9ED-A244-8C85-D8C0EFBE2C1F}"/>
                  </a:ext>
                </a:extLst>
              </p:cNvPr>
              <p:cNvSpPr txBox="1"/>
              <p:nvPr/>
            </p:nvSpPr>
            <p:spPr>
              <a:xfrm>
                <a:off x="5075335" y="3102652"/>
                <a:ext cx="1931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31E5A5-D9ED-A244-8C85-D8C0EFBE2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335" y="3102652"/>
                <a:ext cx="193194" cy="276999"/>
              </a:xfrm>
              <a:prstGeom prst="rect">
                <a:avLst/>
              </a:prstGeom>
              <a:blipFill>
                <a:blip r:embed="rId8"/>
                <a:stretch>
                  <a:fillRect l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192D90F-8870-1D45-AFDA-555386E30B85}"/>
                  </a:ext>
                </a:extLst>
              </p:cNvPr>
              <p:cNvSpPr txBox="1"/>
              <p:nvPr/>
            </p:nvSpPr>
            <p:spPr>
              <a:xfrm>
                <a:off x="5880867" y="2516816"/>
                <a:ext cx="1855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192D90F-8870-1D45-AFDA-555386E30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867" y="2516816"/>
                <a:ext cx="185564" cy="276999"/>
              </a:xfrm>
              <a:prstGeom prst="rect">
                <a:avLst/>
              </a:prstGeom>
              <a:blipFill>
                <a:blip r:embed="rId9"/>
                <a:stretch>
                  <a:fillRect l="-37500" r="-12500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9C5C95-D734-3648-A78E-3EB206DA3987}"/>
                  </a:ext>
                </a:extLst>
              </p:cNvPr>
              <p:cNvSpPr txBox="1"/>
              <p:nvPr/>
            </p:nvSpPr>
            <p:spPr>
              <a:xfrm>
                <a:off x="7147165" y="1296755"/>
                <a:ext cx="3954332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Model for the evolution of karyotype data in Drosophila. At an instance in time a lineage will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chromosome and either an XY or </a:t>
                </a:r>
                <a:r>
                  <a:rPr lang="en-US" dirty="0" err="1"/>
                  <a:t>neoXY</a:t>
                </a:r>
                <a:r>
                  <a:rPr lang="en-US" dirty="0"/>
                  <a:t> sex chromosome system. A lineage can make four possible transitions: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fusion of two autosomes,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the fission of an autosome,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fusion of an autosome and a sex chromosome,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the transition from </a:t>
                </a:r>
                <a:r>
                  <a:rPr lang="en-US" dirty="0" err="1"/>
                  <a:t>neoXY</a:t>
                </a:r>
                <a:r>
                  <a:rPr lang="en-US" dirty="0"/>
                  <a:t> to XY.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9C5C95-D734-3648-A78E-3EB206DA3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165" y="1296755"/>
                <a:ext cx="3954332" cy="3139321"/>
              </a:xfrm>
              <a:prstGeom prst="rect">
                <a:avLst/>
              </a:prstGeom>
              <a:blipFill>
                <a:blip r:embed="rId10"/>
                <a:stretch>
                  <a:fillRect l="-1282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42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94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2020-07-25T15:01:00Z</dcterms:created>
  <dcterms:modified xsi:type="dcterms:W3CDTF">2020-07-25T22:20:12Z</dcterms:modified>
</cp:coreProperties>
</file>