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4B3"/>
    <a:srgbClr val="984EA3"/>
    <a:srgbClr val="BDC9E1"/>
    <a:srgbClr val="E41A1C"/>
    <a:srgbClr val="377EB8"/>
    <a:srgbClr val="4472C4"/>
    <a:srgbClr val="6585A1"/>
    <a:srgbClr val="F9EB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353B-9759-8749-BD09-E383BDCA33E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C5FA-A383-A648-AA55-5F0C2882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9C5FA-A383-A648-AA55-5F0C28823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9C5FA-A383-A648-AA55-5F0C28823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DD8-05E7-1942-8FAA-FECB6B07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899E-C983-BF49-86D6-EAFE6246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499D-2E68-734D-8874-283AA18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3D4F-D7CE-6640-9864-4C54805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DE7D-C7BB-684C-ADB8-2DC367FF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805-C948-9641-8C7A-ABF568D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D91B-34AF-CA4B-B581-1391ACD0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9D3F-9130-9E4C-8499-75D4CD88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4B40-1D01-B94D-8C45-95F37167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D2C-0E74-1345-8E54-FDEDFB2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6B78-049B-364B-8D79-C8B63CD0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FFD2-B930-3E46-9A47-908A4527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51BC-3526-C84D-8F85-21601323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77E7-F92D-9C41-8EFB-E6A06DDD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F7C5-FA62-AF4A-B5DB-B43C8B4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08F-7A3D-D148-A172-B491DB4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F223-43C1-2647-85E7-7059950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8356-9183-EE4A-A6D7-D001586C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98C2-4936-0E43-95C0-DA32DFB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0C4-2131-6844-A46B-88BEF1BE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C62B-BF87-D744-9D35-7070DA3B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F7F-21D2-D542-B2BD-C6BF7E0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6384-0852-4447-9FA9-984BBB79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390-91B0-C546-9304-F0EDB40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1FD6-F73C-8644-A9B5-463F9FF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841-17FF-A64B-A302-2022BBAA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338-40FA-414C-9FB9-AA91ADA9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6EE0-0963-DE4E-B4B4-14CCADE0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F7F4-ACB9-A14C-8FF6-FAFDFB91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CC25-8BAC-6148-A9D0-0F176D3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C53D-1257-CD4B-8211-2E70095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23-735E-1E42-A8C1-91AF5C3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FEF6-6E6A-2E48-BEA8-3FAB2A13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FEE-A69E-F143-8F6D-9F1EDC68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AE56-98AC-C440-B105-9DA46BEC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ED0-6406-3C4C-BD72-5FF81D1A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7200-99ED-F946-9E14-3751971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45467-CAEF-2344-8919-197E865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EFE99-5AB1-C44F-99E3-E0B43BF0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D3F-9E8E-3D44-BFF1-DAEC1B62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8444-B324-C74E-AC0B-0EF644C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6A06D-CD5E-AF4C-9CB2-266C340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CC9A-E6BD-CC4F-877A-05E055D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9EEA-5579-DC4F-8665-83D9FF5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7617A-440C-7D4F-8469-86C41A50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1908-AF84-974A-9925-9783F50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66AC-6553-FB41-9C47-17A5C069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E8-86C1-1140-8A95-8C6AE0E5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D247-A7AE-ED4E-999D-912CE9AF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F2AE-6CCA-B14D-AC02-AE466DE0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7E88-78BB-6D4A-B90F-911CDC9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CDA2-7D6B-DF43-B4EE-1D5A16C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D949-C08A-914D-B3D1-6856EB16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7C231-7C89-944C-8749-073ED3CE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13FD-D093-0645-8B43-CC0B35FF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E5AA-DA74-5843-ACDF-1CD2CC6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6A78-BDA2-F444-9A68-30F8B27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7D4A-A21E-AF48-885D-B5D7583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AAB9-7E8A-8F44-8BCE-A64219B7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06B4-9E47-5B4A-B228-53BB68E5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A3E2-AB86-0742-955E-90B7075C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E15B-5412-FE46-86A7-E9F15EEFBDD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5C77-8EB0-3044-8793-1B454029E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3F76-A2D2-0645-9CAE-225A38F9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EF41B-CC97-474A-AD24-8C7F64E969AF}"/>
                  </a:ext>
                </a:extLst>
              </p:cNvPr>
              <p:cNvSpPr txBox="1"/>
              <p:nvPr/>
            </p:nvSpPr>
            <p:spPr>
              <a:xfrm>
                <a:off x="8122989" y="1922932"/>
                <a:ext cx="261309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  <a:p>
                <a:pPr algn="ctr"/>
                <a:r>
                  <a:rPr lang="en-US" dirty="0"/>
                  <a:t>on parents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1, 1+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1+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EF41B-CC97-474A-AD24-8C7F64E96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89" y="1922932"/>
                <a:ext cx="2613092" cy="861774"/>
              </a:xfrm>
              <a:prstGeom prst="rect">
                <a:avLst/>
              </a:prstGeom>
              <a:blipFill>
                <a:blip r:embed="rId3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EFCD77-77A2-CF46-8699-781BAF1DD7F2}"/>
                  </a:ext>
                </a:extLst>
              </p:cNvPr>
              <p:cNvSpPr txBox="1"/>
              <p:nvPr/>
            </p:nvSpPr>
            <p:spPr>
              <a:xfrm>
                <a:off x="3202320" y="3836139"/>
                <a:ext cx="26130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Gametogenesis</a:t>
                </a:r>
              </a:p>
              <a:p>
                <a:pPr algn="ctr"/>
                <a:r>
                  <a:rPr lang="en-US" sz="1600" dirty="0"/>
                  <a:t>Chiasmatic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EFCD77-77A2-CF46-8699-781BAF1D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20" y="3836139"/>
                <a:ext cx="2613092" cy="830997"/>
              </a:xfrm>
              <a:prstGeom prst="rect">
                <a:avLst/>
              </a:prstGeom>
              <a:blipFill>
                <a:blip r:embed="rId4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0BECBE-D67B-D14D-9387-D62B8FDA5BA7}"/>
                  </a:ext>
                </a:extLst>
              </p:cNvPr>
              <p:cNvSpPr txBox="1"/>
              <p:nvPr/>
            </p:nvSpPr>
            <p:spPr>
              <a:xfrm flipH="1">
                <a:off x="1647053" y="1841723"/>
                <a:ext cx="2148121" cy="105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  <a:p>
                <a:pPr algn="ctr"/>
                <a:r>
                  <a:rPr lang="en-US" dirty="0"/>
                  <a:t>on parents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h𝑠</m:t>
                          </m:r>
                        </m:den>
                      </m:f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0BECBE-D67B-D14D-9387-D62B8FDA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47053" y="1841723"/>
                <a:ext cx="2148121" cy="1054648"/>
              </a:xfrm>
              <a:prstGeom prst="rect">
                <a:avLst/>
              </a:prstGeom>
              <a:blipFill>
                <a:blip r:embed="rId5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3B3439D-07BF-2A4F-8704-7C085C88047E}"/>
              </a:ext>
            </a:extLst>
          </p:cNvPr>
          <p:cNvSpPr txBox="1"/>
          <p:nvPr/>
        </p:nvSpPr>
        <p:spPr>
          <a:xfrm>
            <a:off x="5528203" y="2360229"/>
            <a:ext cx="116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Random</a:t>
            </a:r>
          </a:p>
          <a:p>
            <a:pPr algn="ctr"/>
            <a:r>
              <a:rPr lang="en-US" sz="1600" dirty="0"/>
              <a:t>Fertilization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F21ECF3-3A1E-2749-AFE2-CD2CCF6758EB}"/>
                  </a:ext>
                </a:extLst>
              </p:cNvPr>
              <p:cNvSpPr txBox="1"/>
              <p:nvPr/>
            </p:nvSpPr>
            <p:spPr>
              <a:xfrm>
                <a:off x="6427102" y="3865687"/>
                <a:ext cx="26130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Gametogenesis</a:t>
                </a:r>
              </a:p>
              <a:p>
                <a:pPr algn="ctr"/>
                <a:r>
                  <a:rPr lang="en-US" sz="1600" dirty="0"/>
                  <a:t>Achiasmatic/Chiasmatic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F21ECF3-3A1E-2749-AFE2-CD2CCF675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02" y="3865687"/>
                <a:ext cx="2613092" cy="830997"/>
              </a:xfrm>
              <a:prstGeom prst="rect">
                <a:avLst/>
              </a:prstGeom>
              <a:blipFill>
                <a:blip r:embed="rId6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6EEF9D4-2650-C145-AF92-4780CDF29F8B}"/>
              </a:ext>
            </a:extLst>
          </p:cNvPr>
          <p:cNvGrpSpPr/>
          <p:nvPr/>
        </p:nvGrpSpPr>
        <p:grpSpPr>
          <a:xfrm>
            <a:off x="1647053" y="5018980"/>
            <a:ext cx="3277928" cy="1000274"/>
            <a:chOff x="8964098" y="571896"/>
            <a:chExt cx="3277928" cy="10002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C20B80-70A9-974D-9D22-6DCF705304EA}"/>
                </a:ext>
              </a:extLst>
            </p:cNvPr>
            <p:cNvGrpSpPr/>
            <p:nvPr/>
          </p:nvGrpSpPr>
          <p:grpSpPr>
            <a:xfrm>
              <a:off x="8964098" y="644722"/>
              <a:ext cx="193675" cy="846731"/>
              <a:chOff x="10085909" y="1028369"/>
              <a:chExt cx="193675" cy="84673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76BAFA-A382-8141-9428-1AAB2550D776}"/>
                  </a:ext>
                </a:extLst>
              </p:cNvPr>
              <p:cNvSpPr/>
              <p:nvPr/>
            </p:nvSpPr>
            <p:spPr>
              <a:xfrm rot="16200000">
                <a:off x="10086263" y="1352447"/>
                <a:ext cx="192968" cy="193675"/>
              </a:xfrm>
              <a:prstGeom prst="rect">
                <a:avLst/>
              </a:prstGeom>
              <a:solidFill>
                <a:srgbClr val="BDC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32EA26-61A7-234A-918F-F95D947A00F2}"/>
                  </a:ext>
                </a:extLst>
              </p:cNvPr>
              <p:cNvSpPr/>
              <p:nvPr/>
            </p:nvSpPr>
            <p:spPr>
              <a:xfrm rot="16200000" flipH="1">
                <a:off x="10085909" y="1683076"/>
                <a:ext cx="192024" cy="192024"/>
              </a:xfrm>
              <a:prstGeom prst="rect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2EFAF74-6C78-7E4D-BF3C-877BF6158324}"/>
                  </a:ext>
                </a:extLst>
              </p:cNvPr>
              <p:cNvSpPr/>
              <p:nvPr/>
            </p:nvSpPr>
            <p:spPr>
              <a:xfrm rot="16200000">
                <a:off x="10085909" y="1028369"/>
                <a:ext cx="192024" cy="192024"/>
              </a:xfrm>
              <a:prstGeom prst="rect">
                <a:avLst/>
              </a:prstGeom>
              <a:solidFill>
                <a:srgbClr val="377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48FB891-9F23-BB44-8737-58E1080FB0D3}"/>
                </a:ext>
              </a:extLst>
            </p:cNvPr>
            <p:cNvSpPr txBox="1"/>
            <p:nvPr/>
          </p:nvSpPr>
          <p:spPr>
            <a:xfrm>
              <a:off x="9122646" y="571896"/>
              <a:ext cx="3119380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Sex determining locus X allele</a:t>
              </a:r>
            </a:p>
            <a:p>
              <a:endParaRPr lang="en-US" sz="500" dirty="0"/>
            </a:p>
            <a:p>
              <a:r>
                <a:rPr lang="en-US" sz="1600" dirty="0"/>
                <a:t>Sex determining locus Y allele</a:t>
              </a:r>
            </a:p>
            <a:p>
              <a:endParaRPr lang="en-US" sz="600" dirty="0"/>
            </a:p>
            <a:p>
              <a:r>
                <a:rPr lang="en-US" sz="1600" dirty="0"/>
                <a:t>Sexually Antagonistic locus (A</a:t>
              </a:r>
              <a:r>
                <a:rPr lang="en-US" sz="1600" baseline="-25000" dirty="0"/>
                <a:t>1</a:t>
              </a:r>
              <a:r>
                <a:rPr lang="en-US" sz="1600" dirty="0"/>
                <a:t>, A</a:t>
              </a:r>
              <a:r>
                <a:rPr lang="en-US" sz="1600" baseline="-25000" dirty="0"/>
                <a:t>2</a:t>
              </a:r>
              <a:r>
                <a:rPr lang="en-US" sz="1600" dirty="0"/>
                <a:t>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CCA526-6931-4C43-9E1B-050EFA2561C6}"/>
              </a:ext>
            </a:extLst>
          </p:cNvPr>
          <p:cNvSpPr/>
          <p:nvPr/>
        </p:nvSpPr>
        <p:spPr>
          <a:xfrm>
            <a:off x="7398977" y="2026886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♂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B6D4A-C8EB-524B-8E98-8C6881B02048}"/>
              </a:ext>
            </a:extLst>
          </p:cNvPr>
          <p:cNvSpPr/>
          <p:nvPr/>
        </p:nvSpPr>
        <p:spPr>
          <a:xfrm>
            <a:off x="3979261" y="2054416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♀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2E5B4B-C1AC-444F-9BEE-615245771578}"/>
              </a:ext>
            </a:extLst>
          </p:cNvPr>
          <p:cNvGrpSpPr/>
          <p:nvPr/>
        </p:nvGrpSpPr>
        <p:grpSpPr>
          <a:xfrm>
            <a:off x="6046605" y="832701"/>
            <a:ext cx="3529414" cy="3519309"/>
            <a:chOff x="5782383" y="1945668"/>
            <a:chExt cx="3529414" cy="3519309"/>
          </a:xfrm>
        </p:grpSpPr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1C86C73-BE8B-4147-AE03-011613B4C34A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7357893"/>
                <a:gd name="adj2" fmla="val 9523697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08878DF4-ABF0-FA43-98A6-4D956027AEC9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862597"/>
                <a:gd name="adj2" fmla="val 370594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D7908CC9-A858-B248-A505-0F0BCB489E13}"/>
                </a:ext>
              </a:extLst>
            </p:cNvPr>
            <p:cNvSpPr/>
            <p:nvPr/>
          </p:nvSpPr>
          <p:spPr>
            <a:xfrm>
              <a:off x="5782383" y="1945668"/>
              <a:ext cx="3519309" cy="3519309"/>
            </a:xfrm>
            <a:prstGeom prst="arc">
              <a:avLst>
                <a:gd name="adj1" fmla="val 17881352"/>
                <a:gd name="adj2" fmla="val 1989703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80FE893-B3D1-B64B-87A7-068C4C438FEF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11734201"/>
                <a:gd name="adj2" fmla="val 1432557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D9E88D-B176-AD49-BE2A-80ACA900C423}"/>
              </a:ext>
            </a:extLst>
          </p:cNvPr>
          <p:cNvGrpSpPr/>
          <p:nvPr/>
        </p:nvGrpSpPr>
        <p:grpSpPr>
          <a:xfrm flipH="1">
            <a:off x="2674030" y="822562"/>
            <a:ext cx="3529414" cy="3519309"/>
            <a:chOff x="5782383" y="1945668"/>
            <a:chExt cx="3529414" cy="3519309"/>
          </a:xfrm>
        </p:grpSpPr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8387241E-26DA-5442-9269-591EFD11B2BA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7357893"/>
                <a:gd name="adj2" fmla="val 9523697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6F3A373F-A214-2D40-AA04-444E6674F8EF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764242"/>
                <a:gd name="adj2" fmla="val 370594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B88FCE9-8215-194E-A8C0-9CD4912D29B4}"/>
                </a:ext>
              </a:extLst>
            </p:cNvPr>
            <p:cNvSpPr/>
            <p:nvPr/>
          </p:nvSpPr>
          <p:spPr>
            <a:xfrm>
              <a:off x="5782383" y="1945668"/>
              <a:ext cx="3519309" cy="3519309"/>
            </a:xfrm>
            <a:prstGeom prst="arc">
              <a:avLst>
                <a:gd name="adj1" fmla="val 17881352"/>
                <a:gd name="adj2" fmla="val 2014348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04BA3236-0926-5142-8974-1221586FECD5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11717558"/>
                <a:gd name="adj2" fmla="val 1432557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6B7C72-8599-1049-92B4-E2325CFCD224}"/>
              </a:ext>
            </a:extLst>
          </p:cNvPr>
          <p:cNvCxnSpPr>
            <a:cxnSpLocks/>
          </p:cNvCxnSpPr>
          <p:nvPr/>
        </p:nvCxnSpPr>
        <p:spPr>
          <a:xfrm>
            <a:off x="6125705" y="1998533"/>
            <a:ext cx="0" cy="134613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AB06CE2-9EDF-4A45-9733-E59727388DF5}"/>
              </a:ext>
            </a:extLst>
          </p:cNvPr>
          <p:cNvSpPr/>
          <p:nvPr/>
        </p:nvSpPr>
        <p:spPr>
          <a:xfrm rot="16200000" flipH="1">
            <a:off x="1647361" y="6079137"/>
            <a:ext cx="192024" cy="192024"/>
          </a:xfrm>
          <a:prstGeom prst="rect">
            <a:avLst/>
          </a:prstGeom>
          <a:solidFill>
            <a:srgbClr val="BAE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81C7B-D55F-B14B-B338-FA093027C0FC}"/>
              </a:ext>
            </a:extLst>
          </p:cNvPr>
          <p:cNvSpPr txBox="1"/>
          <p:nvPr/>
        </p:nvSpPr>
        <p:spPr>
          <a:xfrm>
            <a:off x="1839077" y="6005482"/>
            <a:ext cx="274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 fitness loci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60788-E0EC-3A4E-89F7-66C003097296}"/>
              </a:ext>
            </a:extLst>
          </p:cNvPr>
          <p:cNvSpPr txBox="1"/>
          <p:nvPr/>
        </p:nvSpPr>
        <p:spPr>
          <a:xfrm>
            <a:off x="1805601" y="6293766"/>
            <a:ext cx="32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Meiosis locus (A</a:t>
            </a:r>
            <a:r>
              <a:rPr lang="en-US" sz="1600" baseline="-25000" dirty="0"/>
              <a:t>0</a:t>
            </a:r>
            <a:r>
              <a:rPr lang="en-US" sz="1600" dirty="0"/>
              <a:t>, A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583F97-5922-B545-B39A-097891550B74}"/>
              </a:ext>
            </a:extLst>
          </p:cNvPr>
          <p:cNvSpPr/>
          <p:nvPr/>
        </p:nvSpPr>
        <p:spPr>
          <a:xfrm rot="16200000" flipH="1">
            <a:off x="1647053" y="6367032"/>
            <a:ext cx="192024" cy="192024"/>
          </a:xfrm>
          <a:prstGeom prst="rect">
            <a:avLst/>
          </a:prstGeom>
          <a:solidFill>
            <a:srgbClr val="98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C935-0EDD-1544-82AE-07285C151B70}"/>
              </a:ext>
            </a:extLst>
          </p:cNvPr>
          <p:cNvGrpSpPr/>
          <p:nvPr/>
        </p:nvGrpSpPr>
        <p:grpSpPr>
          <a:xfrm>
            <a:off x="3650355" y="163722"/>
            <a:ext cx="1798856" cy="345808"/>
            <a:chOff x="3650356" y="711029"/>
            <a:chExt cx="1798856" cy="34580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0036D4-143D-3648-836C-EF32649AAB7D}"/>
                </a:ext>
              </a:extLst>
            </p:cNvPr>
            <p:cNvSpPr/>
            <p:nvPr/>
          </p:nvSpPr>
          <p:spPr>
            <a:xfrm>
              <a:off x="3650356" y="744147"/>
              <a:ext cx="1798856" cy="298285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F5F55D-28D0-264C-9DDB-8AE9809F8B91}"/>
                </a:ext>
              </a:extLst>
            </p:cNvPr>
            <p:cNvSpPr/>
            <p:nvPr/>
          </p:nvSpPr>
          <p:spPr>
            <a:xfrm flipH="1">
              <a:off x="3861810" y="711029"/>
              <a:ext cx="77183" cy="331403"/>
            </a:xfrm>
            <a:prstGeom prst="rect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10DB89-C8FD-C245-A85F-20065FB071C8}"/>
                </a:ext>
              </a:extLst>
            </p:cNvPr>
            <p:cNvSpPr/>
            <p:nvPr/>
          </p:nvSpPr>
          <p:spPr>
            <a:xfrm>
              <a:off x="4730907" y="721740"/>
              <a:ext cx="71116" cy="318530"/>
            </a:xfrm>
            <a:prstGeom prst="rect">
              <a:avLst/>
            </a:prstGeom>
            <a:solidFill>
              <a:srgbClr val="984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E3064-97BF-444E-A603-DB8AFA297307}"/>
                </a:ext>
              </a:extLst>
            </p:cNvPr>
            <p:cNvSpPr/>
            <p:nvPr/>
          </p:nvSpPr>
          <p:spPr>
            <a:xfrm>
              <a:off x="3713899" y="732328"/>
              <a:ext cx="77183" cy="316999"/>
            </a:xfrm>
            <a:prstGeom prst="rect">
              <a:avLst/>
            </a:prstGeom>
            <a:solidFill>
              <a:srgbClr val="377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E0A3C039-A900-5744-B7F9-2F572188ED97}"/>
                </a:ext>
              </a:extLst>
            </p:cNvPr>
            <p:cNvSpPr/>
            <p:nvPr/>
          </p:nvSpPr>
          <p:spPr>
            <a:xfrm flipH="1">
              <a:off x="3650356" y="725433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AFE1F56-4252-C14B-BE9B-F7A8A0C14FA2}"/>
                  </a:ext>
                </a:extLst>
              </p:cNvPr>
              <p:cNvSpPr txBox="1"/>
              <p:nvPr/>
            </p:nvSpPr>
            <p:spPr>
              <a:xfrm>
                <a:off x="5648162" y="526825"/>
                <a:ext cx="949684" cy="60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mutation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AFE1F56-4252-C14B-BE9B-F7A8A0C1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62" y="526825"/>
                <a:ext cx="949684" cy="604524"/>
              </a:xfrm>
              <a:prstGeom prst="rect">
                <a:avLst/>
              </a:prstGeom>
              <a:blipFill>
                <a:blip r:embed="rId7"/>
                <a:stretch>
                  <a:fillRect l="-2632" r="-131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E620181-BB2F-E744-B457-FD708DB1B7B0}"/>
              </a:ext>
            </a:extLst>
          </p:cNvPr>
          <p:cNvSpPr txBox="1"/>
          <p:nvPr/>
        </p:nvSpPr>
        <p:spPr>
          <a:xfrm>
            <a:off x="6091080" y="5018980"/>
            <a:ext cx="5034120" cy="158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4163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recombination rate</a:t>
            </a:r>
          </a:p>
          <a:p>
            <a:pPr>
              <a:tabLst>
                <a:tab pos="284163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dominance factor of the male benefit allele</a:t>
            </a:r>
          </a:p>
          <a:p>
            <a:pPr>
              <a:tabLst>
                <a:tab pos="284163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selection coefficient for sexually antagonistic locus</a:t>
            </a:r>
          </a:p>
          <a:p>
            <a:pPr>
              <a:tabLst>
                <a:tab pos="284163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mutation rate at general fitness loci</a:t>
            </a:r>
          </a:p>
          <a:p>
            <a:pPr>
              <a:tabLst>
                <a:tab pos="284163" algn="l"/>
              </a:tabLst>
            </a:pPr>
            <a:r>
              <a:rPr lang="en-US" sz="1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= mutation rate at meiosis locus</a:t>
            </a:r>
          </a:p>
          <a:p>
            <a:pPr>
              <a:tabLst>
                <a:tab pos="284163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aneuploidy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5E9097-8EEB-C84B-B0CF-4DF813C192D4}"/>
                  </a:ext>
                </a:extLst>
              </p:cNvPr>
              <p:cNvSpPr txBox="1"/>
              <p:nvPr/>
            </p:nvSpPr>
            <p:spPr>
              <a:xfrm>
                <a:off x="5846650" y="4996875"/>
                <a:ext cx="346689" cy="15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tabLst>
                    <a:tab pos="2841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r">
                  <a:tabLst>
                    <a:tab pos="2841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r">
                  <a:tabLst>
                    <a:tab pos="2841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r">
                  <a:tabLst>
                    <a:tab pos="2841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r">
                  <a:tabLst>
                    <a:tab pos="2841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r">
                  <a:tabLst>
                    <a:tab pos="2841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5E9097-8EEB-C84B-B0CF-4DF813C19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50" y="4996875"/>
                <a:ext cx="346689" cy="1589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507B128-A73A-1146-8D72-870B20EDC834}"/>
              </a:ext>
            </a:extLst>
          </p:cNvPr>
          <p:cNvGrpSpPr/>
          <p:nvPr/>
        </p:nvGrpSpPr>
        <p:grpSpPr>
          <a:xfrm>
            <a:off x="3650355" y="163546"/>
            <a:ext cx="1798856" cy="356695"/>
            <a:chOff x="3650356" y="700142"/>
            <a:chExt cx="1798856" cy="3566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1D0EFF-9090-5F4B-A92E-7D9E101DFA11}"/>
                </a:ext>
              </a:extLst>
            </p:cNvPr>
            <p:cNvSpPr/>
            <p:nvPr/>
          </p:nvSpPr>
          <p:spPr>
            <a:xfrm>
              <a:off x="3650356" y="744147"/>
              <a:ext cx="1798856" cy="298285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519088-D389-5C47-903E-D5B5838A85ED}"/>
                </a:ext>
              </a:extLst>
            </p:cNvPr>
            <p:cNvSpPr/>
            <p:nvPr/>
          </p:nvSpPr>
          <p:spPr>
            <a:xfrm flipH="1">
              <a:off x="4578327" y="700142"/>
              <a:ext cx="77183" cy="331403"/>
            </a:xfrm>
            <a:prstGeom prst="rect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694A274-619C-8F49-BACD-FC8AC641462A}"/>
                </a:ext>
              </a:extLst>
            </p:cNvPr>
            <p:cNvSpPr/>
            <p:nvPr/>
          </p:nvSpPr>
          <p:spPr>
            <a:xfrm>
              <a:off x="4730907" y="721740"/>
              <a:ext cx="71116" cy="318530"/>
            </a:xfrm>
            <a:prstGeom prst="rect">
              <a:avLst/>
            </a:prstGeom>
            <a:solidFill>
              <a:srgbClr val="984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CC8D7A-F190-D64D-A564-8FB973902442}"/>
                </a:ext>
              </a:extLst>
            </p:cNvPr>
            <p:cNvSpPr/>
            <p:nvPr/>
          </p:nvSpPr>
          <p:spPr>
            <a:xfrm>
              <a:off x="3713899" y="732328"/>
              <a:ext cx="77183" cy="316999"/>
            </a:xfrm>
            <a:prstGeom prst="rect">
              <a:avLst/>
            </a:prstGeom>
            <a:solidFill>
              <a:srgbClr val="377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96FF5B6-DE1A-9A47-8695-C1B133356674}"/>
                </a:ext>
              </a:extLst>
            </p:cNvPr>
            <p:cNvSpPr/>
            <p:nvPr/>
          </p:nvSpPr>
          <p:spPr>
            <a:xfrm flipH="1">
              <a:off x="3650356" y="725433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44BCE5-CADD-3D46-BD7B-ACA2BD5EB7AC}"/>
              </a:ext>
            </a:extLst>
          </p:cNvPr>
          <p:cNvGrpSpPr/>
          <p:nvPr/>
        </p:nvGrpSpPr>
        <p:grpSpPr>
          <a:xfrm>
            <a:off x="3647064" y="631122"/>
            <a:ext cx="1798856" cy="356695"/>
            <a:chOff x="3650356" y="700142"/>
            <a:chExt cx="1798856" cy="35669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F7AC266-FEB7-7F41-A334-93A5E2EDDC90}"/>
                </a:ext>
              </a:extLst>
            </p:cNvPr>
            <p:cNvSpPr/>
            <p:nvPr/>
          </p:nvSpPr>
          <p:spPr>
            <a:xfrm>
              <a:off x="3650356" y="744147"/>
              <a:ext cx="1798856" cy="298285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4795E8C-9442-BA41-8C33-516790E1F95F}"/>
                </a:ext>
              </a:extLst>
            </p:cNvPr>
            <p:cNvSpPr/>
            <p:nvPr/>
          </p:nvSpPr>
          <p:spPr>
            <a:xfrm flipH="1">
              <a:off x="4578327" y="700142"/>
              <a:ext cx="77183" cy="331403"/>
            </a:xfrm>
            <a:prstGeom prst="rect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0E28BBD-407E-0740-984F-140529AB6E26}"/>
                </a:ext>
              </a:extLst>
            </p:cNvPr>
            <p:cNvSpPr/>
            <p:nvPr/>
          </p:nvSpPr>
          <p:spPr>
            <a:xfrm>
              <a:off x="4730907" y="721740"/>
              <a:ext cx="71116" cy="318530"/>
            </a:xfrm>
            <a:prstGeom prst="rect">
              <a:avLst/>
            </a:prstGeom>
            <a:solidFill>
              <a:srgbClr val="984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7E146B1-B430-CA4B-8EB7-318C70E40BE6}"/>
                </a:ext>
              </a:extLst>
            </p:cNvPr>
            <p:cNvSpPr/>
            <p:nvPr/>
          </p:nvSpPr>
          <p:spPr>
            <a:xfrm>
              <a:off x="3713899" y="732328"/>
              <a:ext cx="77183" cy="316999"/>
            </a:xfrm>
            <a:prstGeom prst="rect">
              <a:avLst/>
            </a:prstGeom>
            <a:solidFill>
              <a:srgbClr val="377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934E0ED-E2AE-2B4B-95B9-97508EF2C3A0}"/>
                </a:ext>
              </a:extLst>
            </p:cNvPr>
            <p:cNvSpPr/>
            <p:nvPr/>
          </p:nvSpPr>
          <p:spPr>
            <a:xfrm flipH="1">
              <a:off x="3650356" y="725433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34BAF4C-8114-604A-A5CB-5325B5078CB9}"/>
              </a:ext>
            </a:extLst>
          </p:cNvPr>
          <p:cNvGrpSpPr/>
          <p:nvPr/>
        </p:nvGrpSpPr>
        <p:grpSpPr>
          <a:xfrm>
            <a:off x="6854723" y="163546"/>
            <a:ext cx="1798856" cy="356695"/>
            <a:chOff x="3650356" y="700142"/>
            <a:chExt cx="1798856" cy="35669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21543E5-A946-674B-93F7-BA2D5C9086EA}"/>
                </a:ext>
              </a:extLst>
            </p:cNvPr>
            <p:cNvSpPr/>
            <p:nvPr/>
          </p:nvSpPr>
          <p:spPr>
            <a:xfrm>
              <a:off x="3650356" y="744147"/>
              <a:ext cx="1798856" cy="298285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2299CD-625B-AD41-800A-6D32FF704568}"/>
                </a:ext>
              </a:extLst>
            </p:cNvPr>
            <p:cNvSpPr/>
            <p:nvPr/>
          </p:nvSpPr>
          <p:spPr>
            <a:xfrm flipH="1">
              <a:off x="4578327" y="700142"/>
              <a:ext cx="77183" cy="331403"/>
            </a:xfrm>
            <a:prstGeom prst="rect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809440B-773F-3B44-8831-98BCA1ACDC89}"/>
                </a:ext>
              </a:extLst>
            </p:cNvPr>
            <p:cNvSpPr/>
            <p:nvPr/>
          </p:nvSpPr>
          <p:spPr>
            <a:xfrm>
              <a:off x="4730907" y="721740"/>
              <a:ext cx="71116" cy="318530"/>
            </a:xfrm>
            <a:prstGeom prst="rect">
              <a:avLst/>
            </a:prstGeom>
            <a:solidFill>
              <a:srgbClr val="984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6530F6A-4D43-7E44-BA59-34E9A60FB108}"/>
                </a:ext>
              </a:extLst>
            </p:cNvPr>
            <p:cNvSpPr/>
            <p:nvPr/>
          </p:nvSpPr>
          <p:spPr>
            <a:xfrm>
              <a:off x="3713899" y="732328"/>
              <a:ext cx="77183" cy="316999"/>
            </a:xfrm>
            <a:prstGeom prst="rect">
              <a:avLst/>
            </a:prstGeom>
            <a:solidFill>
              <a:srgbClr val="377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4AC6AD4-D093-BE4D-9651-D49854A81F8C}"/>
                </a:ext>
              </a:extLst>
            </p:cNvPr>
            <p:cNvSpPr/>
            <p:nvPr/>
          </p:nvSpPr>
          <p:spPr>
            <a:xfrm flipH="1">
              <a:off x="3650356" y="725433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8B0D14-051C-8240-B6B8-DCDDD9FF453D}"/>
              </a:ext>
            </a:extLst>
          </p:cNvPr>
          <p:cNvGrpSpPr/>
          <p:nvPr/>
        </p:nvGrpSpPr>
        <p:grpSpPr>
          <a:xfrm>
            <a:off x="6854723" y="636518"/>
            <a:ext cx="1798856" cy="356695"/>
            <a:chOff x="3650356" y="700142"/>
            <a:chExt cx="1798856" cy="35669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E992086-BBBD-0F4D-90C5-9C6777BD75B1}"/>
                </a:ext>
              </a:extLst>
            </p:cNvPr>
            <p:cNvSpPr/>
            <p:nvPr/>
          </p:nvSpPr>
          <p:spPr>
            <a:xfrm>
              <a:off x="3650356" y="744147"/>
              <a:ext cx="1798856" cy="298285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1A1F44D-BA8B-0D41-BEE5-BA24823DE621}"/>
                </a:ext>
              </a:extLst>
            </p:cNvPr>
            <p:cNvSpPr/>
            <p:nvPr/>
          </p:nvSpPr>
          <p:spPr>
            <a:xfrm flipH="1">
              <a:off x="4578327" y="700142"/>
              <a:ext cx="77183" cy="331403"/>
            </a:xfrm>
            <a:prstGeom prst="rect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92480B-FC42-8246-B89D-0E68BD3EDE0B}"/>
                </a:ext>
              </a:extLst>
            </p:cNvPr>
            <p:cNvSpPr/>
            <p:nvPr/>
          </p:nvSpPr>
          <p:spPr>
            <a:xfrm>
              <a:off x="4730907" y="721740"/>
              <a:ext cx="71116" cy="318530"/>
            </a:xfrm>
            <a:prstGeom prst="rect">
              <a:avLst/>
            </a:prstGeom>
            <a:solidFill>
              <a:srgbClr val="984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09E00A7-58D3-1241-8DC4-34B491E87BF2}"/>
                </a:ext>
              </a:extLst>
            </p:cNvPr>
            <p:cNvSpPr/>
            <p:nvPr/>
          </p:nvSpPr>
          <p:spPr>
            <a:xfrm>
              <a:off x="3713899" y="732328"/>
              <a:ext cx="77183" cy="316999"/>
            </a:xfrm>
            <a:prstGeom prst="rect">
              <a:avLst/>
            </a:prstGeom>
            <a:solidFill>
              <a:srgbClr val="BDC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08847A18-D3F2-AA47-8747-031DE6D9429B}"/>
                </a:ext>
              </a:extLst>
            </p:cNvPr>
            <p:cNvSpPr/>
            <p:nvPr/>
          </p:nvSpPr>
          <p:spPr>
            <a:xfrm flipH="1">
              <a:off x="3650356" y="725433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43CDAA-2E00-B548-9DE0-727C3A9FCC5A}"/>
              </a:ext>
            </a:extLst>
          </p:cNvPr>
          <p:cNvSpPr txBox="1"/>
          <p:nvPr/>
        </p:nvSpPr>
        <p:spPr>
          <a:xfrm>
            <a:off x="9287838" y="390418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pairing region</a:t>
            </a:r>
          </a:p>
        </p:txBody>
      </p:sp>
    </p:spTree>
    <p:extLst>
      <p:ext uri="{BB962C8B-B14F-4D97-AF65-F5344CB8AC3E}">
        <p14:creationId xmlns:p14="http://schemas.microsoft.com/office/powerpoint/2010/main" val="20380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906813-1AB2-EC43-BFC0-1B50CAF0A827}"/>
              </a:ext>
            </a:extLst>
          </p:cNvPr>
          <p:cNvSpPr/>
          <p:nvPr/>
        </p:nvSpPr>
        <p:spPr>
          <a:xfrm>
            <a:off x="662074" y="396689"/>
            <a:ext cx="2848447" cy="2962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F1BAF-AAA5-9649-A33D-018A99AC6860}"/>
              </a:ext>
            </a:extLst>
          </p:cNvPr>
          <p:cNvSpPr txBox="1"/>
          <p:nvPr/>
        </p:nvSpPr>
        <p:spPr>
          <a:xfrm>
            <a:off x="1492872" y="3359025"/>
            <a:ext cx="118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mutation rate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36D1C-74C4-EF40-91A4-1B15B586AAE5}"/>
              </a:ext>
            </a:extLst>
          </p:cNvPr>
          <p:cNvSpPr txBox="1"/>
          <p:nvPr/>
        </p:nvSpPr>
        <p:spPr>
          <a:xfrm rot="16200000">
            <a:off x="-317122" y="1692851"/>
            <a:ext cx="16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 fixation (achiasmy)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60F6931-F711-7243-9D92-8DD40D6367E9}"/>
              </a:ext>
            </a:extLst>
          </p:cNvPr>
          <p:cNvSpPr/>
          <p:nvPr/>
        </p:nvSpPr>
        <p:spPr>
          <a:xfrm>
            <a:off x="721416" y="1158115"/>
            <a:ext cx="2576460" cy="1989711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18573-6D1E-8246-BCD1-E5EABAA5A5EE}"/>
              </a:ext>
            </a:extLst>
          </p:cNvPr>
          <p:cNvSpPr txBox="1"/>
          <p:nvPr/>
        </p:nvSpPr>
        <p:spPr>
          <a:xfrm>
            <a:off x="2526504" y="425935"/>
            <a:ext cx="97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X, Y, 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E77766-0A1E-9B4A-BF14-D0DA4FA7BA48}"/>
              </a:ext>
            </a:extLst>
          </p:cNvPr>
          <p:cNvSpPr/>
          <p:nvPr/>
        </p:nvSpPr>
        <p:spPr>
          <a:xfrm>
            <a:off x="3888528" y="396689"/>
            <a:ext cx="2848447" cy="2962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70FEC0-6A3E-644A-B936-F0634295E01F}"/>
              </a:ext>
            </a:extLst>
          </p:cNvPr>
          <p:cNvSpPr txBox="1"/>
          <p:nvPr/>
        </p:nvSpPr>
        <p:spPr>
          <a:xfrm>
            <a:off x="4719326" y="3359025"/>
            <a:ext cx="1042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mutation rate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F2A5A5-94BD-204B-AE02-DCC00C7F0F9D}"/>
              </a:ext>
            </a:extLst>
          </p:cNvPr>
          <p:cNvSpPr txBox="1"/>
          <p:nvPr/>
        </p:nvSpPr>
        <p:spPr>
          <a:xfrm rot="16200000">
            <a:off x="2909333" y="1692851"/>
            <a:ext cx="16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 fixation (achiasmy)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321C587-A888-2C41-9AC7-3F6709F8F357}"/>
              </a:ext>
            </a:extLst>
          </p:cNvPr>
          <p:cNvSpPr/>
          <p:nvPr/>
        </p:nvSpPr>
        <p:spPr>
          <a:xfrm>
            <a:off x="4052571" y="1064014"/>
            <a:ext cx="2576460" cy="1739361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E22EE-2953-F84D-BC8E-425875E66391}"/>
              </a:ext>
            </a:extLst>
          </p:cNvPr>
          <p:cNvSpPr txBox="1"/>
          <p:nvPr/>
        </p:nvSpPr>
        <p:spPr>
          <a:xfrm>
            <a:off x="4947799" y="446470"/>
            <a:ext cx="169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small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large</a:t>
            </a:r>
            <a:r>
              <a:rPr lang="en-US" sz="1200" dirty="0"/>
              <a:t> PAR</a:t>
            </a:r>
          </a:p>
          <a:p>
            <a:r>
              <a:rPr lang="en-US" sz="1200" dirty="0" err="1"/>
              <a:t>s.ant</a:t>
            </a:r>
            <a:r>
              <a:rPr lang="en-US" sz="1200" dirty="0"/>
              <a:t>(large)=</a:t>
            </a:r>
            <a:r>
              <a:rPr lang="en-US" sz="1200" dirty="0" err="1"/>
              <a:t>s.ant</a:t>
            </a:r>
            <a:r>
              <a:rPr lang="en-US" sz="1200" dirty="0"/>
              <a:t>(small)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5FA40A6-38D2-0646-9A61-CD70ED5C1AAC}"/>
              </a:ext>
            </a:extLst>
          </p:cNvPr>
          <p:cNvSpPr/>
          <p:nvPr/>
        </p:nvSpPr>
        <p:spPr>
          <a:xfrm>
            <a:off x="4059962" y="1284093"/>
            <a:ext cx="2576460" cy="1989711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40DBD9D-7AB5-B547-8A8A-33B13CBAD247}"/>
              </a:ext>
            </a:extLst>
          </p:cNvPr>
          <p:cNvSpPr/>
          <p:nvPr/>
        </p:nvSpPr>
        <p:spPr>
          <a:xfrm>
            <a:off x="6898341" y="1781735"/>
            <a:ext cx="544606" cy="289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FD46FE-256F-204D-85DF-8A0E4F652DE0}"/>
              </a:ext>
            </a:extLst>
          </p:cNvPr>
          <p:cNvSpPr/>
          <p:nvPr/>
        </p:nvSpPr>
        <p:spPr>
          <a:xfrm>
            <a:off x="7717270" y="409039"/>
            <a:ext cx="2848447" cy="2962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F477E53-107C-7F45-9E37-E255E9DE6974}"/>
              </a:ext>
            </a:extLst>
          </p:cNvPr>
          <p:cNvSpPr txBox="1"/>
          <p:nvPr/>
        </p:nvSpPr>
        <p:spPr>
          <a:xfrm>
            <a:off x="8548068" y="3371375"/>
            <a:ext cx="1042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mutation rate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53C3A2-D157-FE47-88BB-D142B2F8D54F}"/>
              </a:ext>
            </a:extLst>
          </p:cNvPr>
          <p:cNvSpPr txBox="1"/>
          <p:nvPr/>
        </p:nvSpPr>
        <p:spPr>
          <a:xfrm rot="16200000">
            <a:off x="6738075" y="1705201"/>
            <a:ext cx="16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 fixation (achiasmy)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BDF0F-A2AF-A94B-9315-AD4187BE1D29}"/>
              </a:ext>
            </a:extLst>
          </p:cNvPr>
          <p:cNvSpPr txBox="1"/>
          <p:nvPr/>
        </p:nvSpPr>
        <p:spPr>
          <a:xfrm>
            <a:off x="8929751" y="409039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PAR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small=high aneuploidy</a:t>
            </a:r>
          </a:p>
          <a:p>
            <a:r>
              <a:rPr lang="en-US" sz="1200" dirty="0">
                <a:solidFill>
                  <a:srgbClr val="C00000"/>
                </a:solidFill>
              </a:rPr>
              <a:t>large= low aneuploidy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3F461-B1BA-E542-8DA3-FA14A5DAFFA7}"/>
              </a:ext>
            </a:extLst>
          </p:cNvPr>
          <p:cNvSpPr txBox="1"/>
          <p:nvPr/>
        </p:nvSpPr>
        <p:spPr>
          <a:xfrm>
            <a:off x="8843594" y="1474394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81B2264-B1AF-0240-9F07-6E8AF82FD94F}"/>
              </a:ext>
            </a:extLst>
          </p:cNvPr>
          <p:cNvSpPr/>
          <p:nvPr/>
        </p:nvSpPr>
        <p:spPr>
          <a:xfrm>
            <a:off x="733532" y="909341"/>
            <a:ext cx="2576460" cy="1989711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90866B88-F8CA-AD46-ABF0-76DE887E2CCB}"/>
              </a:ext>
            </a:extLst>
          </p:cNvPr>
          <p:cNvSpPr/>
          <p:nvPr/>
        </p:nvSpPr>
        <p:spPr>
          <a:xfrm>
            <a:off x="717109" y="1312759"/>
            <a:ext cx="2576460" cy="1989711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AB5C64-CBFB-F34F-8CA9-111CFD643C4E}"/>
              </a:ext>
            </a:extLst>
          </p:cNvPr>
          <p:cNvSpPr/>
          <p:nvPr/>
        </p:nvSpPr>
        <p:spPr>
          <a:xfrm>
            <a:off x="3888528" y="3721245"/>
            <a:ext cx="2848447" cy="2962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63BBDEF-DCFE-E543-929F-55DD6187C6A8}"/>
              </a:ext>
            </a:extLst>
          </p:cNvPr>
          <p:cNvSpPr txBox="1"/>
          <p:nvPr/>
        </p:nvSpPr>
        <p:spPr>
          <a:xfrm>
            <a:off x="4719326" y="6683581"/>
            <a:ext cx="1042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mutation rate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0E2684-63A8-8642-AAD9-D191C324C545}"/>
              </a:ext>
            </a:extLst>
          </p:cNvPr>
          <p:cNvSpPr txBox="1"/>
          <p:nvPr/>
        </p:nvSpPr>
        <p:spPr>
          <a:xfrm rot="16200000">
            <a:off x="2909333" y="5017407"/>
            <a:ext cx="16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 fixation (achiasmy)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A8D277-36D4-844A-AAE6-A128375EF993}"/>
              </a:ext>
            </a:extLst>
          </p:cNvPr>
          <p:cNvSpPr/>
          <p:nvPr/>
        </p:nvSpPr>
        <p:spPr>
          <a:xfrm>
            <a:off x="4059962" y="4127188"/>
            <a:ext cx="2576460" cy="1157887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8236DB-B36D-8049-8491-FFD7F8EE45AE}"/>
              </a:ext>
            </a:extLst>
          </p:cNvPr>
          <p:cNvSpPr txBox="1"/>
          <p:nvPr/>
        </p:nvSpPr>
        <p:spPr>
          <a:xfrm>
            <a:off x="5236100" y="3796658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small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large</a:t>
            </a:r>
            <a:r>
              <a:rPr lang="en-US" sz="1200" dirty="0"/>
              <a:t> PAR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0ED94830-00CC-C24B-B0C8-C90B969C19DD}"/>
              </a:ext>
            </a:extLst>
          </p:cNvPr>
          <p:cNvSpPr/>
          <p:nvPr/>
        </p:nvSpPr>
        <p:spPr>
          <a:xfrm>
            <a:off x="4059962" y="4608649"/>
            <a:ext cx="2576460" cy="1989711"/>
          </a:xfrm>
          <a:custGeom>
            <a:avLst/>
            <a:gdLst>
              <a:gd name="connsiteX0" fmla="*/ 0 w 3502959"/>
              <a:gd name="connsiteY0" fmla="*/ 0 h 2407023"/>
              <a:gd name="connsiteX1" fmla="*/ 67235 w 3502959"/>
              <a:gd name="connsiteY1" fmla="*/ 60512 h 2407023"/>
              <a:gd name="connsiteX2" fmla="*/ 87406 w 3502959"/>
              <a:gd name="connsiteY2" fmla="*/ 80682 h 2407023"/>
              <a:gd name="connsiteX3" fmla="*/ 100853 w 3502959"/>
              <a:gd name="connsiteY3" fmla="*/ 100853 h 2407023"/>
              <a:gd name="connsiteX4" fmla="*/ 161365 w 3502959"/>
              <a:gd name="connsiteY4" fmla="*/ 154641 h 2407023"/>
              <a:gd name="connsiteX5" fmla="*/ 194983 w 3502959"/>
              <a:gd name="connsiteY5" fmla="*/ 188259 h 2407023"/>
              <a:gd name="connsiteX6" fmla="*/ 235324 w 3502959"/>
              <a:gd name="connsiteY6" fmla="*/ 228600 h 2407023"/>
              <a:gd name="connsiteX7" fmla="*/ 262218 w 3502959"/>
              <a:gd name="connsiteY7" fmla="*/ 255494 h 2407023"/>
              <a:gd name="connsiteX8" fmla="*/ 289112 w 3502959"/>
              <a:gd name="connsiteY8" fmla="*/ 282388 h 2407023"/>
              <a:gd name="connsiteX9" fmla="*/ 336177 w 3502959"/>
              <a:gd name="connsiteY9" fmla="*/ 342900 h 2407023"/>
              <a:gd name="connsiteX10" fmla="*/ 369794 w 3502959"/>
              <a:gd name="connsiteY10" fmla="*/ 389964 h 2407023"/>
              <a:gd name="connsiteX11" fmla="*/ 383241 w 3502959"/>
              <a:gd name="connsiteY11" fmla="*/ 403412 h 2407023"/>
              <a:gd name="connsiteX12" fmla="*/ 430306 w 3502959"/>
              <a:gd name="connsiteY12" fmla="*/ 463923 h 2407023"/>
              <a:gd name="connsiteX13" fmla="*/ 450477 w 3502959"/>
              <a:gd name="connsiteY13" fmla="*/ 484094 h 2407023"/>
              <a:gd name="connsiteX14" fmla="*/ 463924 w 3502959"/>
              <a:gd name="connsiteY14" fmla="*/ 504264 h 2407023"/>
              <a:gd name="connsiteX15" fmla="*/ 484094 w 3502959"/>
              <a:gd name="connsiteY15" fmla="*/ 524435 h 2407023"/>
              <a:gd name="connsiteX16" fmla="*/ 497541 w 3502959"/>
              <a:gd name="connsiteY16" fmla="*/ 544606 h 2407023"/>
              <a:gd name="connsiteX17" fmla="*/ 531159 w 3502959"/>
              <a:gd name="connsiteY17" fmla="*/ 584947 h 2407023"/>
              <a:gd name="connsiteX18" fmla="*/ 551330 w 3502959"/>
              <a:gd name="connsiteY18" fmla="*/ 605117 h 2407023"/>
              <a:gd name="connsiteX19" fmla="*/ 605118 w 3502959"/>
              <a:gd name="connsiteY19" fmla="*/ 672353 h 2407023"/>
              <a:gd name="connsiteX20" fmla="*/ 652183 w 3502959"/>
              <a:gd name="connsiteY20" fmla="*/ 719417 h 2407023"/>
              <a:gd name="connsiteX21" fmla="*/ 759759 w 3502959"/>
              <a:gd name="connsiteY21" fmla="*/ 820270 h 2407023"/>
              <a:gd name="connsiteX22" fmla="*/ 833718 w 3502959"/>
              <a:gd name="connsiteY22" fmla="*/ 900953 h 2407023"/>
              <a:gd name="connsiteX23" fmla="*/ 860612 w 3502959"/>
              <a:gd name="connsiteY23" fmla="*/ 921123 h 2407023"/>
              <a:gd name="connsiteX24" fmla="*/ 880783 w 3502959"/>
              <a:gd name="connsiteY24" fmla="*/ 941294 h 2407023"/>
              <a:gd name="connsiteX25" fmla="*/ 995083 w 3502959"/>
              <a:gd name="connsiteY25" fmla="*/ 1042147 h 2407023"/>
              <a:gd name="connsiteX26" fmla="*/ 1082488 w 3502959"/>
              <a:gd name="connsiteY26" fmla="*/ 1109382 h 2407023"/>
              <a:gd name="connsiteX27" fmla="*/ 1095935 w 3502959"/>
              <a:gd name="connsiteY27" fmla="*/ 1136276 h 2407023"/>
              <a:gd name="connsiteX28" fmla="*/ 1122830 w 3502959"/>
              <a:gd name="connsiteY28" fmla="*/ 1149723 h 2407023"/>
              <a:gd name="connsiteX29" fmla="*/ 1190065 w 3502959"/>
              <a:gd name="connsiteY29" fmla="*/ 1203512 h 2407023"/>
              <a:gd name="connsiteX30" fmla="*/ 1257300 w 3502959"/>
              <a:gd name="connsiteY30" fmla="*/ 1257300 h 2407023"/>
              <a:gd name="connsiteX31" fmla="*/ 1351430 w 3502959"/>
              <a:gd name="connsiteY31" fmla="*/ 1324535 h 2407023"/>
              <a:gd name="connsiteX32" fmla="*/ 1459006 w 3502959"/>
              <a:gd name="connsiteY32" fmla="*/ 1398494 h 2407023"/>
              <a:gd name="connsiteX33" fmla="*/ 1485900 w 3502959"/>
              <a:gd name="connsiteY33" fmla="*/ 1411941 h 2407023"/>
              <a:gd name="connsiteX34" fmla="*/ 1593477 w 3502959"/>
              <a:gd name="connsiteY34" fmla="*/ 1492623 h 2407023"/>
              <a:gd name="connsiteX35" fmla="*/ 1647265 w 3502959"/>
              <a:gd name="connsiteY35" fmla="*/ 1532964 h 2407023"/>
              <a:gd name="connsiteX36" fmla="*/ 1674159 w 3502959"/>
              <a:gd name="connsiteY36" fmla="*/ 1546412 h 2407023"/>
              <a:gd name="connsiteX37" fmla="*/ 1707777 w 3502959"/>
              <a:gd name="connsiteY37" fmla="*/ 1573306 h 2407023"/>
              <a:gd name="connsiteX38" fmla="*/ 1748118 w 3502959"/>
              <a:gd name="connsiteY38" fmla="*/ 1600200 h 2407023"/>
              <a:gd name="connsiteX39" fmla="*/ 1775012 w 3502959"/>
              <a:gd name="connsiteY39" fmla="*/ 1620370 h 2407023"/>
              <a:gd name="connsiteX40" fmla="*/ 1902759 w 3502959"/>
              <a:gd name="connsiteY40" fmla="*/ 1701053 h 2407023"/>
              <a:gd name="connsiteX41" fmla="*/ 1936377 w 3502959"/>
              <a:gd name="connsiteY41" fmla="*/ 1727947 h 2407023"/>
              <a:gd name="connsiteX42" fmla="*/ 1976718 w 3502959"/>
              <a:gd name="connsiteY42" fmla="*/ 1748117 h 2407023"/>
              <a:gd name="connsiteX43" fmla="*/ 2017059 w 3502959"/>
              <a:gd name="connsiteY43" fmla="*/ 1781735 h 2407023"/>
              <a:gd name="connsiteX44" fmla="*/ 2084294 w 3502959"/>
              <a:gd name="connsiteY44" fmla="*/ 1828800 h 2407023"/>
              <a:gd name="connsiteX45" fmla="*/ 2117912 w 3502959"/>
              <a:gd name="connsiteY45" fmla="*/ 1848970 h 2407023"/>
              <a:gd name="connsiteX46" fmla="*/ 2151530 w 3502959"/>
              <a:gd name="connsiteY46" fmla="*/ 1875864 h 2407023"/>
              <a:gd name="connsiteX47" fmla="*/ 2272553 w 3502959"/>
              <a:gd name="connsiteY47" fmla="*/ 1943100 h 2407023"/>
              <a:gd name="connsiteX48" fmla="*/ 2386853 w 3502959"/>
              <a:gd name="connsiteY48" fmla="*/ 2017059 h 2407023"/>
              <a:gd name="connsiteX49" fmla="*/ 2420471 w 3502959"/>
              <a:gd name="connsiteY49" fmla="*/ 2043953 h 2407023"/>
              <a:gd name="connsiteX50" fmla="*/ 2521324 w 3502959"/>
              <a:gd name="connsiteY50" fmla="*/ 2111188 h 2407023"/>
              <a:gd name="connsiteX51" fmla="*/ 2541494 w 3502959"/>
              <a:gd name="connsiteY51" fmla="*/ 2117912 h 2407023"/>
              <a:gd name="connsiteX52" fmla="*/ 2561665 w 3502959"/>
              <a:gd name="connsiteY52" fmla="*/ 2131359 h 2407023"/>
              <a:gd name="connsiteX53" fmla="*/ 2622177 w 3502959"/>
              <a:gd name="connsiteY53" fmla="*/ 2158253 h 2407023"/>
              <a:gd name="connsiteX54" fmla="*/ 2649071 w 3502959"/>
              <a:gd name="connsiteY54" fmla="*/ 2171700 h 2407023"/>
              <a:gd name="connsiteX55" fmla="*/ 2682688 w 3502959"/>
              <a:gd name="connsiteY55" fmla="*/ 2178423 h 2407023"/>
              <a:gd name="connsiteX56" fmla="*/ 2716306 w 3502959"/>
              <a:gd name="connsiteY56" fmla="*/ 2191870 h 2407023"/>
              <a:gd name="connsiteX57" fmla="*/ 2743200 w 3502959"/>
              <a:gd name="connsiteY57" fmla="*/ 2205317 h 2407023"/>
              <a:gd name="connsiteX58" fmla="*/ 2790265 w 3502959"/>
              <a:gd name="connsiteY58" fmla="*/ 2218764 h 2407023"/>
              <a:gd name="connsiteX59" fmla="*/ 2810435 w 3502959"/>
              <a:gd name="connsiteY59" fmla="*/ 2232212 h 2407023"/>
              <a:gd name="connsiteX60" fmla="*/ 2850777 w 3502959"/>
              <a:gd name="connsiteY60" fmla="*/ 2245659 h 2407023"/>
              <a:gd name="connsiteX61" fmla="*/ 2891118 w 3502959"/>
              <a:gd name="connsiteY61" fmla="*/ 2259106 h 2407023"/>
              <a:gd name="connsiteX62" fmla="*/ 2924735 w 3502959"/>
              <a:gd name="connsiteY62" fmla="*/ 2272553 h 2407023"/>
              <a:gd name="connsiteX63" fmla="*/ 3012141 w 3502959"/>
              <a:gd name="connsiteY63" fmla="*/ 2299447 h 2407023"/>
              <a:gd name="connsiteX64" fmla="*/ 3045759 w 3502959"/>
              <a:gd name="connsiteY64" fmla="*/ 2306170 h 2407023"/>
              <a:gd name="connsiteX65" fmla="*/ 3139888 w 3502959"/>
              <a:gd name="connsiteY65" fmla="*/ 2312894 h 2407023"/>
              <a:gd name="connsiteX66" fmla="*/ 3186953 w 3502959"/>
              <a:gd name="connsiteY66" fmla="*/ 2326341 h 2407023"/>
              <a:gd name="connsiteX67" fmla="*/ 3234018 w 3502959"/>
              <a:gd name="connsiteY67" fmla="*/ 2339788 h 2407023"/>
              <a:gd name="connsiteX68" fmla="*/ 3294530 w 3502959"/>
              <a:gd name="connsiteY68" fmla="*/ 2359959 h 2407023"/>
              <a:gd name="connsiteX69" fmla="*/ 3314700 w 3502959"/>
              <a:gd name="connsiteY69" fmla="*/ 2366682 h 2407023"/>
              <a:gd name="connsiteX70" fmla="*/ 3388659 w 3502959"/>
              <a:gd name="connsiteY70" fmla="*/ 2380129 h 2407023"/>
              <a:gd name="connsiteX71" fmla="*/ 3415553 w 3502959"/>
              <a:gd name="connsiteY71" fmla="*/ 2386853 h 2407023"/>
              <a:gd name="connsiteX72" fmla="*/ 3476065 w 3502959"/>
              <a:gd name="connsiteY72" fmla="*/ 2400300 h 2407023"/>
              <a:gd name="connsiteX73" fmla="*/ 3502959 w 3502959"/>
              <a:gd name="connsiteY73" fmla="*/ 2407023 h 2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502959" h="2407023">
                <a:moveTo>
                  <a:pt x="0" y="0"/>
                </a:moveTo>
                <a:cubicBezTo>
                  <a:pt x="45999" y="36798"/>
                  <a:pt x="23464" y="16741"/>
                  <a:pt x="67235" y="60512"/>
                </a:cubicBezTo>
                <a:cubicBezTo>
                  <a:pt x="73959" y="67236"/>
                  <a:pt x="82132" y="72770"/>
                  <a:pt x="87406" y="80682"/>
                </a:cubicBezTo>
                <a:cubicBezTo>
                  <a:pt x="91888" y="87406"/>
                  <a:pt x="95139" y="95139"/>
                  <a:pt x="100853" y="100853"/>
                </a:cubicBezTo>
                <a:cubicBezTo>
                  <a:pt x="119936" y="119936"/>
                  <a:pt x="141589" y="136277"/>
                  <a:pt x="161365" y="154641"/>
                </a:cubicBezTo>
                <a:cubicBezTo>
                  <a:pt x="172978" y="165425"/>
                  <a:pt x="183777" y="177053"/>
                  <a:pt x="194983" y="188259"/>
                </a:cubicBezTo>
                <a:lnTo>
                  <a:pt x="235324" y="228600"/>
                </a:lnTo>
                <a:lnTo>
                  <a:pt x="262218" y="255494"/>
                </a:lnTo>
                <a:cubicBezTo>
                  <a:pt x="271183" y="264459"/>
                  <a:pt x="282080" y="271839"/>
                  <a:pt x="289112" y="282388"/>
                </a:cubicBezTo>
                <a:cubicBezTo>
                  <a:pt x="348137" y="370925"/>
                  <a:pt x="288777" y="287600"/>
                  <a:pt x="336177" y="342900"/>
                </a:cubicBezTo>
                <a:cubicBezTo>
                  <a:pt x="392935" y="409119"/>
                  <a:pt x="327243" y="336775"/>
                  <a:pt x="369794" y="389964"/>
                </a:cubicBezTo>
                <a:cubicBezTo>
                  <a:pt x="373754" y="394914"/>
                  <a:pt x="379227" y="398506"/>
                  <a:pt x="383241" y="403412"/>
                </a:cubicBezTo>
                <a:cubicBezTo>
                  <a:pt x="399422" y="423189"/>
                  <a:pt x="412237" y="445854"/>
                  <a:pt x="430306" y="463923"/>
                </a:cubicBezTo>
                <a:cubicBezTo>
                  <a:pt x="437030" y="470647"/>
                  <a:pt x="444390" y="476789"/>
                  <a:pt x="450477" y="484094"/>
                </a:cubicBezTo>
                <a:cubicBezTo>
                  <a:pt x="455650" y="490302"/>
                  <a:pt x="458751" y="498056"/>
                  <a:pt x="463924" y="504264"/>
                </a:cubicBezTo>
                <a:cubicBezTo>
                  <a:pt x="470011" y="511569"/>
                  <a:pt x="478007" y="517130"/>
                  <a:pt x="484094" y="524435"/>
                </a:cubicBezTo>
                <a:cubicBezTo>
                  <a:pt x="489267" y="530643"/>
                  <a:pt x="492580" y="538227"/>
                  <a:pt x="497541" y="544606"/>
                </a:cubicBezTo>
                <a:cubicBezTo>
                  <a:pt x="508288" y="558423"/>
                  <a:pt x="519530" y="571864"/>
                  <a:pt x="531159" y="584947"/>
                </a:cubicBezTo>
                <a:cubicBezTo>
                  <a:pt x="537476" y="592054"/>
                  <a:pt x="545188" y="597858"/>
                  <a:pt x="551330" y="605117"/>
                </a:cubicBezTo>
                <a:cubicBezTo>
                  <a:pt x="569869" y="627027"/>
                  <a:pt x="586129" y="650832"/>
                  <a:pt x="605118" y="672353"/>
                </a:cubicBezTo>
                <a:cubicBezTo>
                  <a:pt x="619797" y="688989"/>
                  <a:pt x="636150" y="704081"/>
                  <a:pt x="652183" y="719417"/>
                </a:cubicBezTo>
                <a:cubicBezTo>
                  <a:pt x="687703" y="753392"/>
                  <a:pt x="732494" y="779372"/>
                  <a:pt x="759759" y="820270"/>
                </a:cubicBezTo>
                <a:cubicBezTo>
                  <a:pt x="782775" y="854795"/>
                  <a:pt x="789567" y="867841"/>
                  <a:pt x="833718" y="900953"/>
                </a:cubicBezTo>
                <a:cubicBezTo>
                  <a:pt x="842683" y="907676"/>
                  <a:pt x="852104" y="913830"/>
                  <a:pt x="860612" y="921123"/>
                </a:cubicBezTo>
                <a:cubicBezTo>
                  <a:pt x="867832" y="927311"/>
                  <a:pt x="873715" y="934933"/>
                  <a:pt x="880783" y="941294"/>
                </a:cubicBezTo>
                <a:cubicBezTo>
                  <a:pt x="918551" y="975285"/>
                  <a:pt x="956049" y="1009619"/>
                  <a:pt x="995083" y="1042147"/>
                </a:cubicBezTo>
                <a:cubicBezTo>
                  <a:pt x="1023321" y="1065679"/>
                  <a:pt x="1053353" y="1086970"/>
                  <a:pt x="1082488" y="1109382"/>
                </a:cubicBezTo>
                <a:cubicBezTo>
                  <a:pt x="1086970" y="1118347"/>
                  <a:pt x="1088848" y="1129189"/>
                  <a:pt x="1095935" y="1136276"/>
                </a:cubicBezTo>
                <a:cubicBezTo>
                  <a:pt x="1103022" y="1143363"/>
                  <a:pt x="1114674" y="1143897"/>
                  <a:pt x="1122830" y="1149723"/>
                </a:cubicBezTo>
                <a:cubicBezTo>
                  <a:pt x="1146185" y="1166405"/>
                  <a:pt x="1167653" y="1185582"/>
                  <a:pt x="1190065" y="1203512"/>
                </a:cubicBezTo>
                <a:cubicBezTo>
                  <a:pt x="1212477" y="1221441"/>
                  <a:pt x="1233419" y="1241380"/>
                  <a:pt x="1257300" y="1257300"/>
                </a:cubicBezTo>
                <a:cubicBezTo>
                  <a:pt x="1316283" y="1296622"/>
                  <a:pt x="1284721" y="1274503"/>
                  <a:pt x="1351430" y="1324535"/>
                </a:cubicBezTo>
                <a:cubicBezTo>
                  <a:pt x="1383383" y="1348500"/>
                  <a:pt x="1428992" y="1383487"/>
                  <a:pt x="1459006" y="1398494"/>
                </a:cubicBezTo>
                <a:cubicBezTo>
                  <a:pt x="1467971" y="1402976"/>
                  <a:pt x="1477306" y="1406784"/>
                  <a:pt x="1485900" y="1411941"/>
                </a:cubicBezTo>
                <a:cubicBezTo>
                  <a:pt x="1531657" y="1439395"/>
                  <a:pt x="1546413" y="1456018"/>
                  <a:pt x="1593477" y="1492623"/>
                </a:cubicBezTo>
                <a:cubicBezTo>
                  <a:pt x="1611168" y="1506382"/>
                  <a:pt x="1627220" y="1522941"/>
                  <a:pt x="1647265" y="1532964"/>
                </a:cubicBezTo>
                <a:cubicBezTo>
                  <a:pt x="1656230" y="1537447"/>
                  <a:pt x="1665819" y="1540852"/>
                  <a:pt x="1674159" y="1546412"/>
                </a:cubicBezTo>
                <a:cubicBezTo>
                  <a:pt x="1686099" y="1554372"/>
                  <a:pt x="1696171" y="1564865"/>
                  <a:pt x="1707777" y="1573306"/>
                </a:cubicBezTo>
                <a:cubicBezTo>
                  <a:pt x="1720847" y="1582812"/>
                  <a:pt x="1735189" y="1590503"/>
                  <a:pt x="1748118" y="1600200"/>
                </a:cubicBezTo>
                <a:cubicBezTo>
                  <a:pt x="1757083" y="1606923"/>
                  <a:pt x="1765558" y="1614354"/>
                  <a:pt x="1775012" y="1620370"/>
                </a:cubicBezTo>
                <a:cubicBezTo>
                  <a:pt x="1836361" y="1659410"/>
                  <a:pt x="1831693" y="1644201"/>
                  <a:pt x="1902759" y="1701053"/>
                </a:cubicBezTo>
                <a:cubicBezTo>
                  <a:pt x="1913965" y="1710018"/>
                  <a:pt x="1924270" y="1720243"/>
                  <a:pt x="1936377" y="1727947"/>
                </a:cubicBezTo>
                <a:cubicBezTo>
                  <a:pt x="1949061" y="1736018"/>
                  <a:pt x="1964209" y="1739778"/>
                  <a:pt x="1976718" y="1748117"/>
                </a:cubicBezTo>
                <a:cubicBezTo>
                  <a:pt x="1991282" y="1757827"/>
                  <a:pt x="2003056" y="1771232"/>
                  <a:pt x="2017059" y="1781735"/>
                </a:cubicBezTo>
                <a:cubicBezTo>
                  <a:pt x="2038945" y="1798149"/>
                  <a:pt x="2061532" y="1813625"/>
                  <a:pt x="2084294" y="1828800"/>
                </a:cubicBezTo>
                <a:cubicBezTo>
                  <a:pt x="2095167" y="1836049"/>
                  <a:pt x="2107206" y="1841476"/>
                  <a:pt x="2117912" y="1848970"/>
                </a:cubicBezTo>
                <a:cubicBezTo>
                  <a:pt x="2129669" y="1857199"/>
                  <a:pt x="2139272" y="1868402"/>
                  <a:pt x="2151530" y="1875864"/>
                </a:cubicBezTo>
                <a:cubicBezTo>
                  <a:pt x="2190950" y="1899859"/>
                  <a:pt x="2232981" y="1919357"/>
                  <a:pt x="2272553" y="1943100"/>
                </a:cubicBezTo>
                <a:cubicBezTo>
                  <a:pt x="2311466" y="1966448"/>
                  <a:pt x="2351417" y="1988710"/>
                  <a:pt x="2386853" y="2017059"/>
                </a:cubicBezTo>
                <a:cubicBezTo>
                  <a:pt x="2398059" y="2026024"/>
                  <a:pt x="2408715" y="2035724"/>
                  <a:pt x="2420471" y="2043953"/>
                </a:cubicBezTo>
                <a:cubicBezTo>
                  <a:pt x="2453571" y="2067123"/>
                  <a:pt x="2482994" y="2098410"/>
                  <a:pt x="2521324" y="2111188"/>
                </a:cubicBezTo>
                <a:cubicBezTo>
                  <a:pt x="2528047" y="2113429"/>
                  <a:pt x="2535155" y="2114742"/>
                  <a:pt x="2541494" y="2117912"/>
                </a:cubicBezTo>
                <a:cubicBezTo>
                  <a:pt x="2548722" y="2121526"/>
                  <a:pt x="2554437" y="2127745"/>
                  <a:pt x="2561665" y="2131359"/>
                </a:cubicBezTo>
                <a:cubicBezTo>
                  <a:pt x="2581408" y="2141230"/>
                  <a:pt x="2602136" y="2149003"/>
                  <a:pt x="2622177" y="2158253"/>
                </a:cubicBezTo>
                <a:cubicBezTo>
                  <a:pt x="2631277" y="2162453"/>
                  <a:pt x="2639563" y="2168531"/>
                  <a:pt x="2649071" y="2171700"/>
                </a:cubicBezTo>
                <a:cubicBezTo>
                  <a:pt x="2659912" y="2175314"/>
                  <a:pt x="2671482" y="2176182"/>
                  <a:pt x="2682688" y="2178423"/>
                </a:cubicBezTo>
                <a:cubicBezTo>
                  <a:pt x="2693894" y="2182905"/>
                  <a:pt x="2705277" y="2186968"/>
                  <a:pt x="2716306" y="2191870"/>
                </a:cubicBezTo>
                <a:cubicBezTo>
                  <a:pt x="2725465" y="2195941"/>
                  <a:pt x="2733781" y="2201892"/>
                  <a:pt x="2743200" y="2205317"/>
                </a:cubicBezTo>
                <a:cubicBezTo>
                  <a:pt x="2758534" y="2210893"/>
                  <a:pt x="2774577" y="2214282"/>
                  <a:pt x="2790265" y="2218764"/>
                </a:cubicBezTo>
                <a:cubicBezTo>
                  <a:pt x="2796988" y="2223247"/>
                  <a:pt x="2803051" y="2228930"/>
                  <a:pt x="2810435" y="2232212"/>
                </a:cubicBezTo>
                <a:cubicBezTo>
                  <a:pt x="2823388" y="2237969"/>
                  <a:pt x="2837330" y="2241177"/>
                  <a:pt x="2850777" y="2245659"/>
                </a:cubicBezTo>
                <a:cubicBezTo>
                  <a:pt x="2864224" y="2250141"/>
                  <a:pt x="2877957" y="2253842"/>
                  <a:pt x="2891118" y="2259106"/>
                </a:cubicBezTo>
                <a:cubicBezTo>
                  <a:pt x="2902324" y="2263588"/>
                  <a:pt x="2913369" y="2268494"/>
                  <a:pt x="2924735" y="2272553"/>
                </a:cubicBezTo>
                <a:cubicBezTo>
                  <a:pt x="2959256" y="2284882"/>
                  <a:pt x="2979726" y="2292244"/>
                  <a:pt x="3012141" y="2299447"/>
                </a:cubicBezTo>
                <a:cubicBezTo>
                  <a:pt x="3023297" y="2301926"/>
                  <a:pt x="3034394" y="2304974"/>
                  <a:pt x="3045759" y="2306170"/>
                </a:cubicBezTo>
                <a:cubicBezTo>
                  <a:pt x="3077042" y="2309463"/>
                  <a:pt x="3108512" y="2310653"/>
                  <a:pt x="3139888" y="2312894"/>
                </a:cubicBezTo>
                <a:cubicBezTo>
                  <a:pt x="3198814" y="2327624"/>
                  <a:pt x="3138724" y="2311872"/>
                  <a:pt x="3186953" y="2326341"/>
                </a:cubicBezTo>
                <a:cubicBezTo>
                  <a:pt x="3202581" y="2331030"/>
                  <a:pt x="3218423" y="2334990"/>
                  <a:pt x="3234018" y="2339788"/>
                </a:cubicBezTo>
                <a:cubicBezTo>
                  <a:pt x="3234061" y="2339801"/>
                  <a:pt x="3284423" y="2356590"/>
                  <a:pt x="3294530" y="2359959"/>
                </a:cubicBezTo>
                <a:cubicBezTo>
                  <a:pt x="3301253" y="2362200"/>
                  <a:pt x="3307727" y="2365414"/>
                  <a:pt x="3314700" y="2366682"/>
                </a:cubicBezTo>
                <a:lnTo>
                  <a:pt x="3388659" y="2380129"/>
                </a:lnTo>
                <a:cubicBezTo>
                  <a:pt x="3397720" y="2381941"/>
                  <a:pt x="3406549" y="2384775"/>
                  <a:pt x="3415553" y="2386853"/>
                </a:cubicBezTo>
                <a:lnTo>
                  <a:pt x="3476065" y="2400300"/>
                </a:lnTo>
                <a:cubicBezTo>
                  <a:pt x="3485069" y="2402378"/>
                  <a:pt x="3502959" y="2407023"/>
                  <a:pt x="3502959" y="2407023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630F69-F5CA-074C-BFB2-7B1C5DF19301}"/>
              </a:ext>
            </a:extLst>
          </p:cNvPr>
          <p:cNvSpPr txBox="1"/>
          <p:nvPr/>
        </p:nvSpPr>
        <p:spPr>
          <a:xfrm>
            <a:off x="4954184" y="4081701"/>
            <a:ext cx="1845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small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large</a:t>
            </a:r>
            <a:r>
              <a:rPr lang="en-US" sz="1200" dirty="0"/>
              <a:t> PAR</a:t>
            </a:r>
          </a:p>
          <a:p>
            <a:r>
              <a:rPr lang="en-US" sz="1200" dirty="0" err="1"/>
              <a:t>s.ant</a:t>
            </a:r>
            <a:r>
              <a:rPr lang="en-US" sz="1200" dirty="0"/>
              <a:t>(large)=2*</a:t>
            </a:r>
            <a:r>
              <a:rPr lang="en-US" sz="1200" dirty="0" err="1"/>
              <a:t>s.ant</a:t>
            </a:r>
            <a:r>
              <a:rPr lang="en-US" sz="1200" dirty="0"/>
              <a:t>(small)</a:t>
            </a:r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BEDDC9B1-B417-214C-9FBF-6BA3DB3B68B6}"/>
              </a:ext>
            </a:extLst>
          </p:cNvPr>
          <p:cNvSpPr/>
          <p:nvPr/>
        </p:nvSpPr>
        <p:spPr>
          <a:xfrm>
            <a:off x="6898341" y="5008720"/>
            <a:ext cx="544606" cy="289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C89853-ED0D-E94C-959D-A0DC0E939773}"/>
              </a:ext>
            </a:extLst>
          </p:cNvPr>
          <p:cNvSpPr/>
          <p:nvPr/>
        </p:nvSpPr>
        <p:spPr>
          <a:xfrm>
            <a:off x="7717270" y="3636024"/>
            <a:ext cx="2848447" cy="2962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FB4E31-483A-DE4E-A087-E3E8B8744F38}"/>
              </a:ext>
            </a:extLst>
          </p:cNvPr>
          <p:cNvSpPr txBox="1"/>
          <p:nvPr/>
        </p:nvSpPr>
        <p:spPr>
          <a:xfrm>
            <a:off x="8548068" y="6598360"/>
            <a:ext cx="1042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mutation rate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414BC5A-D86F-F84B-A696-712EFCA5D9E5}"/>
              </a:ext>
            </a:extLst>
          </p:cNvPr>
          <p:cNvSpPr txBox="1"/>
          <p:nvPr/>
        </p:nvSpPr>
        <p:spPr>
          <a:xfrm rot="16200000">
            <a:off x="6738075" y="4932186"/>
            <a:ext cx="16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 fixation (achiasmy)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E03696-50D0-0141-9F1E-FC5330E21117}"/>
              </a:ext>
            </a:extLst>
          </p:cNvPr>
          <p:cNvSpPr txBox="1"/>
          <p:nvPr/>
        </p:nvSpPr>
        <p:spPr>
          <a:xfrm>
            <a:off x="8929751" y="3636024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PAR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small=high aneuploidy</a:t>
            </a:r>
          </a:p>
          <a:p>
            <a:r>
              <a:rPr lang="en-US" sz="1200" dirty="0">
                <a:solidFill>
                  <a:srgbClr val="C00000"/>
                </a:solidFill>
              </a:rPr>
              <a:t>large= low aneuploidy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4169EA-0262-9F41-9E7C-417D0E2F0F32}"/>
              </a:ext>
            </a:extLst>
          </p:cNvPr>
          <p:cNvSpPr txBox="1"/>
          <p:nvPr/>
        </p:nvSpPr>
        <p:spPr>
          <a:xfrm>
            <a:off x="8843594" y="470137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38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209</Words>
  <Application>Microsoft Macintosh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jgamboa@bio.tamu.edu</dc:creator>
  <cp:lastModifiedBy>Heath Blackmon</cp:lastModifiedBy>
  <cp:revision>65</cp:revision>
  <dcterms:created xsi:type="dcterms:W3CDTF">2019-11-26T04:21:19Z</dcterms:created>
  <dcterms:modified xsi:type="dcterms:W3CDTF">2021-03-15T15:35:40Z</dcterms:modified>
</cp:coreProperties>
</file>