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7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F8B1-4642-A8BB-3EE4-789016F2A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0E31B-8733-D58A-3158-A7ACD1254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5BB2-74FC-DE6E-7931-6EF55D37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3573-EBDE-CFB6-A51C-437E791E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F3FD-B3E5-4CF2-60C6-8A94CBB2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6CB2-1DC6-5AC5-2CB0-81631278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E57F0-89E6-3702-520C-AE8A71A7E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E2B5-9E89-77A9-E89B-2610BF8D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4225-B7DE-C956-9BD0-07AB2145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29BC-98A2-9E4E-43EC-18DD06F8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F9A2C-6A1C-6514-CCFB-0B1F54612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0BAA-7895-971F-C5E5-47DED3660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7F73-B897-6B9A-355E-D10092F5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44AB-F6DB-B7BB-E02E-8500C421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48CB-6EFB-1A18-C4A5-68F127A7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C9B6-C50B-5D5F-97FD-BCF0B2ED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F697-DF7B-A2D4-6C85-0579E64F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4E99-1271-7538-9BE0-449757C9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73C16-9346-736B-C4CA-18C4A42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74EB-94E6-567F-39F7-2EE37793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12DF-B7F8-0307-750A-10DB8CC2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66F3-04B8-137F-C05A-20E4299FF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EA0B-D174-6182-71FF-869D1E90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23BF2-8CA7-460C-6CF4-68999930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0C2C9-EF07-E57C-AD46-8CD19291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1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C699-6345-DCC8-A99F-24DB832C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B1F6-9C79-3BAA-0741-EA68BF293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DD16B-79C1-BEDB-5823-B25E1CC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B464-E975-54DC-098E-C38C0234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BE5C9-8EDE-FF89-CB04-4785C4EE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9AA7-D96C-B552-9738-11593152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7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BB48-A209-A033-DBDA-F0374ACF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9B78-FCDD-AACA-B924-81079E0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3BEA8-5245-031C-6533-2C95C51D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1A17A-7B7A-D6D8-075F-543468714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1C245-C13D-6607-22A9-6AD4F6C96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E5D74-F8D3-E065-8C55-BFA01AF1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C1EB8-B782-A35D-5A8C-2D13FB6E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A4F7C-0701-CD89-6507-4B80B0FB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3D7C-E5E9-6A9D-6336-FC58E683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C049D-BE9E-F737-F10F-B5F42E07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E113F-F7BB-2C70-2BC7-4ABD2865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7A090-D7D3-437C-D396-49950288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DD46E-D557-CC03-736D-BEA0D97E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BDC5A-C955-59F3-A839-7CF05634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AAB18-DFE3-FB10-C4BD-3250CA32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2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7E07-16C9-C9D2-8A5A-A4A09C00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0D2C-F6AA-8FB1-184B-8C9A42AD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21840-69F1-6D09-B888-3E252962E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755EA-ED52-AB7E-EDA4-DE303E59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6FB3E-8842-2AAD-66BA-A65A6109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AB15D-742F-87A3-ABBC-B013B1C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6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0BF-1E35-C851-F618-C6FE5B76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067CC-3AD4-4D31-5960-763B733F9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E5F1A-68BB-BBEC-19BF-74095CB4C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A5DC-8E7C-3B8F-5D1D-4108FF08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F5727-F48F-3452-1065-917E54C7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A21B2-E117-B130-6767-A2B96625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E9963-E7C6-AF53-FB8B-851A95FA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D033-7DC8-C41E-32BD-27ECAC7CB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28B0-0905-97E7-98A0-83B67C96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B93F-7677-744B-93C7-56C294A67D6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2151-A810-2788-7BCD-FC3ACF3A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D60C-4180-CEF2-8923-F60242A60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72C7-9027-A945-9756-F5F00861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8537-D1EB-DB2C-4FB9-4BC03E8CC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367303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F59CF9-38BC-1E37-A966-2C38AC3AE5A2}"/>
              </a:ext>
            </a:extLst>
          </p:cNvPr>
          <p:cNvSpPr txBox="1"/>
          <p:nvPr/>
        </p:nvSpPr>
        <p:spPr>
          <a:xfrm>
            <a:off x="787941" y="729574"/>
            <a:ext cx="390280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Review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Empirical/Theoretical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Hypothesis driven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Perspective/Hypothesis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B904D-E6FB-AEBD-4FE8-FA3F6742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703" y="87549"/>
            <a:ext cx="4198162" cy="2697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C9231-266C-EDC2-F0DE-3B91605E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03" y="5005151"/>
            <a:ext cx="5143134" cy="176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1BDD07-FC9C-8783-96EF-77951D423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703" y="2976665"/>
            <a:ext cx="5842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1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1F9934-2973-98CC-10DC-C844805DB2F1}"/>
              </a:ext>
            </a:extLst>
          </p:cNvPr>
          <p:cNvSpPr txBox="1"/>
          <p:nvPr/>
        </p:nvSpPr>
        <p:spPr>
          <a:xfrm>
            <a:off x="642026" y="1488327"/>
            <a:ext cx="3122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have an idea and perform experiments and collect data to learn more.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AE324-178A-A3AD-5000-7D9A0ABF6075}"/>
              </a:ext>
            </a:extLst>
          </p:cNvPr>
          <p:cNvGrpSpPr/>
          <p:nvPr/>
        </p:nvGrpSpPr>
        <p:grpSpPr>
          <a:xfrm>
            <a:off x="642025" y="2411657"/>
            <a:ext cx="3122579" cy="2085040"/>
            <a:chOff x="642025" y="2411657"/>
            <a:chExt cx="3122579" cy="208504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CE1AF8-6E34-1F0D-5FB3-D4E16139CEB2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203315" y="2411657"/>
              <a:ext cx="1" cy="10708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C40AF0-208B-707E-9993-D2A20AB308CF}"/>
                </a:ext>
              </a:extLst>
            </p:cNvPr>
            <p:cNvSpPr txBox="1"/>
            <p:nvPr/>
          </p:nvSpPr>
          <p:spPr>
            <a:xfrm>
              <a:off x="642025" y="3573367"/>
              <a:ext cx="31225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 write a manuscript that tells a clear and compelling story.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B81FC9-F9CE-431B-694E-3D5BA19F969B}"/>
              </a:ext>
            </a:extLst>
          </p:cNvPr>
          <p:cNvGrpSpPr/>
          <p:nvPr/>
        </p:nvGrpSpPr>
        <p:grpSpPr>
          <a:xfrm>
            <a:off x="642026" y="4812342"/>
            <a:ext cx="3122579" cy="1976575"/>
            <a:chOff x="642026" y="4997172"/>
            <a:chExt cx="3122579" cy="197657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7DD89EC-E4A7-0413-2160-5A67CAC48FA7}"/>
                </a:ext>
              </a:extLst>
            </p:cNvPr>
            <p:cNvCxnSpPr/>
            <p:nvPr/>
          </p:nvCxnSpPr>
          <p:spPr>
            <a:xfrm flipH="1">
              <a:off x="2203315" y="4997172"/>
              <a:ext cx="1" cy="10708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34B33D-83F9-7219-471E-AA14235560FE}"/>
                </a:ext>
              </a:extLst>
            </p:cNvPr>
            <p:cNvSpPr txBox="1"/>
            <p:nvPr/>
          </p:nvSpPr>
          <p:spPr>
            <a:xfrm>
              <a:off x="642026" y="6327416"/>
              <a:ext cx="3122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 submit to a journal</a:t>
              </a:r>
            </a:p>
            <a:p>
              <a:pPr algn="ctr"/>
              <a:r>
                <a:rPr lang="en-US" dirty="0"/>
                <a:t>You get rejected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3DAA58-ADD2-7279-291D-DC8AAF38290E}"/>
              </a:ext>
            </a:extLst>
          </p:cNvPr>
          <p:cNvGrpSpPr/>
          <p:nvPr/>
        </p:nvGrpSpPr>
        <p:grpSpPr>
          <a:xfrm>
            <a:off x="3764605" y="6142750"/>
            <a:ext cx="4549302" cy="646331"/>
            <a:chOff x="3764605" y="6327416"/>
            <a:chExt cx="4549302" cy="6463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948FFC-DBCA-A83B-E0C6-3644922C2D25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4605" y="6650418"/>
              <a:ext cx="1426723" cy="1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B6CB34-88E0-A6B4-65FD-6A99DC7C2553}"/>
                </a:ext>
              </a:extLst>
            </p:cNvPr>
            <p:cNvSpPr txBox="1"/>
            <p:nvPr/>
          </p:nvSpPr>
          <p:spPr>
            <a:xfrm>
              <a:off x="5191328" y="6327416"/>
              <a:ext cx="3122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 submit to other journals</a:t>
              </a:r>
            </a:p>
            <a:p>
              <a:pPr algn="ctr"/>
              <a:r>
                <a:rPr lang="en-US" dirty="0"/>
                <a:t>And get a reject and resubmit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877118-2C39-1CFF-68DA-A880B5ADF9D1}"/>
              </a:ext>
            </a:extLst>
          </p:cNvPr>
          <p:cNvGrpSpPr/>
          <p:nvPr/>
        </p:nvGrpSpPr>
        <p:grpSpPr>
          <a:xfrm>
            <a:off x="8223114" y="4812342"/>
            <a:ext cx="3881337" cy="1511906"/>
            <a:chOff x="8223114" y="4997172"/>
            <a:chExt cx="3881337" cy="151190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C5FCDB-4881-D0D7-CD06-1E58BE79E4F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8223114" y="5366504"/>
              <a:ext cx="2320048" cy="11425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C3D98B-8C94-7C3B-CFE8-D0767F45BAA3}"/>
                </a:ext>
              </a:extLst>
            </p:cNvPr>
            <p:cNvSpPr txBox="1"/>
            <p:nvPr/>
          </p:nvSpPr>
          <p:spPr>
            <a:xfrm>
              <a:off x="8981872" y="4997172"/>
              <a:ext cx="3122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 submit a second time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8AA4A1-F3A4-5BC3-669A-BECC610A0E48}"/>
              </a:ext>
            </a:extLst>
          </p:cNvPr>
          <p:cNvGrpSpPr/>
          <p:nvPr/>
        </p:nvGrpSpPr>
        <p:grpSpPr>
          <a:xfrm>
            <a:off x="8981872" y="3204035"/>
            <a:ext cx="3122579" cy="1565874"/>
            <a:chOff x="8981872" y="3388865"/>
            <a:chExt cx="3122579" cy="156587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705ED0-A38E-1429-F5A2-77F81F43B95F}"/>
                </a:ext>
              </a:extLst>
            </p:cNvPr>
            <p:cNvSpPr txBox="1"/>
            <p:nvPr/>
          </p:nvSpPr>
          <p:spPr>
            <a:xfrm>
              <a:off x="8981872" y="3388865"/>
              <a:ext cx="3122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Paper goes out for review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822CEA-D887-A225-E208-8BC7BEC23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3161" y="3842264"/>
              <a:ext cx="0" cy="11124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57D692-F124-9068-1734-B75FB4BE0E30}"/>
              </a:ext>
            </a:extLst>
          </p:cNvPr>
          <p:cNvGrpSpPr/>
          <p:nvPr/>
        </p:nvGrpSpPr>
        <p:grpSpPr>
          <a:xfrm>
            <a:off x="5736077" y="714530"/>
            <a:ext cx="4807085" cy="2489505"/>
            <a:chOff x="5736077" y="1371997"/>
            <a:chExt cx="4807085" cy="2489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0519DE-303F-6097-898E-99D32EFAB17B}"/>
                </a:ext>
              </a:extLst>
            </p:cNvPr>
            <p:cNvSpPr txBox="1"/>
            <p:nvPr/>
          </p:nvSpPr>
          <p:spPr>
            <a:xfrm>
              <a:off x="5736077" y="1371997"/>
              <a:ext cx="31225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 receive reviews and correct errors and/or perform additional experiments and then resubmit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547B726-0E01-9774-8FE9-7C6508ADCFDB}"/>
                </a:ext>
              </a:extLst>
            </p:cNvPr>
            <p:cNvCxnSpPr>
              <a:cxnSpLocks/>
              <a:stCxn id="20" idx="0"/>
              <a:endCxn id="23" idx="3"/>
            </p:cNvCxnSpPr>
            <p:nvPr/>
          </p:nvCxnSpPr>
          <p:spPr>
            <a:xfrm flipH="1" flipV="1">
              <a:off x="8858656" y="1972162"/>
              <a:ext cx="1684506" cy="18893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888AEDA-32F2-CC60-10B1-D188F0A65353}"/>
              </a:ext>
            </a:extLst>
          </p:cNvPr>
          <p:cNvSpPr txBox="1"/>
          <p:nvPr/>
        </p:nvSpPr>
        <p:spPr>
          <a:xfrm>
            <a:off x="3968888" y="4836706"/>
            <a:ext cx="434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 are published as long as you can pay $500-$10,000 for it to be published (your mom probably can’t read it because its behind a paywall).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3057C4-E3C4-9723-643A-B78F264C7251}"/>
              </a:ext>
            </a:extLst>
          </p:cNvPr>
          <p:cNvGrpSpPr/>
          <p:nvPr/>
        </p:nvGrpSpPr>
        <p:grpSpPr>
          <a:xfrm>
            <a:off x="4657926" y="1853886"/>
            <a:ext cx="3122579" cy="1093191"/>
            <a:chOff x="4610908" y="2544831"/>
            <a:chExt cx="3122579" cy="10931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CF9D3D-133C-83F2-8B09-E9A104436680}"/>
                </a:ext>
              </a:extLst>
            </p:cNvPr>
            <p:cNvSpPr txBox="1"/>
            <p:nvPr/>
          </p:nvSpPr>
          <p:spPr>
            <a:xfrm>
              <a:off x="4610908" y="2991691"/>
              <a:ext cx="3122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Your paper goes out for review a second time 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2148094-50D2-80FF-29A4-EA28BFA2A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100" y="2544831"/>
              <a:ext cx="207142" cy="4626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3E781C9-E6CF-8F61-71A6-87BC486A0B7B}"/>
              </a:ext>
            </a:extLst>
          </p:cNvPr>
          <p:cNvSpPr txBox="1"/>
          <p:nvPr/>
        </p:nvSpPr>
        <p:spPr>
          <a:xfrm>
            <a:off x="301555" y="94563"/>
            <a:ext cx="1134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typical publication process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8714BC-2C52-5A5D-CFFF-1A69618F1AFB}"/>
              </a:ext>
            </a:extLst>
          </p:cNvPr>
          <p:cNvCxnSpPr>
            <a:cxnSpLocks/>
          </p:cNvCxnSpPr>
          <p:nvPr/>
        </p:nvCxnSpPr>
        <p:spPr>
          <a:xfrm>
            <a:off x="6219216" y="4343525"/>
            <a:ext cx="0" cy="495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C3B9F4-D0FD-E5F8-610C-1F4ADB7D3BEA}"/>
              </a:ext>
            </a:extLst>
          </p:cNvPr>
          <p:cNvGrpSpPr/>
          <p:nvPr/>
        </p:nvGrpSpPr>
        <p:grpSpPr>
          <a:xfrm>
            <a:off x="3899074" y="2927823"/>
            <a:ext cx="4662789" cy="1311061"/>
            <a:chOff x="3919192" y="2326961"/>
            <a:chExt cx="4662789" cy="13110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F5E00D6-26FA-89D0-EA75-8938DCCA4479}"/>
                </a:ext>
              </a:extLst>
            </p:cNvPr>
            <p:cNvSpPr txBox="1"/>
            <p:nvPr/>
          </p:nvSpPr>
          <p:spPr>
            <a:xfrm>
              <a:off x="3919192" y="2991691"/>
              <a:ext cx="4662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 is accepted after months with the journal. You now have 24 hours to proofread final version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2711E45-D772-647B-58CB-39F0DD2159BB}"/>
                </a:ext>
              </a:extLst>
            </p:cNvPr>
            <p:cNvCxnSpPr>
              <a:cxnSpLocks/>
            </p:cNvCxnSpPr>
            <p:nvPr/>
          </p:nvCxnSpPr>
          <p:spPr>
            <a:xfrm>
              <a:off x="6273100" y="2326961"/>
              <a:ext cx="0" cy="5460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38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7E67D-ADA6-A0D4-DED0-E928A7C54C6E}"/>
              </a:ext>
            </a:extLst>
          </p:cNvPr>
          <p:cNvSpPr txBox="1"/>
          <p:nvPr/>
        </p:nvSpPr>
        <p:spPr>
          <a:xfrm>
            <a:off x="949209" y="783363"/>
            <a:ext cx="102935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How do you get feedback on papers?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What is peer review (who will review your paper)?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Where should you be publishing?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What is an impact factor/H-factor?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Do you need to publish in glossy journals?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Does your science need to be open access?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How do you pay publication fees?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How many papers should you publish?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Is your dissertation a “publication”?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How good do your figures and writing need to be?</a:t>
            </a:r>
          </a:p>
        </p:txBody>
      </p:sp>
    </p:spTree>
    <p:extLst>
      <p:ext uri="{BB962C8B-B14F-4D97-AF65-F5344CB8AC3E}">
        <p14:creationId xmlns:p14="http://schemas.microsoft.com/office/powerpoint/2010/main" val="237627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227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Publications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Publications</dc:title>
  <dc:creator>Microsoft Office User</dc:creator>
  <cp:lastModifiedBy>Microsoft Office User</cp:lastModifiedBy>
  <cp:revision>2</cp:revision>
  <dcterms:created xsi:type="dcterms:W3CDTF">2022-09-15T15:46:54Z</dcterms:created>
  <dcterms:modified xsi:type="dcterms:W3CDTF">2022-09-16T12:47:41Z</dcterms:modified>
</cp:coreProperties>
</file>