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8" r:id="rId3"/>
    <p:sldId id="259" r:id="rId4"/>
    <p:sldId id="260" r:id="rId5"/>
    <p:sldId id="257" r:id="rId6"/>
    <p:sldId id="261" r:id="rId7"/>
    <p:sldId id="262" r:id="rId8"/>
    <p:sldId id="263" r:id="rId9"/>
    <p:sldId id="264" r:id="rId10"/>
    <p:sldId id="265" r:id="rId11"/>
    <p:sldId id="266" r:id="rId12"/>
    <p:sldId id="286" r:id="rId13"/>
    <p:sldId id="267" r:id="rId14"/>
    <p:sldId id="268" r:id="rId15"/>
    <p:sldId id="277" r:id="rId16"/>
    <p:sldId id="285" r:id="rId17"/>
    <p:sldId id="278" r:id="rId18"/>
    <p:sldId id="27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6390"/>
    <p:restoredTop sz="94587"/>
  </p:normalViewPr>
  <p:slideViewPr>
    <p:cSldViewPr snapToGrid="0" snapToObjects="1">
      <p:cViewPr varScale="1">
        <p:scale>
          <a:sx n="84" d="100"/>
          <a:sy n="84" d="100"/>
        </p:scale>
        <p:origin x="200" y="1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ED238F-C13A-7E4E-AF4F-F9F0C2A207DD}" type="datetimeFigureOut">
              <a:rPr lang="en-US" smtClean="0"/>
              <a:t>1/14/19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E1EEA7-1181-0F43-AE07-4B409C6014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8437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E1EEA7-1181-0F43-AE07-4B409C6014E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1834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Talk about vaccines, immigration,</a:t>
            </a:r>
            <a:r>
              <a:rPr lang="en-US" baseline="0" dirty="0" smtClean="0"/>
              <a:t> tax policy, conservation, global warming, teaching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E1EEA7-1181-0F43-AE07-4B409C6014E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713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08699-CE29-634D-83B5-1061B2BD35A6}" type="datetimeFigureOut">
              <a:rPr lang="en-US" smtClean="0"/>
              <a:t>1/14/19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F2244-9A50-AE4D-AE61-8B44ECB34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246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08699-CE29-634D-83B5-1061B2BD35A6}" type="datetimeFigureOut">
              <a:rPr lang="en-US" smtClean="0"/>
              <a:t>1/14/19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F2244-9A50-AE4D-AE61-8B44ECB34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288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08699-CE29-634D-83B5-1061B2BD35A6}" type="datetimeFigureOut">
              <a:rPr lang="en-US" smtClean="0"/>
              <a:t>1/14/19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F2244-9A50-AE4D-AE61-8B44ECB34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4178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08699-CE29-634D-83B5-1061B2BD35A6}" type="datetimeFigureOut">
              <a:rPr lang="en-US" smtClean="0"/>
              <a:t>1/14/19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F2244-9A50-AE4D-AE61-8B44ECB34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074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08699-CE29-634D-83B5-1061B2BD35A6}" type="datetimeFigureOut">
              <a:rPr lang="en-US" smtClean="0"/>
              <a:t>1/14/19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F2244-9A50-AE4D-AE61-8B44ECB34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489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08699-CE29-634D-83B5-1061B2BD35A6}" type="datetimeFigureOut">
              <a:rPr lang="en-US" smtClean="0"/>
              <a:t>1/14/19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F2244-9A50-AE4D-AE61-8B44ECB34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633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08699-CE29-634D-83B5-1061B2BD35A6}" type="datetimeFigureOut">
              <a:rPr lang="en-US" smtClean="0"/>
              <a:t>1/14/19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F2244-9A50-AE4D-AE61-8B44ECB34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95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08699-CE29-634D-83B5-1061B2BD35A6}" type="datetimeFigureOut">
              <a:rPr lang="en-US" smtClean="0"/>
              <a:t>1/14/19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F2244-9A50-AE4D-AE61-8B44ECB34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400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08699-CE29-634D-83B5-1061B2BD35A6}" type="datetimeFigureOut">
              <a:rPr lang="en-US" smtClean="0"/>
              <a:t>1/14/19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F2244-9A50-AE4D-AE61-8B44ECB34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679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08699-CE29-634D-83B5-1061B2BD35A6}" type="datetimeFigureOut">
              <a:rPr lang="en-US" smtClean="0"/>
              <a:t>1/14/19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F2244-9A50-AE4D-AE61-8B44ECB34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992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08699-CE29-634D-83B5-1061B2BD35A6}" type="datetimeFigureOut">
              <a:rPr lang="en-US" smtClean="0"/>
              <a:t>1/14/19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F2244-9A50-AE4D-AE61-8B44ECB34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654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908699-CE29-634D-83B5-1061B2BD35A6}" type="datetimeFigureOut">
              <a:rPr lang="en-US" smtClean="0"/>
              <a:t>1/14/19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9F2244-9A50-AE4D-AE61-8B44ECB34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049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r-project.org/" TargetMode="External"/><Relationship Id="rId3" Type="http://schemas.openxmlformats.org/officeDocument/2006/relationships/hyperlink" Target="https://www.rstudio.com/products/rstudio/download/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coleoguy@gmail.com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coleoguy.github.io/teaching/expdes/syllabus.pdf" TargetMode="External"/><Relationship Id="rId4" Type="http://schemas.openxmlformats.org/officeDocument/2006/relationships/hyperlink" Target="http://coleoguy.github.io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tif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2885" y="1122363"/>
            <a:ext cx="10499463" cy="4277976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Experimental </a:t>
            </a:r>
            <a:r>
              <a:rPr lang="en-US" dirty="0" smtClean="0"/>
              <a:t>Design</a:t>
            </a:r>
            <a:br>
              <a:rPr lang="en-US" dirty="0" smtClean="0"/>
            </a:br>
            <a:r>
              <a:rPr lang="en-US" sz="4000" dirty="0" smtClean="0"/>
              <a:t>Biology 683</a:t>
            </a:r>
            <a:br>
              <a:rPr lang="en-US" sz="4000" dirty="0" smtClean="0"/>
            </a:b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Lecture 1</a:t>
            </a:r>
            <a:br>
              <a:rPr lang="en-US" sz="4000" dirty="0" smtClean="0"/>
            </a:b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/>
              <a:t/>
            </a:r>
            <a:br>
              <a:rPr lang="en-US" sz="4000" dirty="0"/>
            </a:br>
            <a:r>
              <a:rPr lang="en-US" sz="2800" dirty="0" smtClean="0"/>
              <a:t>Heath Blackmon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5915" y="2898835"/>
            <a:ext cx="6206433" cy="250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310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35915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Why not just collaborate </a:t>
            </a:r>
            <a:r>
              <a:rPr lang="en-US" b="1" dirty="0">
                <a:solidFill>
                  <a:schemeClr val="bg1"/>
                </a:solidFill>
              </a:rPr>
              <a:t>with a </a:t>
            </a:r>
            <a:r>
              <a:rPr lang="en-US" b="1" dirty="0" smtClean="0">
                <a:solidFill>
                  <a:schemeClr val="bg1"/>
                </a:solidFill>
              </a:rPr>
              <a:t>statistician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50520" y="1159402"/>
            <a:ext cx="11436263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 fontAlgn="base">
              <a:buFont typeface="+mj-lt"/>
              <a:buAutoNum type="arabicPeriod"/>
            </a:pPr>
            <a:r>
              <a:rPr lang="en-US" sz="3200" dirty="0" smtClean="0"/>
              <a:t>In </a:t>
            </a:r>
            <a:r>
              <a:rPr lang="en-US" sz="3200" dirty="0"/>
              <a:t>some cases this is a great </a:t>
            </a:r>
            <a:r>
              <a:rPr lang="en-US" sz="3200" dirty="0" smtClean="0"/>
              <a:t>option, but </a:t>
            </a:r>
            <a:r>
              <a:rPr lang="en-US" sz="3200" dirty="0"/>
              <a:t>y</a:t>
            </a:r>
            <a:r>
              <a:rPr lang="en-US" sz="3200" dirty="0" smtClean="0"/>
              <a:t>ou </a:t>
            </a:r>
            <a:r>
              <a:rPr lang="en-US" sz="3200" dirty="0"/>
              <a:t>have to understand enough to </a:t>
            </a:r>
            <a:r>
              <a:rPr lang="en-US" sz="3200" dirty="0" smtClean="0"/>
              <a:t>communicate.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US" sz="3200" dirty="0" smtClean="0"/>
              <a:t>If </a:t>
            </a:r>
            <a:r>
              <a:rPr lang="en-US" sz="3200" dirty="0"/>
              <a:t>you publish a study you are responsible for its validity</a:t>
            </a:r>
            <a:r>
              <a:rPr lang="en-US" sz="3200" dirty="0" smtClean="0"/>
              <a:t>.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US" sz="3200" dirty="0" smtClean="0"/>
              <a:t>For </a:t>
            </a:r>
            <a:r>
              <a:rPr lang="en-US" sz="3200" dirty="0"/>
              <a:t>most experiments </a:t>
            </a:r>
            <a:r>
              <a:rPr lang="en-US" sz="3200" dirty="0" smtClean="0"/>
              <a:t>simple methods </a:t>
            </a:r>
            <a:r>
              <a:rPr lang="en-US" sz="3200" dirty="0"/>
              <a:t>suffice</a:t>
            </a:r>
            <a:r>
              <a:rPr lang="en-US" sz="3200" dirty="0" smtClean="0"/>
              <a:t>.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US" sz="3200" dirty="0" smtClean="0"/>
              <a:t>In </a:t>
            </a:r>
            <a:r>
              <a:rPr lang="en-US" sz="3200" dirty="0"/>
              <a:t>many fields of biology there are sets of statistical tests that are expected for certain types of data</a:t>
            </a:r>
            <a:r>
              <a:rPr lang="en-US" sz="3200" dirty="0" smtClean="0"/>
              <a:t>.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US" sz="3200" dirty="0" smtClean="0"/>
              <a:t>For </a:t>
            </a:r>
            <a:r>
              <a:rPr lang="en-US" sz="3200" dirty="0"/>
              <a:t>all of these reasons statistical analysis </a:t>
            </a:r>
            <a:r>
              <a:rPr lang="en-US" sz="3200" b="1" dirty="0"/>
              <a:t>needs to involve people who understand the biological problem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33063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35915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My stats philosophy</a:t>
            </a:r>
          </a:p>
        </p:txBody>
      </p:sp>
      <p:sp>
        <p:nvSpPr>
          <p:cNvPr id="6" name="Rectangle 5"/>
          <p:cNvSpPr/>
          <p:nvPr/>
        </p:nvSpPr>
        <p:spPr>
          <a:xfrm>
            <a:off x="242170" y="1086291"/>
            <a:ext cx="1151977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fontAlgn="base">
              <a:buFont typeface="Arial" charset="0"/>
              <a:buChar char="•"/>
            </a:pPr>
            <a:r>
              <a:rPr lang="en-US" sz="3200" dirty="0" smtClean="0"/>
              <a:t>Statistics </a:t>
            </a:r>
            <a:r>
              <a:rPr lang="en-US" sz="3200" dirty="0"/>
              <a:t>is </a:t>
            </a:r>
            <a:r>
              <a:rPr lang="en-US" sz="3200" dirty="0" smtClean="0"/>
              <a:t>just another tool</a:t>
            </a:r>
          </a:p>
          <a:p>
            <a:pPr marL="457200" indent="-457200" fontAlgn="base">
              <a:buFont typeface="Arial" charset="0"/>
              <a:buChar char="•"/>
            </a:pPr>
            <a:endParaRPr lang="en-US" sz="3200" dirty="0" smtClean="0"/>
          </a:p>
          <a:p>
            <a:pPr marL="457200" indent="-457200" fontAlgn="base">
              <a:buFont typeface="Arial" charset="0"/>
              <a:buChar char="•"/>
            </a:pPr>
            <a:r>
              <a:rPr lang="en-US" sz="3200" dirty="0" smtClean="0"/>
              <a:t>My </a:t>
            </a:r>
            <a:r>
              <a:rPr lang="en-US" sz="3200" dirty="0"/>
              <a:t>responsibility as a scientists is to </a:t>
            </a:r>
            <a:r>
              <a:rPr lang="en-US" sz="3200" dirty="0" smtClean="0"/>
              <a:t>report the </a:t>
            </a:r>
            <a:r>
              <a:rPr lang="en-US" sz="3200" dirty="0"/>
              <a:t>truth as accurately as possible and statistics help me in this </a:t>
            </a:r>
            <a:r>
              <a:rPr lang="en-US" sz="3200" dirty="0" smtClean="0"/>
              <a:t>regard</a:t>
            </a:r>
            <a:endParaRPr lang="en-US" sz="3200" dirty="0"/>
          </a:p>
          <a:p>
            <a:pPr marL="457200" indent="-457200" fontAlgn="base">
              <a:buFont typeface="Arial" charset="0"/>
              <a:buChar char="•"/>
            </a:pPr>
            <a:endParaRPr lang="en-US" sz="3200" dirty="0" smtClean="0"/>
          </a:p>
          <a:p>
            <a:pPr marL="457200" indent="-457200" fontAlgn="base">
              <a:buFont typeface="Arial" charset="0"/>
              <a:buChar char="•"/>
            </a:pPr>
            <a:r>
              <a:rPr lang="en-US" sz="3200" dirty="0" smtClean="0"/>
              <a:t>We </a:t>
            </a:r>
            <a:r>
              <a:rPr lang="en-US" sz="3200" dirty="0"/>
              <a:t>may NEED statistics to discern patterns in our </a:t>
            </a:r>
            <a:r>
              <a:rPr lang="en-US" sz="3200" dirty="0" smtClean="0"/>
              <a:t>data</a:t>
            </a:r>
            <a:endParaRPr lang="en-US" sz="3200" dirty="0"/>
          </a:p>
          <a:p>
            <a:pPr marL="457200" indent="-457200" fontAlgn="base">
              <a:buFont typeface="Arial" charset="0"/>
              <a:buChar char="•"/>
            </a:pPr>
            <a:endParaRPr lang="en-US" sz="3200" dirty="0" smtClean="0"/>
          </a:p>
          <a:p>
            <a:pPr marL="457200" indent="-457200" fontAlgn="base">
              <a:buFont typeface="Arial" charset="0"/>
              <a:buChar char="•"/>
            </a:pPr>
            <a:r>
              <a:rPr lang="en-US" sz="3200" dirty="0" smtClean="0"/>
              <a:t>You need to understand where the signal that makes for a significant test comes from.  Visualizing your data in the right way can do this!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65115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35915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Why am I teaching this class?</a:t>
            </a:r>
            <a:endParaRPr lang="en-US" b="1" dirty="0">
              <a:solidFill>
                <a:schemeClr val="bg1"/>
              </a:solidFill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2747941" y="1019620"/>
            <a:ext cx="6696117" cy="5838380"/>
            <a:chOff x="2747941" y="1019620"/>
            <a:chExt cx="6696117" cy="583838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47941" y="1019620"/>
              <a:ext cx="6696117" cy="5838380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4443984" y="1536192"/>
              <a:ext cx="37169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December 1, 2017 </a:t>
              </a:r>
              <a:r>
                <a:rPr lang="mr-IN" dirty="0" smtClean="0"/>
                <a:t>–</a:t>
              </a:r>
              <a:r>
                <a:rPr lang="en-US" dirty="0" smtClean="0"/>
                <a:t> January 15, 2018</a:t>
              </a:r>
              <a:endParaRPr lang="en-US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255264" y="1989229"/>
            <a:ext cx="5918313" cy="4795619"/>
            <a:chOff x="3255264" y="1989229"/>
            <a:chExt cx="5918313" cy="4795619"/>
          </a:xfrm>
        </p:grpSpPr>
        <p:sp>
          <p:nvSpPr>
            <p:cNvPr id="9" name="Rectangle 8"/>
            <p:cNvSpPr/>
            <p:nvPr/>
          </p:nvSpPr>
          <p:spPr>
            <a:xfrm>
              <a:off x="4308969" y="1989229"/>
              <a:ext cx="4864608" cy="44769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Triangle 9"/>
            <p:cNvSpPr/>
            <p:nvPr/>
          </p:nvSpPr>
          <p:spPr>
            <a:xfrm>
              <a:off x="3255264" y="4590288"/>
              <a:ext cx="2889504" cy="2194560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4579450" y="2422096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74%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7494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35915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What is R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42170" y="1086291"/>
            <a:ext cx="1151977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fontAlgn="base">
              <a:buFont typeface="Arial" charset="0"/>
              <a:buChar char="•"/>
            </a:pPr>
            <a:r>
              <a:rPr lang="en-US" sz="3200" dirty="0" smtClean="0"/>
              <a:t>R </a:t>
            </a:r>
            <a:r>
              <a:rPr lang="en-US" sz="3200" dirty="0"/>
              <a:t>is </a:t>
            </a:r>
            <a:r>
              <a:rPr lang="en-US" sz="3200" dirty="0" smtClean="0"/>
              <a:t>an open and free </a:t>
            </a:r>
            <a:r>
              <a:rPr lang="en-US" sz="3200" dirty="0"/>
              <a:t>statistical programming </a:t>
            </a:r>
            <a:r>
              <a:rPr lang="en-US" sz="3200" dirty="0" smtClean="0"/>
              <a:t>language that focuses on stats and graphics</a:t>
            </a:r>
          </a:p>
          <a:p>
            <a:pPr marL="457200" indent="-457200" fontAlgn="base">
              <a:buFont typeface="Arial" charset="0"/>
              <a:buChar char="•"/>
            </a:pPr>
            <a:endParaRPr lang="en-US" sz="3200" dirty="0"/>
          </a:p>
          <a:p>
            <a:pPr marL="457200" indent="-457200" fontAlgn="base">
              <a:buFont typeface="Arial" charset="0"/>
              <a:buChar char="•"/>
            </a:pPr>
            <a:r>
              <a:rPr lang="en-US" sz="3200" dirty="0" smtClean="0"/>
              <a:t>It </a:t>
            </a:r>
            <a:r>
              <a:rPr lang="en-US" sz="3200" dirty="0"/>
              <a:t>works very similarly on all major operating systems </a:t>
            </a:r>
            <a:endParaRPr lang="en-US" sz="3200" dirty="0" smtClean="0"/>
          </a:p>
          <a:p>
            <a:pPr marL="457200" indent="-457200" fontAlgn="base">
              <a:buFont typeface="Arial" charset="0"/>
              <a:buChar char="•"/>
            </a:pPr>
            <a:endParaRPr lang="en-US" sz="3200" dirty="0"/>
          </a:p>
          <a:p>
            <a:pPr marL="457200" indent="-457200" fontAlgn="base">
              <a:buFont typeface="Arial" charset="0"/>
              <a:buChar char="•"/>
            </a:pPr>
            <a:r>
              <a:rPr lang="en-US" sz="3200" dirty="0" smtClean="0"/>
              <a:t>It’s </a:t>
            </a:r>
            <a:r>
              <a:rPr lang="en-US" sz="3200" dirty="0"/>
              <a:t>also a full-fledged high level programming language (similar to </a:t>
            </a:r>
            <a:r>
              <a:rPr lang="en-US" sz="3200" dirty="0" smtClean="0"/>
              <a:t>Python)</a:t>
            </a:r>
          </a:p>
          <a:p>
            <a:pPr marL="457200" indent="-457200" fontAlgn="base">
              <a:buFont typeface="Arial" charset="0"/>
              <a:buChar char="•"/>
            </a:pPr>
            <a:endParaRPr lang="en-US" sz="3200" dirty="0"/>
          </a:p>
          <a:p>
            <a:pPr marL="457200" indent="-457200" fontAlgn="base">
              <a:buFont typeface="Arial" charset="0"/>
              <a:buChar char="•"/>
            </a:pPr>
            <a:r>
              <a:rPr lang="en-US" sz="2400" i="1" dirty="0" smtClean="0"/>
              <a:t>FYI</a:t>
            </a:r>
            <a:r>
              <a:rPr lang="en-US" sz="2400" i="1" dirty="0"/>
              <a:t>: </a:t>
            </a:r>
            <a:r>
              <a:rPr lang="en-US" sz="2400" i="1" dirty="0" smtClean="0"/>
              <a:t>Very popular in industry so looks great on a CV.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7419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35915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Why use </a:t>
            </a:r>
            <a:r>
              <a:rPr lang="en-US" b="1" dirty="0" smtClean="0">
                <a:solidFill>
                  <a:schemeClr val="bg1"/>
                </a:solidFill>
              </a:rPr>
              <a:t>R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42170" y="1086291"/>
            <a:ext cx="1151977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 fontAlgn="base">
              <a:buFont typeface="+mj-lt"/>
              <a:buAutoNum type="arabicPeriod"/>
            </a:pPr>
            <a:r>
              <a:rPr lang="en-US" sz="3200" dirty="0" smtClean="0"/>
              <a:t>Many </a:t>
            </a:r>
            <a:r>
              <a:rPr lang="en-US" sz="3200" dirty="0"/>
              <a:t>statistical approaches have been implemented in the R </a:t>
            </a:r>
            <a:r>
              <a:rPr lang="en-US" sz="3200" dirty="0" smtClean="0"/>
              <a:t>environment.</a:t>
            </a:r>
          </a:p>
          <a:p>
            <a:pPr marL="514350" indent="-514350" fontAlgn="base">
              <a:buFont typeface="+mj-lt"/>
              <a:buAutoNum type="arabicPeriod"/>
            </a:pPr>
            <a:endParaRPr lang="en-US" sz="3200" dirty="0"/>
          </a:p>
          <a:p>
            <a:pPr marL="514350" indent="-514350" fontAlgn="base">
              <a:buFont typeface="+mj-lt"/>
              <a:buAutoNum type="arabicPeriod"/>
            </a:pPr>
            <a:r>
              <a:rPr lang="en-US" sz="3200" dirty="0" smtClean="0"/>
              <a:t>Because </a:t>
            </a:r>
            <a:r>
              <a:rPr lang="en-US" sz="3200" dirty="0"/>
              <a:t>it’s open source, there are no proprietary secrets, as might be hiding in commercially available statistical </a:t>
            </a:r>
            <a:r>
              <a:rPr lang="en-US" sz="3200" dirty="0" smtClean="0"/>
              <a:t>packages.</a:t>
            </a:r>
          </a:p>
          <a:p>
            <a:pPr marL="514350" indent="-514350" fontAlgn="base">
              <a:buFont typeface="+mj-lt"/>
              <a:buAutoNum type="arabicPeriod"/>
            </a:pPr>
            <a:endParaRPr lang="en-US" sz="3200" dirty="0"/>
          </a:p>
          <a:p>
            <a:pPr marL="514350" indent="-514350" fontAlgn="base">
              <a:buFont typeface="+mj-lt"/>
              <a:buAutoNum type="arabicPeriod"/>
            </a:pPr>
            <a:r>
              <a:rPr lang="en-US" sz="3200" dirty="0" smtClean="0"/>
              <a:t>Any </a:t>
            </a:r>
            <a:r>
              <a:rPr lang="en-US" sz="3200" dirty="0"/>
              <a:t>program written in R will have access to all of R’s tools for statistics and </a:t>
            </a:r>
            <a:r>
              <a:rPr lang="en-US" sz="3200" dirty="0" smtClean="0"/>
              <a:t>graphing.</a:t>
            </a:r>
          </a:p>
          <a:p>
            <a:pPr marL="514350" indent="-514350" fontAlgn="base">
              <a:buFont typeface="+mj-lt"/>
              <a:buAutoNum type="arabicPeriod"/>
            </a:pPr>
            <a:endParaRPr lang="en-US" sz="3200" dirty="0"/>
          </a:p>
          <a:p>
            <a:pPr marL="514350" indent="-514350" fontAlgn="base">
              <a:buFont typeface="+mj-lt"/>
              <a:buAutoNum type="arabicPeriod"/>
            </a:pPr>
            <a:r>
              <a:rPr lang="en-US" sz="3200" dirty="0" smtClean="0"/>
              <a:t>New </a:t>
            </a:r>
            <a:r>
              <a:rPr lang="en-US" sz="3200" dirty="0"/>
              <a:t>methods of analysis are being implemented in R by the scientists developing the </a:t>
            </a:r>
            <a:r>
              <a:rPr lang="en-US" sz="3200" dirty="0" smtClean="0"/>
              <a:t>methods.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973424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35915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Why use </a:t>
            </a:r>
            <a:r>
              <a:rPr lang="en-US" b="1" dirty="0" smtClean="0">
                <a:solidFill>
                  <a:schemeClr val="bg1"/>
                </a:solidFill>
              </a:rPr>
              <a:t>R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42170" y="1086291"/>
            <a:ext cx="1151977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 fontAlgn="base">
              <a:buFont typeface="+mj-lt"/>
              <a:buAutoNum type="arabicPeriod" startAt="5"/>
            </a:pPr>
            <a:r>
              <a:rPr lang="en-US" sz="2800" dirty="0"/>
              <a:t>If you use R you can include a script with your </a:t>
            </a:r>
            <a:r>
              <a:rPr lang="en-US" sz="2800" dirty="0" smtClean="0"/>
              <a:t>manuscript</a:t>
            </a:r>
          </a:p>
          <a:p>
            <a:pPr lvl="2" fontAlgn="base"/>
            <a:r>
              <a:rPr lang="en-US" sz="2800" dirty="0" smtClean="0"/>
              <a:t>Reproducibility / Open science</a:t>
            </a:r>
          </a:p>
          <a:p>
            <a:pPr lvl="2" fontAlgn="base"/>
            <a:r>
              <a:rPr lang="en-US" sz="2800" dirty="0" smtClean="0"/>
              <a:t>Reviewing</a:t>
            </a:r>
          </a:p>
          <a:p>
            <a:pPr lvl="2" fontAlgn="base"/>
            <a:r>
              <a:rPr lang="en-US" sz="2800" dirty="0"/>
              <a:t>R</a:t>
            </a:r>
            <a:r>
              <a:rPr lang="en-US" sz="2800" dirty="0" smtClean="0"/>
              <a:t>evising</a:t>
            </a:r>
          </a:p>
          <a:p>
            <a:pPr marL="514350" indent="-514350" fontAlgn="base">
              <a:buFont typeface="+mj-lt"/>
              <a:buAutoNum type="arabicPeriod" startAt="5"/>
            </a:pPr>
            <a:endParaRPr lang="en-US" sz="2800" dirty="0" smtClean="0"/>
          </a:p>
          <a:p>
            <a:pPr marL="514350" indent="-514350" fontAlgn="base">
              <a:buFont typeface="+mj-lt"/>
              <a:buAutoNum type="arabicPeriod" startAt="5"/>
            </a:pPr>
            <a:r>
              <a:rPr lang="en-US" sz="2800" dirty="0" smtClean="0"/>
              <a:t>Many </a:t>
            </a:r>
            <a:r>
              <a:rPr lang="en-US" sz="2800" dirty="0"/>
              <a:t>methods (mixed models, quantitative genetics, etc.) are only available in R</a:t>
            </a:r>
            <a:r>
              <a:rPr lang="en-US" sz="2800" dirty="0" smtClean="0"/>
              <a:t>.</a:t>
            </a:r>
          </a:p>
          <a:p>
            <a:pPr marL="514350" indent="-514350" fontAlgn="base">
              <a:buFont typeface="+mj-lt"/>
              <a:buAutoNum type="arabicPeriod" startAt="5"/>
            </a:pPr>
            <a:endParaRPr lang="en-US" sz="2800" dirty="0"/>
          </a:p>
          <a:p>
            <a:pPr marL="514350" indent="-514350" fontAlgn="base">
              <a:buFont typeface="+mj-lt"/>
              <a:buAutoNum type="arabicPeriod" startAt="5"/>
            </a:pPr>
            <a:r>
              <a:rPr lang="en-US" sz="2800" dirty="0" smtClean="0"/>
              <a:t>PLOTTING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25938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35915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Downsides of R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2064" y="1298448"/>
            <a:ext cx="9544729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2800" dirty="0" smtClean="0"/>
              <a:t>Learning </a:t>
            </a:r>
            <a:r>
              <a:rPr lang="en-US" sz="2800" dirty="0" smtClean="0"/>
              <a:t>curve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/>
              <a:t>Anyone can make a package - so there is some junk out there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/>
              <a:t>Memory issues</a:t>
            </a:r>
            <a:endParaRPr lang="en-US" sz="2800" dirty="0"/>
          </a:p>
          <a:p>
            <a:pPr marL="457200" indent="-457200">
              <a:buFont typeface="Arial" charset="0"/>
              <a:buChar char="•"/>
            </a:pPr>
            <a:r>
              <a:rPr lang="en-US" sz="2800" dirty="0" smtClean="0"/>
              <a:t>No language lasts forever and no language can do everything</a:t>
            </a:r>
          </a:p>
          <a:p>
            <a:pPr marL="1828800" lvl="3" indent="-457200">
              <a:buFont typeface="Courier New" charset="0"/>
              <a:buChar char="o"/>
            </a:pPr>
            <a:r>
              <a:rPr lang="en-US" sz="2800" dirty="0" smtClean="0"/>
              <a:t>Python</a:t>
            </a:r>
          </a:p>
          <a:p>
            <a:pPr marL="1828800" lvl="3" indent="-457200">
              <a:buFont typeface="Courier New" charset="0"/>
              <a:buChar char="o"/>
            </a:pPr>
            <a:r>
              <a:rPr lang="en-US" sz="2800" dirty="0" err="1" smtClean="0"/>
              <a:t>Awk</a:t>
            </a:r>
            <a:endParaRPr lang="en-US" sz="2800" dirty="0" smtClean="0"/>
          </a:p>
          <a:p>
            <a:pPr marL="1828800" lvl="3" indent="-457200">
              <a:buFont typeface="Courier New" charset="0"/>
              <a:buChar char="o"/>
            </a:pPr>
            <a:r>
              <a:rPr lang="en-US" sz="2800" dirty="0" smtClean="0"/>
              <a:t>Julia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04692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35915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Installing R and </a:t>
            </a:r>
            <a:r>
              <a:rPr lang="en-US" b="1" dirty="0" err="1" smtClean="0">
                <a:solidFill>
                  <a:schemeClr val="bg1"/>
                </a:solidFill>
              </a:rPr>
              <a:t>RStudio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42170" y="1086291"/>
            <a:ext cx="1151977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3200" b="1" dirty="0" smtClean="0"/>
              <a:t>Installing R</a:t>
            </a:r>
            <a:endParaRPr lang="en-US" sz="3200" dirty="0"/>
          </a:p>
          <a:p>
            <a:pPr marL="514350" indent="-514350" fontAlgn="base">
              <a:buFont typeface="+mj-lt"/>
              <a:buAutoNum type="arabicPeriod"/>
            </a:pPr>
            <a:r>
              <a:rPr lang="en-US" sz="3200" dirty="0" smtClean="0"/>
              <a:t>Go </a:t>
            </a:r>
            <a:r>
              <a:rPr lang="en-US" sz="3200" dirty="0"/>
              <a:t>to the </a:t>
            </a:r>
            <a:r>
              <a:rPr lang="en-US" sz="3200" dirty="0">
                <a:hlinkClick r:id="rId2"/>
              </a:rPr>
              <a:t>R homepage</a:t>
            </a:r>
            <a:r>
              <a:rPr lang="en-US" sz="3200" dirty="0"/>
              <a:t> and click download </a:t>
            </a:r>
            <a:r>
              <a:rPr lang="en-US" sz="3200" dirty="0" smtClean="0"/>
              <a:t>R.</a:t>
            </a:r>
            <a:endParaRPr lang="en-US" sz="3200" dirty="0"/>
          </a:p>
          <a:p>
            <a:pPr marL="514350" indent="-514350" fontAlgn="base">
              <a:buFont typeface="+mj-lt"/>
              <a:buAutoNum type="arabicPeriod"/>
            </a:pPr>
            <a:r>
              <a:rPr lang="en-US" sz="3200" dirty="0" smtClean="0"/>
              <a:t>Pick </a:t>
            </a:r>
            <a:r>
              <a:rPr lang="en-US" sz="3200" dirty="0"/>
              <a:t>a mirror that is in Texas or at least in the United </a:t>
            </a:r>
            <a:r>
              <a:rPr lang="en-US" sz="3200" dirty="0" smtClean="0"/>
              <a:t>States.</a:t>
            </a:r>
            <a:endParaRPr lang="en-US" sz="3200" dirty="0"/>
          </a:p>
          <a:p>
            <a:pPr marL="514350" indent="-514350" fontAlgn="base">
              <a:buFont typeface="+mj-lt"/>
              <a:buAutoNum type="arabicPeriod"/>
            </a:pPr>
            <a:r>
              <a:rPr lang="en-US" sz="3200" dirty="0" smtClean="0"/>
              <a:t>Select </a:t>
            </a:r>
            <a:r>
              <a:rPr lang="en-US" sz="3200" dirty="0"/>
              <a:t>the correct version for your system and follow the prompts.</a:t>
            </a:r>
          </a:p>
          <a:p>
            <a:pPr fontAlgn="base"/>
            <a:endParaRPr lang="en-US" sz="3200" b="1" dirty="0" smtClean="0"/>
          </a:p>
          <a:p>
            <a:pPr fontAlgn="base"/>
            <a:r>
              <a:rPr lang="en-US" sz="3200" b="1" dirty="0" smtClean="0"/>
              <a:t>Installing </a:t>
            </a:r>
            <a:r>
              <a:rPr lang="en-US" sz="3200" b="1" dirty="0" err="1" smtClean="0"/>
              <a:t>Rstudio</a:t>
            </a:r>
            <a:endParaRPr lang="en-US" sz="3200" dirty="0"/>
          </a:p>
          <a:p>
            <a:pPr marL="514350" indent="-514350" fontAlgn="base">
              <a:buFont typeface="+mj-lt"/>
              <a:buAutoNum type="arabicPeriod"/>
            </a:pPr>
            <a:r>
              <a:rPr lang="en-US" sz="3200" dirty="0" smtClean="0"/>
              <a:t>Go </a:t>
            </a:r>
            <a:r>
              <a:rPr lang="en-US" sz="3200" dirty="0"/>
              <a:t>to the </a:t>
            </a:r>
            <a:r>
              <a:rPr lang="en-US" sz="3200" dirty="0">
                <a:hlinkClick r:id="rId3"/>
              </a:rPr>
              <a:t>RStudio homepage</a:t>
            </a:r>
            <a:r>
              <a:rPr lang="en-US" sz="3200" dirty="0"/>
              <a:t> and click on the download link below the free version of </a:t>
            </a:r>
            <a:r>
              <a:rPr lang="en-US" sz="3200" dirty="0" err="1"/>
              <a:t>RStudio</a:t>
            </a:r>
            <a:r>
              <a:rPr lang="en-US" sz="3200" dirty="0"/>
              <a:t> </a:t>
            </a:r>
            <a:r>
              <a:rPr lang="en-US" sz="3200" dirty="0" smtClean="0"/>
              <a:t>Desktop.</a:t>
            </a:r>
            <a:endParaRPr lang="en-US" sz="3200" dirty="0"/>
          </a:p>
          <a:p>
            <a:pPr marL="514350" indent="-514350" fontAlgn="base">
              <a:buFont typeface="+mj-lt"/>
              <a:buAutoNum type="arabicPeriod"/>
            </a:pPr>
            <a:r>
              <a:rPr lang="en-US" sz="3200" dirty="0" smtClean="0"/>
              <a:t>Select </a:t>
            </a:r>
            <a:r>
              <a:rPr lang="en-US" sz="3200" dirty="0"/>
              <a:t>the correct version for your system and follow the prompts.</a:t>
            </a:r>
          </a:p>
        </p:txBody>
      </p:sp>
    </p:spTree>
    <p:extLst>
      <p:ext uri="{BB962C8B-B14F-4D97-AF65-F5344CB8AC3E}">
        <p14:creationId xmlns:p14="http://schemas.microsoft.com/office/powerpoint/2010/main" val="1688892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35915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For </a:t>
            </a:r>
            <a:r>
              <a:rPr lang="en-US" b="1" dirty="0" smtClean="0">
                <a:solidFill>
                  <a:schemeClr val="bg1"/>
                </a:solidFill>
              </a:rPr>
              <a:t>Thursday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42170" y="1086291"/>
            <a:ext cx="11519770" cy="51860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 fontAlgn="base">
              <a:buFont typeface="+mj-lt"/>
              <a:buAutoNum type="arabicPeriod"/>
            </a:pPr>
            <a:r>
              <a:rPr lang="en-US" sz="3200" dirty="0" smtClean="0"/>
              <a:t>Do homework 1.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US" sz="3200" dirty="0" smtClean="0"/>
              <a:t>Install </a:t>
            </a:r>
            <a:r>
              <a:rPr lang="en-US" sz="3200" dirty="0"/>
              <a:t>R and </a:t>
            </a:r>
            <a:r>
              <a:rPr lang="en-US" sz="3200" dirty="0" err="1"/>
              <a:t>Rstudio</a:t>
            </a:r>
            <a:r>
              <a:rPr lang="en-US" sz="3200" dirty="0"/>
              <a:t> on a </a:t>
            </a:r>
            <a:r>
              <a:rPr lang="en-US" sz="3200" dirty="0" smtClean="0"/>
              <a:t>laptop</a:t>
            </a:r>
            <a:endParaRPr lang="en-US" sz="3200" dirty="0"/>
          </a:p>
          <a:p>
            <a:pPr marL="514350" indent="-514350" fontAlgn="base">
              <a:buFont typeface="+mj-lt"/>
              <a:buAutoNum type="arabicPeriod"/>
            </a:pPr>
            <a:r>
              <a:rPr lang="en-US" sz="3200" dirty="0" smtClean="0"/>
              <a:t>Come </a:t>
            </a:r>
            <a:r>
              <a:rPr lang="en-US" sz="3200" dirty="0"/>
              <a:t>and see me </a:t>
            </a:r>
            <a:r>
              <a:rPr lang="en-US" sz="3200" b="1" dirty="0">
                <a:solidFill>
                  <a:srgbClr val="C00000"/>
                </a:solidFill>
              </a:rPr>
              <a:t>BEFORE</a:t>
            </a:r>
            <a:r>
              <a:rPr lang="en-US" sz="3200" dirty="0"/>
              <a:t> class on </a:t>
            </a:r>
            <a:r>
              <a:rPr lang="en-US" sz="3200" dirty="0" smtClean="0"/>
              <a:t>Thursday </a:t>
            </a:r>
            <a:r>
              <a:rPr lang="en-US" sz="3200" dirty="0"/>
              <a:t>if you run into </a:t>
            </a:r>
            <a:r>
              <a:rPr lang="en-US" sz="3200" dirty="0" smtClean="0"/>
              <a:t>problems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US" sz="3200" dirty="0" smtClean="0"/>
              <a:t>Read </a:t>
            </a:r>
            <a:r>
              <a:rPr lang="en-US" sz="3200" dirty="0"/>
              <a:t>chapters 1 and 2 of WS </a:t>
            </a:r>
            <a:r>
              <a:rPr lang="mr-IN" sz="3200" dirty="0"/>
              <a:t>–</a:t>
            </a:r>
            <a:r>
              <a:rPr lang="en-US" sz="3200" dirty="0"/>
              <a:t> good supplemental readings too</a:t>
            </a:r>
            <a:r>
              <a:rPr lang="en-US" sz="3200" dirty="0" smtClean="0"/>
              <a:t>! </a:t>
            </a:r>
            <a:r>
              <a:rPr lang="en-US" sz="3200" dirty="0"/>
              <a:t/>
            </a:r>
            <a:br>
              <a:rPr lang="en-US" sz="3200" dirty="0"/>
            </a:br>
            <a:endParaRPr lang="en-US" sz="1100" dirty="0"/>
          </a:p>
          <a:p>
            <a:pPr fontAlgn="base"/>
            <a:r>
              <a:rPr lang="en-US" sz="3200" b="1" dirty="0">
                <a:solidFill>
                  <a:srgbClr val="C00000"/>
                </a:solidFill>
              </a:rPr>
              <a:t>Bring laptop to class</a:t>
            </a:r>
            <a:r>
              <a:rPr lang="en-US" sz="3200" b="1" dirty="0" smtClean="0">
                <a:solidFill>
                  <a:srgbClr val="C00000"/>
                </a:solidFill>
              </a:rPr>
              <a:t>!</a:t>
            </a:r>
          </a:p>
          <a:p>
            <a:pPr fontAlgn="base"/>
            <a:endParaRPr lang="en-US" sz="3200" b="1" dirty="0" smtClean="0">
              <a:solidFill>
                <a:srgbClr val="C00000"/>
              </a:solidFill>
            </a:endParaRPr>
          </a:p>
          <a:p>
            <a:pPr fontAlgn="base"/>
            <a:r>
              <a:rPr lang="en-US" sz="3200" dirty="0"/>
              <a:t>Heath Blackmon</a:t>
            </a:r>
            <a:br>
              <a:rPr lang="en-US" sz="3200" dirty="0"/>
            </a:br>
            <a:r>
              <a:rPr lang="en-US" sz="3200" dirty="0"/>
              <a:t>BSBW 309A</a:t>
            </a:r>
            <a:br>
              <a:rPr lang="en-US" sz="3200" dirty="0"/>
            </a:br>
            <a:r>
              <a:rPr lang="en-US" sz="3200" dirty="0">
                <a:hlinkClick r:id="rId2"/>
              </a:rPr>
              <a:t>coleoguy@gmail.com</a:t>
            </a:r>
            <a:endParaRPr lang="en-US" sz="3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6396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35915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Today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04396" y="1787531"/>
            <a:ext cx="11801138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fontAlgn="base">
              <a:buFont typeface="Arial" charset="0"/>
              <a:buChar char="•"/>
            </a:pPr>
            <a:r>
              <a:rPr lang="en-US" sz="4000" dirty="0" smtClean="0"/>
              <a:t>Introductions</a:t>
            </a:r>
          </a:p>
          <a:p>
            <a:pPr marL="1200150" lvl="1" indent="-742950" fontAlgn="base">
              <a:buFont typeface="+mj-lt"/>
              <a:buAutoNum type="arabicPeriod"/>
            </a:pPr>
            <a:r>
              <a:rPr lang="en-US" sz="2400" dirty="0" smtClean="0"/>
              <a:t>Name</a:t>
            </a:r>
          </a:p>
          <a:p>
            <a:pPr marL="1200150" lvl="1" indent="-742950" fontAlgn="base">
              <a:buFont typeface="+mj-lt"/>
              <a:buAutoNum type="arabicPeriod"/>
            </a:pPr>
            <a:r>
              <a:rPr lang="en-US" sz="2400" dirty="0" smtClean="0"/>
              <a:t>Lab</a:t>
            </a:r>
          </a:p>
          <a:p>
            <a:pPr marL="1200150" lvl="1" indent="-742950" fontAlgn="base">
              <a:buFont typeface="+mj-lt"/>
              <a:buAutoNum type="arabicPeriod"/>
            </a:pPr>
            <a:r>
              <a:rPr lang="en-US" sz="2400" dirty="0" smtClean="0"/>
              <a:t>Project / Data</a:t>
            </a:r>
            <a:endParaRPr lang="en-US" sz="2400" dirty="0"/>
          </a:p>
          <a:p>
            <a:pPr marL="571500" indent="-571500" fontAlgn="base">
              <a:buFont typeface="Arial" charset="0"/>
              <a:buChar char="•"/>
            </a:pPr>
            <a:r>
              <a:rPr lang="en-US" sz="4000" dirty="0" smtClean="0">
                <a:hlinkClick r:id="rId3"/>
              </a:rPr>
              <a:t>Syllabus</a:t>
            </a:r>
            <a:r>
              <a:rPr lang="en-US" sz="4000" dirty="0" smtClean="0"/>
              <a:t> / </a:t>
            </a:r>
            <a:r>
              <a:rPr lang="en-US" sz="4000" dirty="0" smtClean="0">
                <a:hlinkClick r:id="rId4"/>
              </a:rPr>
              <a:t>website</a:t>
            </a:r>
            <a:endParaRPr lang="en-US" sz="4000" dirty="0" smtClean="0"/>
          </a:p>
          <a:p>
            <a:pPr marL="571500" indent="-571500" fontAlgn="base">
              <a:buFont typeface="Arial" charset="0"/>
              <a:buChar char="•"/>
            </a:pPr>
            <a:r>
              <a:rPr lang="en-US" sz="4000" dirty="0" smtClean="0"/>
              <a:t>Big </a:t>
            </a:r>
            <a:r>
              <a:rPr lang="en-US" sz="4000" dirty="0"/>
              <a:t>problems in </a:t>
            </a:r>
            <a:r>
              <a:rPr lang="en-US" sz="4000" dirty="0" smtClean="0"/>
              <a:t>stats </a:t>
            </a:r>
            <a:r>
              <a:rPr lang="en-US" sz="3600" dirty="0" smtClean="0"/>
              <a:t>(outside world / within academia)</a:t>
            </a:r>
            <a:endParaRPr lang="en-US" sz="4000" dirty="0" smtClean="0"/>
          </a:p>
          <a:p>
            <a:pPr marL="571500" indent="-571500" fontAlgn="base">
              <a:buFont typeface="Arial" charset="0"/>
              <a:buChar char="•"/>
            </a:pPr>
            <a:r>
              <a:rPr lang="en-US" sz="4000" dirty="0" smtClean="0"/>
              <a:t>Why </a:t>
            </a:r>
            <a:r>
              <a:rPr lang="en-US" sz="4000" dirty="0"/>
              <a:t>you need this </a:t>
            </a:r>
            <a:r>
              <a:rPr lang="en-US" sz="4000" dirty="0" smtClean="0"/>
              <a:t>class</a:t>
            </a:r>
          </a:p>
          <a:p>
            <a:pPr marL="571500" indent="-571500" fontAlgn="base">
              <a:buFont typeface="Arial" charset="0"/>
              <a:buChar char="•"/>
            </a:pPr>
            <a:r>
              <a:rPr lang="en-US" sz="4000" dirty="0" smtClean="0"/>
              <a:t>Prep </a:t>
            </a:r>
            <a:r>
              <a:rPr lang="en-US" sz="4000" dirty="0"/>
              <a:t>for </a:t>
            </a:r>
            <a:r>
              <a:rPr lang="en-US" sz="4000" dirty="0" smtClean="0"/>
              <a:t>Thursday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617954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35915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The public impression of statistics</a:t>
            </a:r>
          </a:p>
        </p:txBody>
      </p:sp>
      <p:sp>
        <p:nvSpPr>
          <p:cNvPr id="4" name="Rectangle 3"/>
          <p:cNvSpPr/>
          <p:nvPr/>
        </p:nvSpPr>
        <p:spPr>
          <a:xfrm>
            <a:off x="145325" y="1073548"/>
            <a:ext cx="11903239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fontAlgn="base">
              <a:buFont typeface="Arial" charset="0"/>
              <a:buChar char="•"/>
            </a:pPr>
            <a:r>
              <a:rPr lang="en-US" sz="3600" i="1" dirty="0"/>
              <a:t>Figures will not lie but liars will </a:t>
            </a:r>
            <a:r>
              <a:rPr lang="en-US" sz="3600" i="1" dirty="0" smtClean="0"/>
              <a:t>figure</a:t>
            </a:r>
          </a:p>
          <a:p>
            <a:pPr marL="571500" indent="-571500" fontAlgn="base">
              <a:buFont typeface="Arial" charset="0"/>
              <a:buChar char="•"/>
            </a:pPr>
            <a:endParaRPr lang="en-US" sz="1400" dirty="0" smtClean="0"/>
          </a:p>
          <a:p>
            <a:pPr marL="571500" indent="-571500" fontAlgn="base">
              <a:buFont typeface="Arial" charset="0"/>
              <a:buChar char="•"/>
            </a:pPr>
            <a:endParaRPr lang="en-US" sz="1400" dirty="0"/>
          </a:p>
          <a:p>
            <a:pPr marL="571500" indent="-571500" fontAlgn="base">
              <a:buFont typeface="Arial" charset="0"/>
              <a:buChar char="•"/>
            </a:pPr>
            <a:r>
              <a:rPr lang="en-US" sz="3600" i="1" dirty="0"/>
              <a:t>There are three kinds of lies: lies, damned lies, and </a:t>
            </a:r>
            <a:r>
              <a:rPr lang="en-US" sz="3600" i="1" dirty="0" smtClean="0"/>
              <a:t>statistics</a:t>
            </a:r>
          </a:p>
          <a:p>
            <a:pPr marL="571500" indent="-571500" fontAlgn="base">
              <a:buFont typeface="Arial" charset="0"/>
              <a:buChar char="•"/>
            </a:pPr>
            <a:endParaRPr lang="en-US" sz="1600" dirty="0" smtClean="0"/>
          </a:p>
          <a:p>
            <a:pPr marL="571500" indent="-571500" fontAlgn="base">
              <a:buFont typeface="Arial" charset="0"/>
              <a:buChar char="•"/>
            </a:pPr>
            <a:endParaRPr lang="en-US" sz="1600" dirty="0"/>
          </a:p>
          <a:p>
            <a:pPr marL="571500" indent="-571500" fontAlgn="base">
              <a:buFont typeface="Arial" charset="0"/>
              <a:buChar char="•"/>
            </a:pPr>
            <a:r>
              <a:rPr lang="en-US" sz="3600" i="1" dirty="0"/>
              <a:t>You can make statistics say </a:t>
            </a:r>
            <a:r>
              <a:rPr lang="en-US" sz="3600" i="1" dirty="0" smtClean="0"/>
              <a:t>anything</a:t>
            </a:r>
          </a:p>
          <a:p>
            <a:pPr marL="571500" indent="-571500" fontAlgn="base">
              <a:buFont typeface="Arial" charset="0"/>
              <a:buChar char="•"/>
            </a:pPr>
            <a:endParaRPr lang="en-US" sz="1400" dirty="0" smtClean="0"/>
          </a:p>
          <a:p>
            <a:pPr marL="571500" indent="-571500" fontAlgn="base">
              <a:buFont typeface="Arial" charset="0"/>
              <a:buChar char="•"/>
            </a:pPr>
            <a:endParaRPr lang="en-US" sz="1400" dirty="0"/>
          </a:p>
          <a:p>
            <a:pPr marL="571500" indent="-571500" fontAlgn="base">
              <a:buFont typeface="Arial" charset="0"/>
              <a:buChar char="•"/>
            </a:pPr>
            <a:r>
              <a:rPr lang="en-US" sz="3600" i="1" dirty="0"/>
              <a:t>Statistics are no substitute for good </a:t>
            </a:r>
            <a:r>
              <a:rPr lang="en-US" sz="3600" i="1" dirty="0" smtClean="0"/>
              <a:t>judgement</a:t>
            </a:r>
          </a:p>
        </p:txBody>
      </p:sp>
    </p:spTree>
    <p:extLst>
      <p:ext uri="{BB962C8B-B14F-4D97-AF65-F5344CB8AC3E}">
        <p14:creationId xmlns:p14="http://schemas.microsoft.com/office/powerpoint/2010/main" val="1902704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35915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Our response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95431" y="1225689"/>
            <a:ext cx="11801138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3200" dirty="0"/>
              <a:t>Misuse of statistics is unethical</a:t>
            </a:r>
            <a:br>
              <a:rPr lang="en-US" sz="3200" dirty="0"/>
            </a:br>
            <a:endParaRPr lang="en-US" sz="3200" dirty="0"/>
          </a:p>
          <a:p>
            <a:pPr fontAlgn="base"/>
            <a:r>
              <a:rPr lang="en-US" sz="3200" dirty="0"/>
              <a:t>Poor training and maleficence are both responsible for failures</a:t>
            </a:r>
            <a:br>
              <a:rPr lang="en-US" sz="3200" dirty="0"/>
            </a:br>
            <a:endParaRPr lang="en-US" sz="3200" dirty="0"/>
          </a:p>
          <a:p>
            <a:pPr fontAlgn="base"/>
            <a:r>
              <a:rPr lang="en-US" sz="3200" dirty="0"/>
              <a:t>Statistical literacy in the general public is essential</a:t>
            </a:r>
            <a:br>
              <a:rPr lang="en-US" sz="3200" dirty="0"/>
            </a:br>
            <a:endParaRPr lang="en-US" sz="3200" dirty="0"/>
          </a:p>
          <a:p>
            <a:pPr fontAlgn="base"/>
            <a:r>
              <a:rPr lang="en-US" sz="3200" dirty="0"/>
              <a:t>Do your part: learn science of important topics and help friends and family understand them</a:t>
            </a:r>
            <a:r>
              <a:rPr lang="en-US" sz="3200" dirty="0" smtClean="0"/>
              <a:t>!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75393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35915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Reproducibility crisis</a:t>
            </a:r>
          </a:p>
        </p:txBody>
      </p:sp>
      <p:sp>
        <p:nvSpPr>
          <p:cNvPr id="4" name="Rectangle 3"/>
          <p:cNvSpPr/>
          <p:nvPr/>
        </p:nvSpPr>
        <p:spPr>
          <a:xfrm>
            <a:off x="404812" y="1248912"/>
            <a:ext cx="7774683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fontAlgn="base">
              <a:buFont typeface="Arial" charset="0"/>
              <a:buChar char="•"/>
            </a:pPr>
            <a:r>
              <a:rPr lang="en-US" sz="3200" dirty="0" smtClean="0"/>
              <a:t>Started </a:t>
            </a:r>
            <a:r>
              <a:rPr lang="en-US" sz="3200" dirty="0"/>
              <a:t>in the social sciences but some problems are </a:t>
            </a:r>
            <a:r>
              <a:rPr lang="en-US" sz="3200" dirty="0" smtClean="0"/>
              <a:t>widespread</a:t>
            </a:r>
          </a:p>
          <a:p>
            <a:pPr marL="457200" indent="-457200" fontAlgn="base">
              <a:buFont typeface="Arial" charset="0"/>
              <a:buChar char="•"/>
            </a:pPr>
            <a:endParaRPr lang="en-US" sz="2400" dirty="0"/>
          </a:p>
          <a:p>
            <a:pPr marL="457200" indent="-457200" fontAlgn="base">
              <a:buFont typeface="Arial" charset="0"/>
              <a:buChar char="•"/>
            </a:pPr>
            <a:r>
              <a:rPr lang="en-US" sz="3200" dirty="0"/>
              <a:t>pressure to publish</a:t>
            </a:r>
            <a:br>
              <a:rPr lang="en-US" sz="3200" dirty="0"/>
            </a:br>
            <a:endParaRPr lang="en-US" sz="2000" dirty="0"/>
          </a:p>
          <a:p>
            <a:pPr marL="457200" indent="-457200" fontAlgn="base">
              <a:buFont typeface="Arial" charset="0"/>
              <a:buChar char="•"/>
            </a:pPr>
            <a:r>
              <a:rPr lang="en-US" sz="3200" dirty="0"/>
              <a:t>file drawer problem</a:t>
            </a:r>
            <a:br>
              <a:rPr lang="en-US" sz="3200" dirty="0"/>
            </a:br>
            <a:endParaRPr lang="en-US" sz="2400" dirty="0"/>
          </a:p>
          <a:p>
            <a:pPr marL="457200" indent="-457200" fontAlgn="base">
              <a:buFont typeface="Arial" charset="0"/>
              <a:buChar char="•"/>
            </a:pPr>
            <a:r>
              <a:rPr lang="en-US" sz="3200" dirty="0"/>
              <a:t>small sample sizes</a:t>
            </a:r>
            <a:br>
              <a:rPr lang="en-US" sz="3200" dirty="0"/>
            </a:br>
            <a:endParaRPr lang="en-US" sz="2400" dirty="0"/>
          </a:p>
          <a:p>
            <a:pPr marL="457200" indent="-457200" fontAlgn="base">
              <a:buFont typeface="Arial" charset="0"/>
              <a:buChar char="•"/>
            </a:pPr>
            <a:r>
              <a:rPr lang="en-US" sz="3200" dirty="0"/>
              <a:t>p-hacking</a:t>
            </a:r>
            <a:br>
              <a:rPr lang="en-US" sz="3200" dirty="0"/>
            </a:br>
            <a:endParaRPr lang="en-US" sz="2400" dirty="0"/>
          </a:p>
          <a:p>
            <a:pPr marL="457200" indent="-457200" fontAlgn="base">
              <a:buFont typeface="Arial" charset="0"/>
              <a:buChar char="•"/>
            </a:pPr>
            <a:r>
              <a:rPr lang="en-US" sz="3200" dirty="0"/>
              <a:t>unethical </a:t>
            </a:r>
            <a:r>
              <a:rPr lang="en-US" sz="3200" dirty="0" smtClean="0"/>
              <a:t>researchers</a:t>
            </a:r>
            <a:endParaRPr lang="en-US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7653" y="2675178"/>
            <a:ext cx="2514518" cy="259511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7160" y="1248912"/>
            <a:ext cx="2161769" cy="3255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530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35915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Solutions</a:t>
            </a:r>
          </a:p>
        </p:txBody>
      </p:sp>
      <p:sp>
        <p:nvSpPr>
          <p:cNvPr id="4" name="Rectangle 3"/>
          <p:cNvSpPr/>
          <p:nvPr/>
        </p:nvSpPr>
        <p:spPr>
          <a:xfrm>
            <a:off x="496056" y="1148856"/>
            <a:ext cx="7119769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endParaRPr lang="en-US" sz="3200" dirty="0"/>
          </a:p>
          <a:p>
            <a:pPr marL="457200" indent="-457200" fontAlgn="base">
              <a:buFont typeface="Arial" charset="0"/>
              <a:buChar char="•"/>
            </a:pPr>
            <a:r>
              <a:rPr lang="en-US" sz="3200" dirty="0"/>
              <a:t>Study preregistration</a:t>
            </a:r>
            <a:br>
              <a:rPr lang="en-US" sz="3200" dirty="0"/>
            </a:br>
            <a:endParaRPr lang="en-US" sz="3200" dirty="0"/>
          </a:p>
          <a:p>
            <a:pPr marL="457200" indent="-457200" fontAlgn="base">
              <a:buFont typeface="Arial" charset="0"/>
              <a:buChar char="•"/>
            </a:pPr>
            <a:r>
              <a:rPr lang="en-US" sz="3200" dirty="0" err="1"/>
              <a:t>PeerJ</a:t>
            </a:r>
            <a:r>
              <a:rPr lang="en-US" sz="3200" dirty="0"/>
              <a:t> / PLOS ONE</a:t>
            </a:r>
            <a:br>
              <a:rPr lang="en-US" sz="3200" dirty="0"/>
            </a:br>
            <a:endParaRPr lang="en-US" sz="3200" dirty="0"/>
          </a:p>
          <a:p>
            <a:pPr marL="457200" indent="-457200" fontAlgn="base">
              <a:buFont typeface="Arial" charset="0"/>
              <a:buChar char="•"/>
            </a:pPr>
            <a:r>
              <a:rPr lang="en-US" sz="3200" dirty="0"/>
              <a:t>Preprint </a:t>
            </a:r>
            <a:r>
              <a:rPr lang="en-US" sz="3200" dirty="0" smtClean="0"/>
              <a:t>Servers</a:t>
            </a:r>
          </a:p>
          <a:p>
            <a:pPr marL="457200" indent="-457200" fontAlgn="base">
              <a:buFont typeface="Arial" charset="0"/>
              <a:buChar char="•"/>
            </a:pPr>
            <a:endParaRPr lang="en-US" sz="3200" dirty="0"/>
          </a:p>
          <a:p>
            <a:pPr marL="457200" indent="-457200" fontAlgn="base">
              <a:buFont typeface="Arial" charset="0"/>
              <a:buChar char="•"/>
            </a:pPr>
            <a:r>
              <a:rPr lang="en-US" sz="3200" dirty="0" err="1" smtClean="0"/>
              <a:t>Altimetrics</a:t>
            </a:r>
            <a:endParaRPr lang="en-US" sz="3200" dirty="0" smtClean="0"/>
          </a:p>
          <a:p>
            <a:pPr marL="457200" indent="-457200" fontAlgn="base">
              <a:buFont typeface="Arial" charset="0"/>
              <a:buChar char="•"/>
            </a:pPr>
            <a:endParaRPr lang="en-US" sz="3200" dirty="0"/>
          </a:p>
          <a:p>
            <a:pPr marL="457200" indent="-457200" fontAlgn="base">
              <a:buFont typeface="Arial" charset="0"/>
              <a:buChar char="•"/>
            </a:pPr>
            <a:r>
              <a:rPr lang="en-US" sz="3200" dirty="0" smtClean="0"/>
              <a:t>Systemic change - unlikely</a:t>
            </a:r>
            <a:endParaRPr lang="en-US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2624" y="2863202"/>
            <a:ext cx="6340856" cy="1484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421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35915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The Origin of Statistics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95431" y="1273781"/>
            <a:ext cx="1180113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3200" i="1" dirty="0" smtClean="0"/>
              <a:t>In </a:t>
            </a:r>
            <a:r>
              <a:rPr lang="en-US" sz="3200" i="1" dirty="0"/>
              <a:t>many </a:t>
            </a:r>
            <a:r>
              <a:rPr lang="en-US" sz="3200" i="1" dirty="0" smtClean="0"/>
              <a:t>ways modern </a:t>
            </a:r>
            <a:r>
              <a:rPr lang="en-US" sz="3200" i="1" dirty="0"/>
              <a:t>statistics was an offshoot of </a:t>
            </a:r>
            <a:r>
              <a:rPr lang="en-US" sz="3200" i="1" dirty="0" smtClean="0"/>
              <a:t>evolutionary biology</a:t>
            </a:r>
          </a:p>
          <a:p>
            <a:pPr fontAlgn="base"/>
            <a:endParaRPr lang="en-US" sz="32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568890" y="2680267"/>
            <a:ext cx="10883357" cy="3231316"/>
            <a:chOff x="568890" y="2680267"/>
            <a:chExt cx="10883357" cy="3231316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8890" y="3344451"/>
              <a:ext cx="1650102" cy="2557658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05593" y="3344451"/>
              <a:ext cx="1474417" cy="2567132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56300" y="3334977"/>
              <a:ext cx="2085410" cy="2557833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38328" y="3344451"/>
              <a:ext cx="2113919" cy="2561460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568890" y="2680267"/>
              <a:ext cx="16501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R. FISHER</a:t>
              </a:r>
            </a:p>
            <a:p>
              <a:pPr algn="ctr"/>
              <a:r>
                <a:rPr lang="en-US" dirty="0" smtClean="0"/>
                <a:t>ANOVA</a:t>
              </a:r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350438" y="2710524"/>
              <a:ext cx="158472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 </a:t>
              </a:r>
              <a:r>
                <a:rPr lang="en-US" dirty="0" smtClean="0"/>
                <a:t>S. WRIGHT</a:t>
              </a:r>
            </a:p>
            <a:p>
              <a:pPr algn="ctr"/>
              <a:r>
                <a:rPr lang="en-US" dirty="0" smtClean="0"/>
                <a:t>PATH ANALYSIS</a:t>
              </a:r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956300" y="2710524"/>
              <a:ext cx="208541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 smtClean="0"/>
                <a:t>K. PEARSON</a:t>
              </a:r>
            </a:p>
            <a:p>
              <a:pPr algn="ctr"/>
              <a:r>
                <a:rPr lang="en-US" dirty="0" smtClean="0"/>
                <a:t>CORRELATION                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9338328" y="2710524"/>
              <a:ext cx="2113919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/>
                <a:t>F. </a:t>
              </a:r>
              <a:r>
                <a:rPr lang="en-US" dirty="0" smtClean="0"/>
                <a:t>GALTON</a:t>
              </a:r>
              <a:endParaRPr lang="en-US" dirty="0"/>
            </a:p>
            <a:p>
              <a:pPr algn="ctr"/>
              <a:r>
                <a:rPr lang="en-US" dirty="0"/>
                <a:t>REGRESSION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56406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35915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Why do biologists need statistics</a:t>
            </a:r>
          </a:p>
        </p:txBody>
      </p:sp>
      <p:sp>
        <p:nvSpPr>
          <p:cNvPr id="3" name="Rectangle 2"/>
          <p:cNvSpPr/>
          <p:nvPr/>
        </p:nvSpPr>
        <p:spPr>
          <a:xfrm>
            <a:off x="275573" y="1256665"/>
            <a:ext cx="11398685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buFont typeface="Arial" charset="0"/>
              <a:buChar char="•"/>
            </a:pPr>
            <a:r>
              <a:rPr lang="en-US" sz="2800" dirty="0" smtClean="0"/>
              <a:t>We </a:t>
            </a:r>
            <a:r>
              <a:rPr lang="en-US" sz="2800" dirty="0"/>
              <a:t>want to test hypotheses.</a:t>
            </a:r>
            <a:br>
              <a:rPr lang="en-US" sz="2800" dirty="0"/>
            </a:br>
            <a:endParaRPr lang="en-US" dirty="0"/>
          </a:p>
          <a:p>
            <a:pPr fontAlgn="base">
              <a:buFont typeface="Arial" charset="0"/>
              <a:buChar char="•"/>
            </a:pPr>
            <a:r>
              <a:rPr lang="en-US" sz="2800" dirty="0"/>
              <a:t>To test a hypothesis we have to design an experiment</a:t>
            </a:r>
            <a:br>
              <a:rPr lang="en-US" sz="2800" dirty="0"/>
            </a:br>
            <a:endParaRPr lang="en-US" dirty="0"/>
          </a:p>
          <a:p>
            <a:pPr fontAlgn="base">
              <a:buFont typeface="Arial" charset="0"/>
              <a:buChar char="•"/>
            </a:pPr>
            <a:r>
              <a:rPr lang="en-US" sz="2800" dirty="0"/>
              <a:t>Not all experiments have a traditional control and experimental </a:t>
            </a:r>
            <a:r>
              <a:rPr lang="en-US" sz="2800" dirty="0" smtClean="0"/>
              <a:t>treatment and this isn’t always how we want to test a hypothesis</a:t>
            </a:r>
            <a:r>
              <a:rPr lang="en-US" sz="2800" dirty="0"/>
              <a:t/>
            </a:r>
            <a:br>
              <a:rPr lang="en-US" sz="2800" dirty="0"/>
            </a:br>
            <a:endParaRPr lang="en-US" dirty="0"/>
          </a:p>
          <a:p>
            <a:pPr fontAlgn="base">
              <a:buFont typeface="Arial" charset="0"/>
              <a:buChar char="•"/>
            </a:pPr>
            <a:r>
              <a:rPr lang="en-US" sz="2800" dirty="0"/>
              <a:t>It is quite possible to design a study or collect data that cannot answer the questions that we have</a:t>
            </a:r>
            <a:br>
              <a:rPr lang="en-US" sz="2800" dirty="0"/>
            </a:br>
            <a:endParaRPr lang="en-US" dirty="0"/>
          </a:p>
          <a:p>
            <a:pPr fontAlgn="base">
              <a:buFont typeface="Arial" charset="0"/>
              <a:buChar char="•"/>
            </a:pPr>
            <a:r>
              <a:rPr lang="en-US" sz="2800" dirty="0"/>
              <a:t>This leads to poor manuscripts and can lead to bad practices like </a:t>
            </a:r>
            <a:r>
              <a:rPr lang="en-US" sz="2800" dirty="0" smtClean="0"/>
              <a:t>p-hacking </a:t>
            </a:r>
            <a:r>
              <a:rPr lang="mr-IN" sz="2800" dirty="0" smtClean="0"/>
              <a:t>–</a:t>
            </a:r>
            <a:r>
              <a:rPr lang="en-US" sz="2800" dirty="0" smtClean="0"/>
              <a:t> or mastering out</a:t>
            </a:r>
            <a:endParaRPr lang="en-US" sz="28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5757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35915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Experimental Design</a:t>
            </a:r>
          </a:p>
        </p:txBody>
      </p:sp>
      <p:sp>
        <p:nvSpPr>
          <p:cNvPr id="4" name="Rectangle 3"/>
          <p:cNvSpPr/>
          <p:nvPr/>
        </p:nvSpPr>
        <p:spPr>
          <a:xfrm>
            <a:off x="195431" y="1073547"/>
            <a:ext cx="11801138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endParaRPr lang="en-US" sz="3200" dirty="0" smtClean="0"/>
          </a:p>
          <a:p>
            <a:pPr fontAlgn="base"/>
            <a:r>
              <a:rPr lang="en-US" sz="3200" dirty="0" smtClean="0"/>
              <a:t>To </a:t>
            </a:r>
            <a:r>
              <a:rPr lang="en-US" sz="3200" dirty="0"/>
              <a:t>design an experiment you need to understand how the data will be analyzed statistically</a:t>
            </a:r>
            <a:r>
              <a:rPr lang="en-US" sz="3200" dirty="0" smtClean="0"/>
              <a:t>.</a:t>
            </a:r>
          </a:p>
          <a:p>
            <a:pPr fontAlgn="base"/>
            <a:endParaRPr lang="en-US" sz="3200" dirty="0"/>
          </a:p>
          <a:p>
            <a:pPr marL="514350" indent="-514350" fontAlgn="base">
              <a:lnSpc>
                <a:spcPct val="150000"/>
              </a:lnSpc>
              <a:buFont typeface="+mj-lt"/>
              <a:buAutoNum type="arabicPeriod"/>
            </a:pPr>
            <a:r>
              <a:rPr lang="en-US" sz="3200" dirty="0"/>
              <a:t>How can you sample the population in which you are interested</a:t>
            </a:r>
            <a:r>
              <a:rPr lang="en-US" sz="3200" dirty="0" smtClean="0"/>
              <a:t>?</a:t>
            </a:r>
          </a:p>
          <a:p>
            <a:pPr marL="514350" indent="-514350" fontAlgn="base">
              <a:lnSpc>
                <a:spcPct val="150000"/>
              </a:lnSpc>
              <a:buFont typeface="+mj-lt"/>
              <a:buAutoNum type="arabicPeriod"/>
            </a:pPr>
            <a:r>
              <a:rPr lang="en-US" sz="3200" dirty="0" smtClean="0"/>
              <a:t>What </a:t>
            </a:r>
            <a:r>
              <a:rPr lang="en-US" sz="3200" dirty="0"/>
              <a:t>tests are appropriate for your </a:t>
            </a:r>
            <a:r>
              <a:rPr lang="en-US" sz="3200" dirty="0" smtClean="0"/>
              <a:t>data?</a:t>
            </a:r>
          </a:p>
          <a:p>
            <a:pPr marL="514350" indent="-514350" fontAlgn="base">
              <a:lnSpc>
                <a:spcPct val="150000"/>
              </a:lnSpc>
              <a:buFont typeface="+mj-lt"/>
              <a:buAutoNum type="arabicPeriod"/>
            </a:pPr>
            <a:r>
              <a:rPr lang="en-US" sz="3200" dirty="0" smtClean="0"/>
              <a:t>What </a:t>
            </a:r>
            <a:r>
              <a:rPr lang="en-US" sz="3200" dirty="0"/>
              <a:t>biases must be controlled </a:t>
            </a:r>
            <a:r>
              <a:rPr lang="en-US" sz="3200" dirty="0" smtClean="0"/>
              <a:t>for?</a:t>
            </a:r>
          </a:p>
          <a:p>
            <a:pPr marL="514350" indent="-514350" fontAlgn="base">
              <a:lnSpc>
                <a:spcPct val="150000"/>
              </a:lnSpc>
              <a:buFont typeface="+mj-lt"/>
              <a:buAutoNum type="arabicPeriod"/>
            </a:pPr>
            <a:r>
              <a:rPr lang="en-US" sz="3200" dirty="0" smtClean="0"/>
              <a:t>What </a:t>
            </a:r>
            <a:r>
              <a:rPr lang="en-US" sz="3200" dirty="0"/>
              <a:t>sample size will be necessary?</a:t>
            </a:r>
          </a:p>
        </p:txBody>
      </p:sp>
    </p:spTree>
    <p:extLst>
      <p:ext uri="{BB962C8B-B14F-4D97-AF65-F5344CB8AC3E}">
        <p14:creationId xmlns:p14="http://schemas.microsoft.com/office/powerpoint/2010/main" val="300772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2393</TotalTime>
  <Words>558</Words>
  <Application>Microsoft Macintosh PowerPoint</Application>
  <PresentationFormat>Widescreen</PresentationFormat>
  <Paragraphs>137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Calibri</vt:lpstr>
      <vt:lpstr>Calibri Light</vt:lpstr>
      <vt:lpstr>Courier New</vt:lpstr>
      <vt:lpstr>Mangal</vt:lpstr>
      <vt:lpstr>Arial</vt:lpstr>
      <vt:lpstr>Office Theme</vt:lpstr>
      <vt:lpstr>Experimental Design Biology 683  Lecture 1   Heath Blackmon</vt:lpstr>
      <vt:lpstr>Today</vt:lpstr>
      <vt:lpstr>The public impression of statistics</vt:lpstr>
      <vt:lpstr>Our response</vt:lpstr>
      <vt:lpstr>Reproducibility crisis</vt:lpstr>
      <vt:lpstr>Solutions</vt:lpstr>
      <vt:lpstr>The Origin of Statistics</vt:lpstr>
      <vt:lpstr>Why do biologists need statistics</vt:lpstr>
      <vt:lpstr>Experimental Design</vt:lpstr>
      <vt:lpstr>Why not just collaborate with a statistician</vt:lpstr>
      <vt:lpstr>My stats philosophy</vt:lpstr>
      <vt:lpstr>Why am I teaching this class?</vt:lpstr>
      <vt:lpstr>What is R</vt:lpstr>
      <vt:lpstr>Why use R</vt:lpstr>
      <vt:lpstr>Why use R</vt:lpstr>
      <vt:lpstr>Downsides of R</vt:lpstr>
      <vt:lpstr>Installing R and RStudio</vt:lpstr>
      <vt:lpstr>For Thursday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Probability and Bayes Theorem Biology 683  Lecture 3   Heath Blackmon</dc:title>
  <dc:creator>Heath Blackmon</dc:creator>
  <cp:lastModifiedBy>Heath Blackmon</cp:lastModifiedBy>
  <cp:revision>31</cp:revision>
  <cp:lastPrinted>2019-01-15T01:34:48Z</cp:lastPrinted>
  <dcterms:created xsi:type="dcterms:W3CDTF">2018-01-03T17:15:04Z</dcterms:created>
  <dcterms:modified xsi:type="dcterms:W3CDTF">2019-01-15T01:35:52Z</dcterms:modified>
</cp:coreProperties>
</file>