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30"/>
    <p:restoredTop sz="94631"/>
  </p:normalViewPr>
  <p:slideViewPr>
    <p:cSldViewPr snapToGrid="0" snapToObjects="1">
      <p:cViewPr varScale="1">
        <p:scale>
          <a:sx n="62" d="100"/>
          <a:sy n="62" d="100"/>
        </p:scale>
        <p:origin x="208" y="1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FE135-9688-F743-A51B-CE6200F1C4F0}"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49391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FE135-9688-F743-A51B-CE6200F1C4F0}"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203608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FE135-9688-F743-A51B-CE6200F1C4F0}"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37426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FE135-9688-F743-A51B-CE6200F1C4F0}"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99563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FE135-9688-F743-A51B-CE6200F1C4F0}" type="datetimeFigureOut">
              <a:rPr lang="en-US" smtClean="0"/>
              <a:t>3/29/18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22273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FE135-9688-F743-A51B-CE6200F1C4F0}" type="datetimeFigureOut">
              <a:rPr lang="en-US" smtClean="0"/>
              <a:t>3/29/18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26404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FE135-9688-F743-A51B-CE6200F1C4F0}" type="datetimeFigureOut">
              <a:rPr lang="en-US" smtClean="0"/>
              <a:t>3/29/18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86723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FE135-9688-F743-A51B-CE6200F1C4F0}" type="datetimeFigureOut">
              <a:rPr lang="en-US" smtClean="0"/>
              <a:t>3/29/18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49160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FE135-9688-F743-A51B-CE6200F1C4F0}" type="datetimeFigureOut">
              <a:rPr lang="en-US" smtClean="0"/>
              <a:t>3/29/18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187966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FE135-9688-F743-A51B-CE6200F1C4F0}" type="datetimeFigureOut">
              <a:rPr lang="en-US" smtClean="0"/>
              <a:t>3/29/18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20692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FE135-9688-F743-A51B-CE6200F1C4F0}" type="datetimeFigureOut">
              <a:rPr lang="en-US" smtClean="0"/>
              <a:t>3/29/18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6C0B8-A58B-7641-BE04-C20906835D3E}" type="slidenum">
              <a:rPr lang="en-US" smtClean="0"/>
              <a:t>‹#›</a:t>
            </a:fld>
            <a:endParaRPr lang="en-US"/>
          </a:p>
        </p:txBody>
      </p:sp>
    </p:spTree>
    <p:extLst>
      <p:ext uri="{BB962C8B-B14F-4D97-AF65-F5344CB8AC3E}">
        <p14:creationId xmlns:p14="http://schemas.microsoft.com/office/powerpoint/2010/main" val="8291134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FE135-9688-F743-A51B-CE6200F1C4F0}" type="datetimeFigureOut">
              <a:rPr lang="en-US" smtClean="0"/>
              <a:t>3/29/18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6C0B8-A58B-7641-BE04-C20906835D3E}" type="slidenum">
              <a:rPr lang="en-US" smtClean="0"/>
              <a:t>‹#›</a:t>
            </a:fld>
            <a:endParaRPr lang="en-US"/>
          </a:p>
        </p:txBody>
      </p:sp>
    </p:spTree>
    <p:extLst>
      <p:ext uri="{BB962C8B-B14F-4D97-AF65-F5344CB8AC3E}">
        <p14:creationId xmlns:p14="http://schemas.microsoft.com/office/powerpoint/2010/main" val="2129045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6637" y="2272145"/>
            <a:ext cx="10931236" cy="3539430"/>
          </a:xfrm>
          <a:prstGeom prst="rect">
            <a:avLst/>
          </a:prstGeom>
          <a:noFill/>
        </p:spPr>
        <p:txBody>
          <a:bodyPr wrap="square" rtlCol="0">
            <a:spAutoFit/>
          </a:bodyPr>
          <a:lstStyle/>
          <a:p>
            <a:r>
              <a:rPr lang="en-US" sz="2800" dirty="0" smtClean="0"/>
              <a:t>One of the central challenges of studying genomes is the extreme difficulty in assembling large contiguous stretches of DNA.  Specifically large portions of the genome are made up of highly repetitive DNA that is dispersed across the genome.  This has led to most genomes actually being made up of 1000s of small scaffolds whose position on chromosomes is unknown.</a:t>
            </a:r>
          </a:p>
          <a:p>
            <a:endParaRPr lang="en-US" sz="2800" dirty="0"/>
          </a:p>
          <a:p>
            <a:r>
              <a:rPr lang="en-US" sz="2800" dirty="0" smtClean="0"/>
              <a:t>Hi-C DNA sequencing provides a transformative solution to this problem.</a:t>
            </a:r>
            <a:endParaRPr lang="en-US" sz="2800" dirty="0"/>
          </a:p>
        </p:txBody>
      </p:sp>
      <p:sp>
        <p:nvSpPr>
          <p:cNvPr id="6" name="TextBox 5"/>
          <p:cNvSpPr txBox="1"/>
          <p:nvPr/>
        </p:nvSpPr>
        <p:spPr>
          <a:xfrm>
            <a:off x="796637" y="1060279"/>
            <a:ext cx="10931236" cy="523220"/>
          </a:xfrm>
          <a:prstGeom prst="rect">
            <a:avLst/>
          </a:prstGeom>
          <a:noFill/>
        </p:spPr>
        <p:txBody>
          <a:bodyPr wrap="square" rtlCol="0">
            <a:spAutoFit/>
          </a:bodyPr>
          <a:lstStyle/>
          <a:p>
            <a:r>
              <a:rPr lang="en-US" sz="2800" dirty="0" smtClean="0"/>
              <a:t>Reading for Tuesdays discussion is posted on course website.</a:t>
            </a:r>
            <a:endParaRPr lang="en-US" sz="2800" dirty="0"/>
          </a:p>
        </p:txBody>
      </p:sp>
    </p:spTree>
    <p:extLst>
      <p:ext uri="{BB962C8B-B14F-4D97-AF65-F5344CB8AC3E}">
        <p14:creationId xmlns:p14="http://schemas.microsoft.com/office/powerpoint/2010/main" val="21895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9015" t="40808"/>
          <a:stretch/>
        </p:blipFill>
        <p:spPr>
          <a:xfrm>
            <a:off x="374073" y="128298"/>
            <a:ext cx="5880646" cy="6466466"/>
          </a:xfrm>
          <a:prstGeom prst="rect">
            <a:avLst/>
          </a:prstGeom>
        </p:spPr>
      </p:pic>
    </p:spTree>
    <p:extLst>
      <p:ext uri="{BB962C8B-B14F-4D97-AF65-F5344CB8AC3E}">
        <p14:creationId xmlns:p14="http://schemas.microsoft.com/office/powerpoint/2010/main" val="1618013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47677"/>
          <a:stretch/>
        </p:blipFill>
        <p:spPr>
          <a:xfrm>
            <a:off x="1365827" y="1579418"/>
            <a:ext cx="9318726" cy="3588327"/>
          </a:xfrm>
          <a:prstGeom prst="rect">
            <a:avLst/>
          </a:prstGeom>
        </p:spPr>
      </p:pic>
    </p:spTree>
    <p:extLst>
      <p:ext uri="{BB962C8B-B14F-4D97-AF65-F5344CB8AC3E}">
        <p14:creationId xmlns:p14="http://schemas.microsoft.com/office/powerpoint/2010/main" val="212616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09" y="287481"/>
            <a:ext cx="11580828" cy="3536374"/>
          </a:xfrm>
          <a:prstGeom prst="rect">
            <a:avLst/>
          </a:prstGeom>
        </p:spPr>
      </p:pic>
    </p:spTree>
    <p:extLst>
      <p:ext uri="{BB962C8B-B14F-4D97-AF65-F5344CB8AC3E}">
        <p14:creationId xmlns:p14="http://schemas.microsoft.com/office/powerpoint/2010/main" val="1331153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8631"/>
          <a:stretch/>
        </p:blipFill>
        <p:spPr>
          <a:xfrm>
            <a:off x="2717800" y="0"/>
            <a:ext cx="6758709" cy="6858000"/>
          </a:xfrm>
          <a:prstGeom prst="rect">
            <a:avLst/>
          </a:prstGeom>
        </p:spPr>
      </p:pic>
    </p:spTree>
    <p:extLst>
      <p:ext uri="{BB962C8B-B14F-4D97-AF65-F5344CB8AC3E}">
        <p14:creationId xmlns:p14="http://schemas.microsoft.com/office/powerpoint/2010/main" val="379313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64" y="0"/>
            <a:ext cx="5487770" cy="6858000"/>
          </a:xfrm>
          <a:prstGeom prst="rect">
            <a:avLst/>
          </a:prstGeom>
        </p:spPr>
      </p:pic>
    </p:spTree>
    <p:extLst>
      <p:ext uri="{BB962C8B-B14F-4D97-AF65-F5344CB8AC3E}">
        <p14:creationId xmlns:p14="http://schemas.microsoft.com/office/powerpoint/2010/main" val="848889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0362"/>
          <a:stretch/>
        </p:blipFill>
        <p:spPr>
          <a:xfrm>
            <a:off x="318655" y="0"/>
            <a:ext cx="4365376" cy="6858000"/>
          </a:xfrm>
          <a:prstGeom prst="rect">
            <a:avLst/>
          </a:prstGeom>
        </p:spPr>
      </p:pic>
      <p:sp>
        <p:nvSpPr>
          <p:cNvPr id="3" name="TextBox 2"/>
          <p:cNvSpPr txBox="1"/>
          <p:nvPr/>
        </p:nvSpPr>
        <p:spPr>
          <a:xfrm>
            <a:off x="4946072" y="568035"/>
            <a:ext cx="6594763" cy="6124754"/>
          </a:xfrm>
          <a:prstGeom prst="rect">
            <a:avLst/>
          </a:prstGeom>
          <a:noFill/>
        </p:spPr>
        <p:txBody>
          <a:bodyPr wrap="square" rtlCol="0">
            <a:spAutoFit/>
          </a:bodyPr>
          <a:lstStyle/>
          <a:p>
            <a:r>
              <a:rPr lang="en-US" sz="2800" dirty="0" smtClean="0"/>
              <a:t>Challenge for today come up with a linear model that explains the frequency of crosslinks among and within chromosomes.</a:t>
            </a:r>
          </a:p>
          <a:p>
            <a:endParaRPr lang="en-US" sz="2800" dirty="0"/>
          </a:p>
          <a:p>
            <a:r>
              <a:rPr lang="en-US" sz="2800" dirty="0" smtClean="0"/>
              <a:t>Do </a:t>
            </a:r>
            <a:r>
              <a:rPr lang="en-US" sz="2800" dirty="0" err="1" smtClean="0"/>
              <a:t>michrochromosomes</a:t>
            </a:r>
            <a:r>
              <a:rPr lang="en-US" sz="2800" dirty="0" smtClean="0"/>
              <a:t> have more links between them than we expect?</a:t>
            </a:r>
          </a:p>
          <a:p>
            <a:endParaRPr lang="en-US" sz="2800" dirty="0" smtClean="0"/>
          </a:p>
          <a:p>
            <a:endParaRPr lang="en-US" sz="2800" dirty="0"/>
          </a:p>
          <a:p>
            <a:r>
              <a:rPr lang="en-US" sz="2800" dirty="0" err="1" smtClean="0">
                <a:latin typeface="Courier" charset="0"/>
                <a:ea typeface="Courier" charset="0"/>
                <a:cs typeface="Courier" charset="0"/>
              </a:rPr>
              <a:t>Install.packages</a:t>
            </a:r>
            <a:r>
              <a:rPr lang="en-US" sz="2800" dirty="0" smtClean="0">
                <a:latin typeface="Courier" charset="0"/>
                <a:ea typeface="Courier" charset="0"/>
                <a:cs typeface="Courier" charset="0"/>
              </a:rPr>
              <a:t>(“</a:t>
            </a:r>
            <a:r>
              <a:rPr lang="en-US" sz="2800" dirty="0" err="1" smtClean="0">
                <a:latin typeface="Courier" charset="0"/>
                <a:ea typeface="Courier" charset="0"/>
                <a:cs typeface="Courier" charset="0"/>
              </a:rPr>
              <a:t>nlme</a:t>
            </a:r>
            <a:r>
              <a:rPr lang="en-US" sz="2800" dirty="0" smtClean="0">
                <a:latin typeface="Courier" charset="0"/>
                <a:ea typeface="Courier" charset="0"/>
                <a:cs typeface="Courier" charset="0"/>
              </a:rPr>
              <a:t>”)</a:t>
            </a:r>
          </a:p>
          <a:p>
            <a:r>
              <a:rPr lang="en-US" sz="2800" dirty="0" err="1" smtClean="0">
                <a:latin typeface="Courier" charset="0"/>
                <a:ea typeface="Courier" charset="0"/>
                <a:cs typeface="Courier" charset="0"/>
              </a:rPr>
              <a:t>lme</a:t>
            </a:r>
            <a:endParaRPr lang="en-US" sz="2800" dirty="0">
              <a:latin typeface="Courier" charset="0"/>
              <a:ea typeface="Courier" charset="0"/>
              <a:cs typeface="Courier" charset="0"/>
            </a:endParaRPr>
          </a:p>
          <a:p>
            <a:r>
              <a:rPr lang="en-US" sz="2800" dirty="0" smtClean="0">
                <a:latin typeface="Courier" charset="0"/>
                <a:ea typeface="Courier" charset="0"/>
                <a:cs typeface="Courier" charset="0"/>
              </a:rPr>
              <a:t>lm</a:t>
            </a:r>
          </a:p>
          <a:p>
            <a:r>
              <a:rPr lang="en-US" sz="2800" dirty="0" err="1" smtClean="0">
                <a:latin typeface="Courier" charset="0"/>
                <a:ea typeface="Courier" charset="0"/>
                <a:cs typeface="Courier" charset="0"/>
              </a:rPr>
              <a:t>Glm</a:t>
            </a:r>
            <a:endParaRPr lang="en-US" sz="2800" dirty="0" smtClean="0">
              <a:latin typeface="Courier" charset="0"/>
              <a:ea typeface="Courier" charset="0"/>
              <a:cs typeface="Courier" charset="0"/>
            </a:endParaRPr>
          </a:p>
          <a:p>
            <a:endParaRPr lang="en-US" sz="2800" dirty="0">
              <a:latin typeface="Courier" charset="0"/>
              <a:ea typeface="Courier" charset="0"/>
              <a:cs typeface="Courier" charset="0"/>
            </a:endParaRPr>
          </a:p>
          <a:p>
            <a:r>
              <a:rPr lang="en-US" sz="2800" dirty="0" smtClean="0">
                <a:latin typeface="Courier" charset="0"/>
                <a:ea typeface="Courier" charset="0"/>
                <a:cs typeface="Courier" charset="0"/>
              </a:rPr>
              <a:t>Data is on website</a:t>
            </a:r>
          </a:p>
        </p:txBody>
      </p:sp>
    </p:spTree>
    <p:extLst>
      <p:ext uri="{BB962C8B-B14F-4D97-AF65-F5344CB8AC3E}">
        <p14:creationId xmlns:p14="http://schemas.microsoft.com/office/powerpoint/2010/main" val="98393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125</Words>
  <Application>Microsoft Macintosh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Courier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 Blackmon</dc:creator>
  <cp:lastModifiedBy>Heath Blackmon</cp:lastModifiedBy>
  <cp:revision>6</cp:revision>
  <dcterms:created xsi:type="dcterms:W3CDTF">2018-03-29T16:01:30Z</dcterms:created>
  <dcterms:modified xsi:type="dcterms:W3CDTF">2018-03-29T22:38:57Z</dcterms:modified>
</cp:coreProperties>
</file>