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331" r:id="rId3"/>
    <p:sldId id="319" r:id="rId4"/>
    <p:sldId id="332" r:id="rId5"/>
    <p:sldId id="330" r:id="rId6"/>
    <p:sldId id="320" r:id="rId7"/>
    <p:sldId id="321" r:id="rId8"/>
    <p:sldId id="323" r:id="rId9"/>
    <p:sldId id="324" r:id="rId10"/>
    <p:sldId id="322" r:id="rId11"/>
    <p:sldId id="325" r:id="rId12"/>
    <p:sldId id="326" r:id="rId13"/>
    <p:sldId id="327" r:id="rId14"/>
    <p:sldId id="32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94"/>
    <p:restoredTop sz="93742"/>
  </p:normalViewPr>
  <p:slideViewPr>
    <p:cSldViewPr snapToGrid="0" snapToObjects="1">
      <p:cViewPr varScale="1">
        <p:scale>
          <a:sx n="117" d="100"/>
          <a:sy n="117" d="100"/>
        </p:scale>
        <p:origin x="17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54960-2FD2-2C48-A350-FA80853967F8}" type="datetimeFigureOut">
              <a:rPr lang="en-US" smtClean="0"/>
              <a:t>10/31/22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58265-9EB9-8B41-AC39-306DE9657978}" type="slidenum">
              <a:rPr lang="en-US" smtClean="0"/>
              <a:t>‹#›</a:t>
            </a:fld>
            <a:endParaRPr lang="en-US"/>
          </a:p>
        </p:txBody>
      </p:sp>
    </p:spTree>
    <p:extLst>
      <p:ext uri="{BB962C8B-B14F-4D97-AF65-F5344CB8AC3E}">
        <p14:creationId xmlns:p14="http://schemas.microsoft.com/office/powerpoint/2010/main" val="162070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10/31/22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10/31/22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10/31/22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10/31/22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10/31/22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10/31/22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10/31/22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10/31/22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em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fontScale="90000"/>
          </a:bodyPr>
          <a:lstStyle/>
          <a:p>
            <a:pPr algn="l"/>
            <a:br>
              <a:rPr lang="en-US" dirty="0"/>
            </a:br>
            <a:br>
              <a:rPr lang="en-US" dirty="0"/>
            </a:br>
            <a:br>
              <a:rPr lang="en-US" dirty="0"/>
            </a:br>
            <a:br>
              <a:rPr lang="en-US" dirty="0"/>
            </a:br>
            <a:br>
              <a:rPr lang="en-US" sz="4900" dirty="0"/>
            </a:br>
            <a:br>
              <a:rPr lang="en-US" sz="4900" dirty="0"/>
            </a:br>
            <a:r>
              <a:rPr lang="en-US" sz="4900" dirty="0"/>
              <a:t>Binary Response Variables, Random vs Fixed Effects, and Outliers </a:t>
            </a:r>
            <a:br>
              <a:rPr lang="en-US" sz="4900" dirty="0"/>
            </a:br>
            <a:r>
              <a:rPr lang="en-US" sz="4000" dirty="0"/>
              <a:t>Biology 683</a:t>
            </a:r>
            <a:br>
              <a:rPr lang="en-US" sz="4000" dirty="0"/>
            </a:br>
            <a:br>
              <a:rPr lang="en-US" sz="4000" dirty="0"/>
            </a:br>
            <a:r>
              <a:rPr lang="en-US" sz="4000"/>
              <a:t>Lecture GLM2</a:t>
            </a:r>
            <a:br>
              <a:rPr lang="en-US" sz="4000" dirty="0"/>
            </a:br>
            <a:br>
              <a:rPr lang="en-US" sz="4000" dirty="0"/>
            </a:br>
            <a:br>
              <a:rPr lang="en-US" sz="4000" dirty="0"/>
            </a:br>
            <a:r>
              <a:rPr lang="en-US" sz="2800" dirty="0"/>
              <a:t>Heath Blackmon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83" y="3153223"/>
            <a:ext cx="7716253" cy="239610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B200A1-B192-7643-A371-2C4679F85391}"/>
              </a:ext>
            </a:extLst>
          </p:cNvPr>
          <p:cNvPicPr>
            <a:picLocks noChangeAspect="1"/>
          </p:cNvPicPr>
          <p:nvPr/>
        </p:nvPicPr>
        <p:blipFill rotWithShape="1">
          <a:blip r:embed="rId2"/>
          <a:srcRect t="11548" r="3984"/>
          <a:stretch/>
        </p:blipFill>
        <p:spPr>
          <a:xfrm>
            <a:off x="3220278" y="1139919"/>
            <a:ext cx="6464776" cy="5400450"/>
          </a:xfrm>
          <a:prstGeom prst="rect">
            <a:avLst/>
          </a:prstGeom>
        </p:spPr>
      </p:pic>
      <p:sp>
        <p:nvSpPr>
          <p:cNvPr id="4" name="Title 1">
            <a:extLst>
              <a:ext uri="{FF2B5EF4-FFF2-40B4-BE49-F238E27FC236}">
                <a16:creationId xmlns:a16="http://schemas.microsoft.com/office/drawing/2014/main" id="{A1CBA82B-184F-704F-9D81-5C54E2C58CF1}"/>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279014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2"/>
          <a:stretch>
            <a:fillRect/>
          </a:stretch>
        </p:blipFill>
        <p:spPr>
          <a:xfrm>
            <a:off x="317984" y="1225860"/>
            <a:ext cx="7226300" cy="806413"/>
          </a:xfrm>
          <a:prstGeom prst="rect">
            <a:avLst/>
          </a:prstGeom>
        </p:spPr>
      </p:pic>
      <p:sp>
        <p:nvSpPr>
          <p:cNvPr id="12" name="TextBox 11">
            <a:extLst>
              <a:ext uri="{FF2B5EF4-FFF2-40B4-BE49-F238E27FC236}">
                <a16:creationId xmlns:a16="http://schemas.microsoft.com/office/drawing/2014/main" id="{F5D02921-1113-FF40-BB8D-29179204A32F}"/>
              </a:ext>
            </a:extLst>
          </p:cNvPr>
          <p:cNvSpPr txBox="1"/>
          <p:nvPr/>
        </p:nvSpPr>
        <p:spPr>
          <a:xfrm>
            <a:off x="469900" y="2191024"/>
            <a:ext cx="878767" cy="369332"/>
          </a:xfrm>
          <a:prstGeom prst="rect">
            <a:avLst/>
          </a:prstGeom>
          <a:noFill/>
        </p:spPr>
        <p:txBody>
          <a:bodyPr wrap="none" rtlCol="0">
            <a:spAutoFit/>
          </a:bodyPr>
          <a:lstStyle/>
          <a:p>
            <a:r>
              <a:rPr lang="en-US" dirty="0"/>
              <a:t>&gt; 25.45</a:t>
            </a:r>
          </a:p>
        </p:txBody>
      </p:sp>
      <p:sp>
        <p:nvSpPr>
          <p:cNvPr id="13" name="Title 1">
            <a:extLst>
              <a:ext uri="{FF2B5EF4-FFF2-40B4-BE49-F238E27FC236}">
                <a16:creationId xmlns:a16="http://schemas.microsoft.com/office/drawing/2014/main" id="{FB2E75EA-CCB5-FB42-9EBA-0B3DF2E6534E}"/>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273487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2"/>
          <a:stretch>
            <a:fillRect/>
          </a:stretch>
        </p:blipFill>
        <p:spPr>
          <a:xfrm>
            <a:off x="317984" y="1225860"/>
            <a:ext cx="7226300" cy="806413"/>
          </a:xfrm>
          <a:prstGeom prst="rect">
            <a:avLst/>
          </a:prstGeom>
        </p:spPr>
      </p:pic>
      <p:pic>
        <p:nvPicPr>
          <p:cNvPr id="10" name="Picture 9">
            <a:extLst>
              <a:ext uri="{FF2B5EF4-FFF2-40B4-BE49-F238E27FC236}">
                <a16:creationId xmlns:a16="http://schemas.microsoft.com/office/drawing/2014/main" id="{A1751BA1-B6CE-BA49-B755-09DC24FF057B}"/>
              </a:ext>
            </a:extLst>
          </p:cNvPr>
          <p:cNvPicPr>
            <a:picLocks noChangeAspect="1"/>
          </p:cNvPicPr>
          <p:nvPr/>
        </p:nvPicPr>
        <p:blipFill>
          <a:blip r:embed="rId3"/>
          <a:stretch>
            <a:fillRect/>
          </a:stretch>
        </p:blipFill>
        <p:spPr>
          <a:xfrm>
            <a:off x="317984" y="4167108"/>
            <a:ext cx="7226300" cy="1414815"/>
          </a:xfrm>
          <a:prstGeom prst="rect">
            <a:avLst/>
          </a:prstGeom>
        </p:spPr>
      </p:pic>
      <p:sp>
        <p:nvSpPr>
          <p:cNvPr id="5" name="TextBox 4">
            <a:extLst>
              <a:ext uri="{FF2B5EF4-FFF2-40B4-BE49-F238E27FC236}">
                <a16:creationId xmlns:a16="http://schemas.microsoft.com/office/drawing/2014/main" id="{01DFAF88-BAAB-EB42-9984-D11E7FCD8EF5}"/>
              </a:ext>
            </a:extLst>
          </p:cNvPr>
          <p:cNvSpPr txBox="1"/>
          <p:nvPr/>
        </p:nvSpPr>
        <p:spPr>
          <a:xfrm>
            <a:off x="469900" y="2191024"/>
            <a:ext cx="878767" cy="369332"/>
          </a:xfrm>
          <a:prstGeom prst="rect">
            <a:avLst/>
          </a:prstGeom>
          <a:noFill/>
        </p:spPr>
        <p:txBody>
          <a:bodyPr wrap="none" rtlCol="0">
            <a:spAutoFit/>
          </a:bodyPr>
          <a:lstStyle/>
          <a:p>
            <a:r>
              <a:rPr lang="en-US" dirty="0"/>
              <a:t>&gt; 25.45</a:t>
            </a:r>
          </a:p>
        </p:txBody>
      </p:sp>
      <p:sp>
        <p:nvSpPr>
          <p:cNvPr id="7" name="Title 1">
            <a:extLst>
              <a:ext uri="{FF2B5EF4-FFF2-40B4-BE49-F238E27FC236}">
                <a16:creationId xmlns:a16="http://schemas.microsoft.com/office/drawing/2014/main" id="{FC595BBD-2841-A24B-84F2-98E2331F67AB}"/>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19434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D79B78-2C60-D848-A65D-6310AA2A708D}"/>
              </a:ext>
            </a:extLst>
          </p:cNvPr>
          <p:cNvPicPr>
            <a:picLocks noChangeAspect="1"/>
          </p:cNvPicPr>
          <p:nvPr/>
        </p:nvPicPr>
        <p:blipFill>
          <a:blip r:embed="rId2"/>
          <a:stretch>
            <a:fillRect/>
          </a:stretch>
        </p:blipFill>
        <p:spPr>
          <a:xfrm>
            <a:off x="8293101" y="1482309"/>
            <a:ext cx="3580915" cy="3022600"/>
          </a:xfrm>
          <a:prstGeom prst="rect">
            <a:avLst/>
          </a:prstGeom>
        </p:spPr>
      </p:pic>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3"/>
          <a:stretch>
            <a:fillRect/>
          </a:stretch>
        </p:blipFill>
        <p:spPr>
          <a:xfrm>
            <a:off x="317984" y="1221996"/>
            <a:ext cx="7226300" cy="806413"/>
          </a:xfrm>
          <a:prstGeom prst="rect">
            <a:avLst/>
          </a:prstGeom>
        </p:spPr>
      </p:pic>
      <p:pic>
        <p:nvPicPr>
          <p:cNvPr id="10" name="Picture 9">
            <a:extLst>
              <a:ext uri="{FF2B5EF4-FFF2-40B4-BE49-F238E27FC236}">
                <a16:creationId xmlns:a16="http://schemas.microsoft.com/office/drawing/2014/main" id="{A1751BA1-B6CE-BA49-B755-09DC24FF057B}"/>
              </a:ext>
            </a:extLst>
          </p:cNvPr>
          <p:cNvPicPr>
            <a:picLocks noChangeAspect="1"/>
          </p:cNvPicPr>
          <p:nvPr/>
        </p:nvPicPr>
        <p:blipFill>
          <a:blip r:embed="rId4"/>
          <a:stretch>
            <a:fillRect/>
          </a:stretch>
        </p:blipFill>
        <p:spPr>
          <a:xfrm>
            <a:off x="317984" y="4163244"/>
            <a:ext cx="7226300" cy="1414815"/>
          </a:xfrm>
          <a:prstGeom prst="rect">
            <a:avLst/>
          </a:prstGeom>
        </p:spPr>
      </p:pic>
      <p:sp>
        <p:nvSpPr>
          <p:cNvPr id="5" name="TextBox 4">
            <a:extLst>
              <a:ext uri="{FF2B5EF4-FFF2-40B4-BE49-F238E27FC236}">
                <a16:creationId xmlns:a16="http://schemas.microsoft.com/office/drawing/2014/main" id="{ACE4F618-DD83-5843-B757-700907E10869}"/>
              </a:ext>
            </a:extLst>
          </p:cNvPr>
          <p:cNvSpPr txBox="1"/>
          <p:nvPr/>
        </p:nvSpPr>
        <p:spPr>
          <a:xfrm>
            <a:off x="469900" y="2187160"/>
            <a:ext cx="878767" cy="369332"/>
          </a:xfrm>
          <a:prstGeom prst="rect">
            <a:avLst/>
          </a:prstGeom>
          <a:noFill/>
        </p:spPr>
        <p:txBody>
          <a:bodyPr wrap="none" rtlCol="0">
            <a:spAutoFit/>
          </a:bodyPr>
          <a:lstStyle/>
          <a:p>
            <a:r>
              <a:rPr lang="en-US" dirty="0"/>
              <a:t>&gt; 25.45</a:t>
            </a:r>
          </a:p>
        </p:txBody>
      </p:sp>
      <p:sp>
        <p:nvSpPr>
          <p:cNvPr id="7" name="Title 1">
            <a:extLst>
              <a:ext uri="{FF2B5EF4-FFF2-40B4-BE49-F238E27FC236}">
                <a16:creationId xmlns:a16="http://schemas.microsoft.com/office/drawing/2014/main" id="{C70B4223-8ADB-CE43-97CE-E3FBC345214F}"/>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145175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2"/>
          <a:stretch>
            <a:fillRect/>
          </a:stretch>
        </p:blipFill>
        <p:spPr>
          <a:xfrm>
            <a:off x="317984" y="1231936"/>
            <a:ext cx="7226300" cy="806413"/>
          </a:xfrm>
          <a:prstGeom prst="rect">
            <a:avLst/>
          </a:prstGeom>
        </p:spPr>
      </p:pic>
      <p:sp>
        <p:nvSpPr>
          <p:cNvPr id="2" name="TextBox 1">
            <a:extLst>
              <a:ext uri="{FF2B5EF4-FFF2-40B4-BE49-F238E27FC236}">
                <a16:creationId xmlns:a16="http://schemas.microsoft.com/office/drawing/2014/main" id="{8DE00B64-2E25-8241-938C-5B4BC7737959}"/>
              </a:ext>
            </a:extLst>
          </p:cNvPr>
          <p:cNvSpPr txBox="1"/>
          <p:nvPr/>
        </p:nvSpPr>
        <p:spPr>
          <a:xfrm>
            <a:off x="469900" y="2197100"/>
            <a:ext cx="878767" cy="369332"/>
          </a:xfrm>
          <a:prstGeom prst="rect">
            <a:avLst/>
          </a:prstGeom>
          <a:noFill/>
        </p:spPr>
        <p:txBody>
          <a:bodyPr wrap="none" rtlCol="0">
            <a:spAutoFit/>
          </a:bodyPr>
          <a:lstStyle/>
          <a:p>
            <a:r>
              <a:rPr lang="en-US" dirty="0"/>
              <a:t>&gt; 25.45</a:t>
            </a:r>
          </a:p>
        </p:txBody>
      </p:sp>
      <p:sp>
        <p:nvSpPr>
          <p:cNvPr id="4" name="TextBox 3">
            <a:extLst>
              <a:ext uri="{FF2B5EF4-FFF2-40B4-BE49-F238E27FC236}">
                <a16:creationId xmlns:a16="http://schemas.microsoft.com/office/drawing/2014/main" id="{E07BDCF3-7C37-3B47-A00C-CC98C5C5A98D}"/>
              </a:ext>
            </a:extLst>
          </p:cNvPr>
          <p:cNvSpPr txBox="1"/>
          <p:nvPr/>
        </p:nvSpPr>
        <p:spPr>
          <a:xfrm>
            <a:off x="469900" y="3340100"/>
            <a:ext cx="6425157" cy="369332"/>
          </a:xfrm>
          <a:prstGeom prst="rect">
            <a:avLst/>
          </a:prstGeom>
          <a:noFill/>
        </p:spPr>
        <p:txBody>
          <a:bodyPr wrap="none" rtlCol="0">
            <a:spAutoFit/>
          </a:bodyPr>
          <a:lstStyle/>
          <a:p>
            <a:r>
              <a:rPr lang="en-US" dirty="0"/>
              <a:t>How does this compare to what we expected from the simulation?</a:t>
            </a:r>
          </a:p>
        </p:txBody>
      </p:sp>
      <p:pic>
        <p:nvPicPr>
          <p:cNvPr id="7" name="Picture 6">
            <a:extLst>
              <a:ext uri="{FF2B5EF4-FFF2-40B4-BE49-F238E27FC236}">
                <a16:creationId xmlns:a16="http://schemas.microsoft.com/office/drawing/2014/main" id="{967519FC-EFFF-8640-A813-7FCF951282B2}"/>
              </a:ext>
            </a:extLst>
          </p:cNvPr>
          <p:cNvPicPr>
            <a:picLocks noChangeAspect="1"/>
          </p:cNvPicPr>
          <p:nvPr/>
        </p:nvPicPr>
        <p:blipFill rotWithShape="1">
          <a:blip r:embed="rId3"/>
          <a:srcRect t="27185" b="31068"/>
          <a:stretch/>
        </p:blipFill>
        <p:spPr>
          <a:xfrm>
            <a:off x="317984" y="3868183"/>
            <a:ext cx="7226300" cy="1374915"/>
          </a:xfrm>
          <a:prstGeom prst="rect">
            <a:avLst/>
          </a:prstGeom>
        </p:spPr>
      </p:pic>
      <p:sp>
        <p:nvSpPr>
          <p:cNvPr id="5" name="Rectangle 4">
            <a:extLst>
              <a:ext uri="{FF2B5EF4-FFF2-40B4-BE49-F238E27FC236}">
                <a16:creationId xmlns:a16="http://schemas.microsoft.com/office/drawing/2014/main" id="{5C3478D1-5C97-4D43-B4B3-CD380DA030F5}"/>
              </a:ext>
            </a:extLst>
          </p:cNvPr>
          <p:cNvSpPr/>
          <p:nvPr/>
        </p:nvSpPr>
        <p:spPr>
          <a:xfrm>
            <a:off x="634478" y="5457749"/>
            <a:ext cx="6096000" cy="646331"/>
          </a:xfrm>
          <a:prstGeom prst="rect">
            <a:avLst/>
          </a:prstGeom>
        </p:spPr>
        <p:txBody>
          <a:bodyPr>
            <a:spAutoFit/>
          </a:bodyPr>
          <a:lstStyle/>
          <a:p>
            <a:r>
              <a:rPr lang="en-US" dirty="0"/>
              <a:t>&gt; 25/45</a:t>
            </a:r>
          </a:p>
          <a:p>
            <a:r>
              <a:rPr lang="en-US" dirty="0"/>
              <a:t>[1] 0.5555556</a:t>
            </a:r>
          </a:p>
        </p:txBody>
      </p:sp>
      <p:sp>
        <p:nvSpPr>
          <p:cNvPr id="9" name="Title 1">
            <a:extLst>
              <a:ext uri="{FF2B5EF4-FFF2-40B4-BE49-F238E27FC236}">
                <a16:creationId xmlns:a16="http://schemas.microsoft.com/office/drawing/2014/main" id="{5EFD8582-D674-314D-94E9-7C1ADF5B7B9B}"/>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728866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Likelihood and AIC model selection</a:t>
            </a:r>
          </a:p>
        </p:txBody>
      </p:sp>
      <p:sp>
        <p:nvSpPr>
          <p:cNvPr id="9" name="TextBox 8">
            <a:extLst>
              <a:ext uri="{FF2B5EF4-FFF2-40B4-BE49-F238E27FC236}">
                <a16:creationId xmlns:a16="http://schemas.microsoft.com/office/drawing/2014/main" id="{21946402-3650-644B-995A-ABF9A9FC5D19}"/>
              </a:ext>
            </a:extLst>
          </p:cNvPr>
          <p:cNvSpPr txBox="1"/>
          <p:nvPr/>
        </p:nvSpPr>
        <p:spPr>
          <a:xfrm>
            <a:off x="699738" y="1074314"/>
            <a:ext cx="11052428" cy="1477328"/>
          </a:xfrm>
          <a:prstGeom prst="rect">
            <a:avLst/>
          </a:prstGeom>
          <a:noFill/>
        </p:spPr>
        <p:txBody>
          <a:bodyPr wrap="square" rtlCol="0">
            <a:spAutoFit/>
          </a:bodyPr>
          <a:lstStyle/>
          <a:p>
            <a:r>
              <a:rPr lang="en-US" dirty="0"/>
              <a:t>Think of likelihood as how probable the observed data are under the current model. When we fit a </a:t>
            </a:r>
            <a:r>
              <a:rPr lang="en-US" dirty="0" err="1"/>
              <a:t>glm</a:t>
            </a:r>
            <a:r>
              <a:rPr lang="en-US" dirty="0"/>
              <a:t> we are getting the likelihood of the data assuming the best values for the parameters (beta coefficients). For any empirical dataset these will be very small numbers. It is easy for computers to store the log of very small numbers which means that log likelihoods will be negative numbers.</a:t>
            </a:r>
          </a:p>
          <a:p>
            <a:endParaRPr lang="en-US" dirty="0"/>
          </a:p>
        </p:txBody>
      </p:sp>
      <p:sp>
        <p:nvSpPr>
          <p:cNvPr id="10" name="TextBox 9">
            <a:extLst>
              <a:ext uri="{FF2B5EF4-FFF2-40B4-BE49-F238E27FC236}">
                <a16:creationId xmlns:a16="http://schemas.microsoft.com/office/drawing/2014/main" id="{CA95F93B-C5C5-5F4D-BC99-18CF926ACDAF}"/>
              </a:ext>
            </a:extLst>
          </p:cNvPr>
          <p:cNvSpPr txBox="1"/>
          <p:nvPr/>
        </p:nvSpPr>
        <p:spPr>
          <a:xfrm>
            <a:off x="1030014" y="2532993"/>
            <a:ext cx="1842749" cy="646331"/>
          </a:xfrm>
          <a:prstGeom prst="rect">
            <a:avLst/>
          </a:prstGeom>
          <a:noFill/>
        </p:spPr>
        <p:txBody>
          <a:bodyPr wrap="none" rtlCol="0">
            <a:spAutoFit/>
          </a:bodyPr>
          <a:lstStyle/>
          <a:p>
            <a:r>
              <a:rPr lang="en-US" dirty="0"/>
              <a:t>likelihood = .01</a:t>
            </a:r>
          </a:p>
          <a:p>
            <a:r>
              <a:rPr lang="en-US" dirty="0"/>
              <a:t>likelihood = .0001</a:t>
            </a:r>
          </a:p>
        </p:txBody>
      </p:sp>
      <p:sp>
        <p:nvSpPr>
          <p:cNvPr id="11" name="TextBox 10">
            <a:extLst>
              <a:ext uri="{FF2B5EF4-FFF2-40B4-BE49-F238E27FC236}">
                <a16:creationId xmlns:a16="http://schemas.microsoft.com/office/drawing/2014/main" id="{AAB08748-4DCA-9342-A6A0-201FE74CE84C}"/>
              </a:ext>
            </a:extLst>
          </p:cNvPr>
          <p:cNvSpPr txBox="1"/>
          <p:nvPr/>
        </p:nvSpPr>
        <p:spPr>
          <a:xfrm>
            <a:off x="3084787" y="2531859"/>
            <a:ext cx="1181734" cy="646331"/>
          </a:xfrm>
          <a:prstGeom prst="rect">
            <a:avLst/>
          </a:prstGeom>
          <a:noFill/>
        </p:spPr>
        <p:txBody>
          <a:bodyPr wrap="none" rtlCol="0">
            <a:spAutoFit/>
          </a:bodyPr>
          <a:lstStyle/>
          <a:p>
            <a:r>
              <a:rPr lang="en-US" dirty="0"/>
              <a:t>ln(L) = -4.6</a:t>
            </a:r>
          </a:p>
          <a:p>
            <a:r>
              <a:rPr lang="en-US" dirty="0"/>
              <a:t>ln(L) = -9.2</a:t>
            </a:r>
          </a:p>
        </p:txBody>
      </p:sp>
      <p:sp>
        <p:nvSpPr>
          <p:cNvPr id="12" name="TextBox 11">
            <a:extLst>
              <a:ext uri="{FF2B5EF4-FFF2-40B4-BE49-F238E27FC236}">
                <a16:creationId xmlns:a16="http://schemas.microsoft.com/office/drawing/2014/main" id="{9C309D10-695A-F841-BACC-E514A88D8EF0}"/>
              </a:ext>
            </a:extLst>
          </p:cNvPr>
          <p:cNvSpPr txBox="1"/>
          <p:nvPr/>
        </p:nvSpPr>
        <p:spPr>
          <a:xfrm>
            <a:off x="4345013" y="2531859"/>
            <a:ext cx="1017651" cy="646331"/>
          </a:xfrm>
          <a:prstGeom prst="rect">
            <a:avLst/>
          </a:prstGeom>
          <a:noFill/>
        </p:spPr>
        <p:txBody>
          <a:bodyPr wrap="none" rtlCol="0">
            <a:spAutoFit/>
          </a:bodyPr>
          <a:lstStyle/>
          <a:p>
            <a:r>
              <a:rPr lang="en-US" dirty="0"/>
              <a:t>better fit</a:t>
            </a:r>
          </a:p>
          <a:p>
            <a:r>
              <a:rPr lang="en-US" dirty="0"/>
              <a:t>worse fit</a:t>
            </a:r>
          </a:p>
        </p:txBody>
      </p:sp>
      <p:sp>
        <p:nvSpPr>
          <p:cNvPr id="13" name="TextBox 12">
            <a:extLst>
              <a:ext uri="{FF2B5EF4-FFF2-40B4-BE49-F238E27FC236}">
                <a16:creationId xmlns:a16="http://schemas.microsoft.com/office/drawing/2014/main" id="{FAC62377-FBB6-354C-966C-3FAFF713B8A2}"/>
              </a:ext>
            </a:extLst>
          </p:cNvPr>
          <p:cNvSpPr txBox="1"/>
          <p:nvPr/>
        </p:nvSpPr>
        <p:spPr>
          <a:xfrm>
            <a:off x="699738" y="3429000"/>
            <a:ext cx="11052428" cy="3416320"/>
          </a:xfrm>
          <a:prstGeom prst="rect">
            <a:avLst/>
          </a:prstGeom>
          <a:noFill/>
        </p:spPr>
        <p:txBody>
          <a:bodyPr wrap="square" rtlCol="0">
            <a:spAutoFit/>
          </a:bodyPr>
          <a:lstStyle/>
          <a:p>
            <a:r>
              <a:rPr lang="en-US" dirty="0"/>
              <a:t>Adding additional predictor variables will always improve the fit of the data under the model.</a:t>
            </a:r>
          </a:p>
          <a:p>
            <a:endParaRPr lang="en-US" dirty="0"/>
          </a:p>
          <a:p>
            <a:r>
              <a:rPr lang="en-US" b="1" dirty="0"/>
              <a:t>R example</a:t>
            </a:r>
          </a:p>
          <a:p>
            <a:endParaRPr lang="en-US" dirty="0"/>
          </a:p>
          <a:p>
            <a:r>
              <a:rPr lang="en-US" dirty="0"/>
              <a:t>So we must penalize for extra parameters</a:t>
            </a:r>
          </a:p>
          <a:p>
            <a:endParaRPr lang="en-US" dirty="0"/>
          </a:p>
          <a:p>
            <a:r>
              <a:rPr lang="en-US" b="1" dirty="0"/>
              <a:t>R example</a:t>
            </a:r>
          </a:p>
          <a:p>
            <a:r>
              <a:rPr lang="en-US" dirty="0"/>
              <a:t>fit1 &lt;- </a:t>
            </a:r>
            <a:r>
              <a:rPr lang="en-US" dirty="0" err="1"/>
              <a:t>glm</a:t>
            </a:r>
            <a:r>
              <a:rPr lang="en-US" dirty="0"/>
              <a:t>(y ~ a)</a:t>
            </a:r>
          </a:p>
          <a:p>
            <a:r>
              <a:rPr lang="en-US" dirty="0"/>
              <a:t>fit2 &lt;- </a:t>
            </a:r>
            <a:r>
              <a:rPr lang="en-US" dirty="0" err="1"/>
              <a:t>glm</a:t>
            </a:r>
            <a:r>
              <a:rPr lang="en-US" dirty="0"/>
              <a:t>(y ~ a + b)</a:t>
            </a:r>
          </a:p>
          <a:p>
            <a:r>
              <a:rPr lang="en-US" dirty="0" err="1"/>
              <a:t>logLik</a:t>
            </a:r>
            <a:r>
              <a:rPr lang="en-US" dirty="0"/>
              <a:t>(fit1)</a:t>
            </a:r>
          </a:p>
          <a:p>
            <a:r>
              <a:rPr lang="en-US" dirty="0" err="1"/>
              <a:t>anova</a:t>
            </a:r>
            <a:r>
              <a:rPr lang="en-US" dirty="0"/>
              <a:t>(fit1, fit2, test=“LRT”)</a:t>
            </a:r>
          </a:p>
          <a:p>
            <a:endParaRPr lang="en-US" dirty="0"/>
          </a:p>
        </p:txBody>
      </p:sp>
    </p:spTree>
    <p:extLst>
      <p:ext uri="{BB962C8B-B14F-4D97-AF65-F5344CB8AC3E}">
        <p14:creationId xmlns:p14="http://schemas.microsoft.com/office/powerpoint/2010/main" val="335503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Likelihood and AIC model selection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B1DAF11-4AE3-244D-99C6-6642778AD397}"/>
                  </a:ext>
                </a:extLst>
              </p:cNvPr>
              <p:cNvSpPr txBox="1"/>
              <p:nvPr/>
            </p:nvSpPr>
            <p:spPr>
              <a:xfrm>
                <a:off x="2380593" y="1203433"/>
                <a:ext cx="391934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𝐴𝐼𝐶</m:t>
                      </m:r>
                      <m:r>
                        <a:rPr lang="en-US" sz="3600" b="0" i="1" smtClean="0">
                          <a:latin typeface="Cambria Math" panose="02040503050406030204" pitchFamily="18" charset="0"/>
                        </a:rPr>
                        <m:t>=2</m:t>
                      </m:r>
                      <m:r>
                        <a:rPr lang="en-US" sz="3600" b="0" i="1" smtClean="0">
                          <a:latin typeface="Cambria Math" panose="02040503050406030204" pitchFamily="18" charset="0"/>
                        </a:rPr>
                        <m:t>𝑘</m:t>
                      </m:r>
                      <m:r>
                        <a:rPr lang="en-US" sz="3600" b="0" i="1" smtClean="0">
                          <a:latin typeface="Cambria Math" panose="02040503050406030204" pitchFamily="18" charset="0"/>
                        </a:rPr>
                        <m:t> −2</m:t>
                      </m:r>
                      <m:r>
                        <m:rPr>
                          <m:sty m:val="p"/>
                        </m:rPr>
                        <a:rPr lang="en-US" sz="3600" b="0" i="0" smtClean="0">
                          <a:latin typeface="Cambria Math" panose="02040503050406030204" pitchFamily="18" charset="0"/>
                        </a:rPr>
                        <m:t>ln</m:t>
                      </m:r>
                      <m:r>
                        <a:rPr lang="en-US" sz="3600" b="0" i="1" smtClean="0">
                          <a:latin typeface="Cambria Math" panose="02040503050406030204" pitchFamily="18" charset="0"/>
                        </a:rPr>
                        <m:t>⁡(</m:t>
                      </m:r>
                      <m:r>
                        <a:rPr lang="en-US" sz="3600" b="0" i="1" smtClean="0">
                          <a:latin typeface="Cambria Math" panose="02040503050406030204" pitchFamily="18" charset="0"/>
                        </a:rPr>
                        <m:t>𝐿</m:t>
                      </m:r>
                      <m:r>
                        <a:rPr lang="en-US" sz="3600" b="0" i="1" smtClean="0">
                          <a:latin typeface="Cambria Math" panose="02040503050406030204" pitchFamily="18" charset="0"/>
                        </a:rPr>
                        <m:t>)</m:t>
                      </m:r>
                    </m:oMath>
                  </m:oMathPara>
                </a14:m>
                <a:endParaRPr lang="en-US" sz="3600" dirty="0"/>
              </a:p>
            </p:txBody>
          </p:sp>
        </mc:Choice>
        <mc:Fallback xmlns="">
          <p:sp>
            <p:nvSpPr>
              <p:cNvPr id="2" name="TextBox 1">
                <a:extLst>
                  <a:ext uri="{FF2B5EF4-FFF2-40B4-BE49-F238E27FC236}">
                    <a16:creationId xmlns:a16="http://schemas.microsoft.com/office/drawing/2014/main" id="{DB1DAF11-4AE3-244D-99C6-6642778AD397}"/>
                  </a:ext>
                </a:extLst>
              </p:cNvPr>
              <p:cNvSpPr txBox="1">
                <a:spLocks noRot="1" noChangeAspect="1" noMove="1" noResize="1" noEditPoints="1" noAdjustHandles="1" noChangeArrowheads="1" noChangeShapeType="1" noTextEdit="1"/>
              </p:cNvSpPr>
              <p:nvPr/>
            </p:nvSpPr>
            <p:spPr>
              <a:xfrm>
                <a:off x="2380593" y="1203433"/>
                <a:ext cx="3919343" cy="553998"/>
              </a:xfrm>
              <a:prstGeom prst="rect">
                <a:avLst/>
              </a:prstGeom>
              <a:blipFill>
                <a:blip r:embed="rId2"/>
                <a:stretch>
                  <a:fillRect l="-2265" t="-6667" r="-3883" b="-3777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E3ED43F-E990-7844-AA39-C713C9496B8A}"/>
              </a:ext>
            </a:extLst>
          </p:cNvPr>
          <p:cNvSpPr txBox="1"/>
          <p:nvPr/>
        </p:nvSpPr>
        <p:spPr>
          <a:xfrm>
            <a:off x="2380593" y="1903740"/>
            <a:ext cx="6935553" cy="830997"/>
          </a:xfrm>
          <a:prstGeom prst="rect">
            <a:avLst/>
          </a:prstGeom>
          <a:noFill/>
        </p:spPr>
        <p:txBody>
          <a:bodyPr wrap="none" rtlCol="0">
            <a:spAutoFit/>
          </a:bodyPr>
          <a:lstStyle/>
          <a:p>
            <a:r>
              <a:rPr lang="en-US" sz="2400" dirty="0"/>
              <a:t>k number of parameters</a:t>
            </a:r>
          </a:p>
          <a:p>
            <a:r>
              <a:rPr lang="en-US" sz="2400" dirty="0"/>
              <a:t>ln(L) log likelihood of the data (a big negative number)</a:t>
            </a:r>
          </a:p>
        </p:txBody>
      </p:sp>
      <p:sp>
        <p:nvSpPr>
          <p:cNvPr id="14" name="TextBox 13">
            <a:extLst>
              <a:ext uri="{FF2B5EF4-FFF2-40B4-BE49-F238E27FC236}">
                <a16:creationId xmlns:a16="http://schemas.microsoft.com/office/drawing/2014/main" id="{BA5B4115-F954-1645-B7AB-2A4230C5E2DB}"/>
              </a:ext>
            </a:extLst>
          </p:cNvPr>
          <p:cNvSpPr txBox="1"/>
          <p:nvPr/>
        </p:nvSpPr>
        <p:spPr>
          <a:xfrm>
            <a:off x="2380593" y="3009451"/>
            <a:ext cx="3964996" cy="369332"/>
          </a:xfrm>
          <a:prstGeom prst="rect">
            <a:avLst/>
          </a:prstGeom>
          <a:noFill/>
        </p:spPr>
        <p:txBody>
          <a:bodyPr wrap="none" rtlCol="0">
            <a:spAutoFit/>
          </a:bodyPr>
          <a:lstStyle/>
          <a:p>
            <a:r>
              <a:rPr lang="en-US" dirty="0"/>
              <a:t>Models with smaller numbers are better</a:t>
            </a:r>
          </a:p>
        </p:txBody>
      </p:sp>
      <p:sp>
        <p:nvSpPr>
          <p:cNvPr id="15" name="Rectangle 14">
            <a:extLst>
              <a:ext uri="{FF2B5EF4-FFF2-40B4-BE49-F238E27FC236}">
                <a16:creationId xmlns:a16="http://schemas.microsoft.com/office/drawing/2014/main" id="{CE50B1DF-56B2-D244-B88D-59B060EC2131}"/>
              </a:ext>
            </a:extLst>
          </p:cNvPr>
          <p:cNvSpPr/>
          <p:nvPr/>
        </p:nvSpPr>
        <p:spPr>
          <a:xfrm>
            <a:off x="2380593" y="3702562"/>
            <a:ext cx="9464566" cy="2862322"/>
          </a:xfrm>
          <a:prstGeom prst="rect">
            <a:avLst/>
          </a:prstGeom>
        </p:spPr>
        <p:txBody>
          <a:bodyPr wrap="square">
            <a:spAutoFit/>
          </a:bodyPr>
          <a:lstStyle/>
          <a:p>
            <a:r>
              <a:rPr lang="en-US" dirty="0">
                <a:latin typeface="Open Sans"/>
              </a:rPr>
              <a:t>Differences in AIC can be used to evaluate evidence for one model vs. another.</a:t>
            </a:r>
          </a:p>
          <a:p>
            <a:endParaRPr lang="en-US" dirty="0">
              <a:latin typeface="Open Sans"/>
            </a:endParaRPr>
          </a:p>
          <a:p>
            <a:r>
              <a:rPr lang="en-US" dirty="0">
                <a:latin typeface="Open Sans"/>
              </a:rPr>
              <a:t>A model with a </a:t>
            </a:r>
            <a:r>
              <a:rPr lang="el-GR" dirty="0">
                <a:latin typeface="Open Sans"/>
              </a:rPr>
              <a:t>Δ</a:t>
            </a:r>
            <a:r>
              <a:rPr lang="en-US" dirty="0">
                <a:latin typeface="Open Sans"/>
              </a:rPr>
              <a:t>AIC</a:t>
            </a:r>
            <a:r>
              <a:rPr lang="el-GR" dirty="0">
                <a:latin typeface="Open Sans"/>
              </a:rPr>
              <a:t> </a:t>
            </a:r>
            <a:r>
              <a:rPr lang="en-US" dirty="0">
                <a:latin typeface="Open Sans"/>
              </a:rPr>
              <a:t>value within 1-2 of the best model has substantial support, and should be considered along with the best model.</a:t>
            </a:r>
          </a:p>
          <a:p>
            <a:endParaRPr lang="en-US" dirty="0">
              <a:latin typeface="Open Sans"/>
            </a:endParaRPr>
          </a:p>
          <a:p>
            <a:r>
              <a:rPr lang="en-US" dirty="0">
                <a:latin typeface="Open Sans"/>
              </a:rPr>
              <a:t>A </a:t>
            </a:r>
            <a:r>
              <a:rPr lang="el-GR" dirty="0">
                <a:latin typeface="Open Sans"/>
              </a:rPr>
              <a:t>Δ</a:t>
            </a:r>
            <a:r>
              <a:rPr lang="en-US" dirty="0">
                <a:latin typeface="Open Sans"/>
              </a:rPr>
              <a:t>AIC</a:t>
            </a:r>
            <a:r>
              <a:rPr lang="el-GR" dirty="0">
                <a:latin typeface="Open Sans"/>
              </a:rPr>
              <a:t> </a:t>
            </a:r>
            <a:r>
              <a:rPr lang="en-US" dirty="0">
                <a:latin typeface="Open Sans"/>
              </a:rPr>
              <a:t>value within only 4-7 units of the best model has considerably less support.</a:t>
            </a:r>
          </a:p>
          <a:p>
            <a:endParaRPr lang="en-US" dirty="0">
              <a:latin typeface="Open Sans"/>
            </a:endParaRPr>
          </a:p>
          <a:p>
            <a:r>
              <a:rPr lang="en-US" dirty="0">
                <a:latin typeface="Open Sans"/>
              </a:rPr>
              <a:t>A </a:t>
            </a:r>
            <a:r>
              <a:rPr lang="el-GR" dirty="0">
                <a:latin typeface="Open Sans"/>
              </a:rPr>
              <a:t>Δ</a:t>
            </a:r>
            <a:r>
              <a:rPr lang="en-US" dirty="0">
                <a:latin typeface="Open Sans"/>
              </a:rPr>
              <a:t>AIC</a:t>
            </a:r>
            <a:r>
              <a:rPr lang="el-GR" dirty="0">
                <a:latin typeface="Open Sans"/>
              </a:rPr>
              <a:t> </a:t>
            </a:r>
            <a:r>
              <a:rPr lang="en-US" dirty="0">
                <a:latin typeface="Open Sans"/>
              </a:rPr>
              <a:t>value &gt; 10 indicates that the worse model has virtually no support and should not be consideration.</a:t>
            </a:r>
            <a:br>
              <a:rPr lang="en-US" dirty="0"/>
            </a:br>
            <a:endParaRPr lang="en-US" dirty="0"/>
          </a:p>
        </p:txBody>
      </p:sp>
      <p:sp>
        <p:nvSpPr>
          <p:cNvPr id="16" name="TextBox 15">
            <a:extLst>
              <a:ext uri="{FF2B5EF4-FFF2-40B4-BE49-F238E27FC236}">
                <a16:creationId xmlns:a16="http://schemas.microsoft.com/office/drawing/2014/main" id="{EE18BA80-CC7C-2B48-A6F0-0C978D32D286}"/>
              </a:ext>
            </a:extLst>
          </p:cNvPr>
          <p:cNvSpPr txBox="1"/>
          <p:nvPr/>
        </p:nvSpPr>
        <p:spPr>
          <a:xfrm>
            <a:off x="9258953" y="6488668"/>
            <a:ext cx="2933047" cy="369332"/>
          </a:xfrm>
          <a:prstGeom prst="rect">
            <a:avLst/>
          </a:prstGeom>
          <a:noFill/>
        </p:spPr>
        <p:txBody>
          <a:bodyPr wrap="none" rtlCol="0">
            <a:spAutoFit/>
          </a:bodyPr>
          <a:lstStyle/>
          <a:p>
            <a:r>
              <a:rPr lang="en-US" dirty="0"/>
              <a:t>Burnham and Anderson 1998</a:t>
            </a:r>
          </a:p>
        </p:txBody>
      </p:sp>
    </p:spTree>
    <p:extLst>
      <p:ext uri="{BB962C8B-B14F-4D97-AF65-F5344CB8AC3E}">
        <p14:creationId xmlns:p14="http://schemas.microsoft.com/office/powerpoint/2010/main" val="137253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Likelihood and AIC model selection</a:t>
            </a:r>
          </a:p>
        </p:txBody>
      </p:sp>
      <p:sp>
        <p:nvSpPr>
          <p:cNvPr id="3" name="TextBox 2">
            <a:extLst>
              <a:ext uri="{FF2B5EF4-FFF2-40B4-BE49-F238E27FC236}">
                <a16:creationId xmlns:a16="http://schemas.microsoft.com/office/drawing/2014/main" id="{208F2C62-25FB-034D-8C61-BF1063C5ED87}"/>
              </a:ext>
            </a:extLst>
          </p:cNvPr>
          <p:cNvSpPr txBox="1"/>
          <p:nvPr/>
        </p:nvSpPr>
        <p:spPr>
          <a:xfrm>
            <a:off x="1376856" y="1755228"/>
            <a:ext cx="9722068" cy="4154984"/>
          </a:xfrm>
          <a:prstGeom prst="rect">
            <a:avLst/>
          </a:prstGeom>
          <a:noFill/>
        </p:spPr>
        <p:txBody>
          <a:bodyPr wrap="square" rtlCol="0">
            <a:spAutoFit/>
          </a:bodyPr>
          <a:lstStyle/>
          <a:p>
            <a:r>
              <a:rPr lang="en-US" sz="2400" dirty="0"/>
              <a:t>LRT: Does adding this predictor variable reduce the deviation from predictions more than I would expect if the predictor had no impact on the response variable (alpha = .05)</a:t>
            </a:r>
          </a:p>
          <a:p>
            <a:endParaRPr lang="en-US" sz="2400" dirty="0"/>
          </a:p>
          <a:p>
            <a:endParaRPr lang="en-US" sz="2400" dirty="0"/>
          </a:p>
          <a:p>
            <a:r>
              <a:rPr lang="en-US" sz="2400" dirty="0"/>
              <a:t>AIC: Is about comparing models and finding the model(s) that seem to match with the data we are observing.</a:t>
            </a:r>
          </a:p>
          <a:p>
            <a:endParaRPr lang="en-US" sz="2400" dirty="0"/>
          </a:p>
          <a:p>
            <a:endParaRPr lang="en-US" sz="2400" dirty="0"/>
          </a:p>
          <a:p>
            <a:r>
              <a:rPr lang="en-US" sz="2400" dirty="0"/>
              <a:t>If you are going to use AIC to choose “best” model pay attention to close seconds and whether they “tell a different story”</a:t>
            </a:r>
          </a:p>
        </p:txBody>
      </p:sp>
    </p:spTree>
    <p:extLst>
      <p:ext uri="{BB962C8B-B14F-4D97-AF65-F5344CB8AC3E}">
        <p14:creationId xmlns:p14="http://schemas.microsoft.com/office/powerpoint/2010/main" val="66520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6A2966-7ACF-294F-BDE5-4A8D3EC16FD6}"/>
              </a:ext>
            </a:extLst>
          </p:cNvPr>
          <p:cNvSpPr txBox="1"/>
          <p:nvPr/>
        </p:nvSpPr>
        <p:spPr>
          <a:xfrm>
            <a:off x="1062639" y="1182231"/>
            <a:ext cx="10066721" cy="2246769"/>
          </a:xfrm>
          <a:prstGeom prst="rect">
            <a:avLst/>
          </a:prstGeom>
          <a:noFill/>
        </p:spPr>
        <p:txBody>
          <a:bodyPr wrap="square" rtlCol="0">
            <a:spAutoFit/>
          </a:bodyPr>
          <a:lstStyle/>
          <a:p>
            <a:r>
              <a:rPr lang="en-US" sz="2800" dirty="0"/>
              <a:t>Questions where the response variable is binary are common.</a:t>
            </a:r>
          </a:p>
          <a:p>
            <a:pPr marL="457200" indent="-457200">
              <a:buFont typeface="Arial" panose="020B0604020202020204" pitchFamily="34" charset="0"/>
              <a:buChar char="•"/>
            </a:pPr>
            <a:r>
              <a:rPr lang="en-US" sz="2800" dirty="0"/>
              <a:t>Dispersal vs Non-dispersal</a:t>
            </a:r>
          </a:p>
          <a:p>
            <a:pPr marL="457200" indent="-457200">
              <a:buFont typeface="Arial" panose="020B0604020202020204" pitchFamily="34" charset="0"/>
              <a:buChar char="•"/>
            </a:pPr>
            <a:r>
              <a:rPr lang="en-US" sz="2800" dirty="0"/>
              <a:t>Survival</a:t>
            </a:r>
          </a:p>
          <a:p>
            <a:pPr marL="457200" indent="-457200">
              <a:buFont typeface="Arial" panose="020B0604020202020204" pitchFamily="34" charset="0"/>
              <a:buChar char="•"/>
            </a:pPr>
            <a:r>
              <a:rPr lang="en-US" sz="2800" dirty="0"/>
              <a:t>Presence/Absence of a trait</a:t>
            </a:r>
          </a:p>
          <a:p>
            <a:pPr marL="457200" indent="-457200">
              <a:buFont typeface="Arial" panose="020B0604020202020204" pitchFamily="34" charset="0"/>
              <a:buChar char="•"/>
            </a:pPr>
            <a:r>
              <a:rPr lang="en-US" sz="2800" dirty="0"/>
              <a:t>Infected/uninfected</a:t>
            </a:r>
          </a:p>
        </p:txBody>
      </p:sp>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37400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12135D-E8BF-3148-AFD2-0EB2DE5DA370}"/>
              </a:ext>
            </a:extLst>
          </p:cNvPr>
          <p:cNvPicPr>
            <a:picLocks noChangeAspect="1"/>
          </p:cNvPicPr>
          <p:nvPr/>
        </p:nvPicPr>
        <p:blipFill>
          <a:blip r:embed="rId2"/>
          <a:stretch>
            <a:fillRect/>
          </a:stretch>
        </p:blipFill>
        <p:spPr>
          <a:xfrm>
            <a:off x="1955800" y="1244600"/>
            <a:ext cx="8610600" cy="3924300"/>
          </a:xfrm>
          <a:prstGeom prst="rect">
            <a:avLst/>
          </a:prstGeom>
        </p:spPr>
      </p:pic>
      <p:sp>
        <p:nvSpPr>
          <p:cNvPr id="3" name="Title 1">
            <a:extLst>
              <a:ext uri="{FF2B5EF4-FFF2-40B4-BE49-F238E27FC236}">
                <a16:creationId xmlns:a16="http://schemas.microsoft.com/office/drawing/2014/main" id="{8C1EF62E-BD5E-3446-8C70-1F60D5767209}"/>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79620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7B697D-D9F0-6441-88F0-ECA1F6FF5BB9}"/>
              </a:ext>
            </a:extLst>
          </p:cNvPr>
          <p:cNvPicPr>
            <a:picLocks noChangeAspect="1"/>
          </p:cNvPicPr>
          <p:nvPr/>
        </p:nvPicPr>
        <p:blipFill>
          <a:blip r:embed="rId2"/>
          <a:stretch>
            <a:fillRect/>
          </a:stretch>
        </p:blipFill>
        <p:spPr>
          <a:xfrm>
            <a:off x="2324100" y="2978150"/>
            <a:ext cx="7543800" cy="901700"/>
          </a:xfrm>
          <a:prstGeom prst="rect">
            <a:avLst/>
          </a:prstGeom>
        </p:spPr>
      </p:pic>
      <p:pic>
        <p:nvPicPr>
          <p:cNvPr id="9" name="Picture 8">
            <a:extLst>
              <a:ext uri="{FF2B5EF4-FFF2-40B4-BE49-F238E27FC236}">
                <a16:creationId xmlns:a16="http://schemas.microsoft.com/office/drawing/2014/main" id="{41AF2513-9AC3-E546-B535-C082C45FF030}"/>
              </a:ext>
            </a:extLst>
          </p:cNvPr>
          <p:cNvPicPr>
            <a:picLocks noChangeAspect="1"/>
          </p:cNvPicPr>
          <p:nvPr/>
        </p:nvPicPr>
        <p:blipFill>
          <a:blip r:embed="rId3"/>
          <a:stretch>
            <a:fillRect/>
          </a:stretch>
        </p:blipFill>
        <p:spPr>
          <a:xfrm>
            <a:off x="2203450" y="2368550"/>
            <a:ext cx="7785100" cy="2120900"/>
          </a:xfrm>
          <a:prstGeom prst="rect">
            <a:avLst/>
          </a:prstGeom>
        </p:spPr>
      </p:pic>
      <p:sp>
        <p:nvSpPr>
          <p:cNvPr id="12" name="Title 1">
            <a:extLst>
              <a:ext uri="{FF2B5EF4-FFF2-40B4-BE49-F238E27FC236}">
                <a16:creationId xmlns:a16="http://schemas.microsoft.com/office/drawing/2014/main" id="{98B33689-9934-2945-91D7-2FDA9739EC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97403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AF8E30-DDA1-F149-B9AC-BA3DA4DE881E}"/>
              </a:ext>
            </a:extLst>
          </p:cNvPr>
          <p:cNvPicPr>
            <a:picLocks noChangeAspect="1"/>
          </p:cNvPicPr>
          <p:nvPr/>
        </p:nvPicPr>
        <p:blipFill>
          <a:blip r:embed="rId2"/>
          <a:stretch>
            <a:fillRect/>
          </a:stretch>
        </p:blipFill>
        <p:spPr>
          <a:xfrm>
            <a:off x="79927" y="1049286"/>
            <a:ext cx="7639104" cy="5573074"/>
          </a:xfrm>
          <a:prstGeom prst="rect">
            <a:avLst/>
          </a:prstGeom>
        </p:spPr>
      </p:pic>
      <p:sp>
        <p:nvSpPr>
          <p:cNvPr id="6" name="Title 1">
            <a:extLst>
              <a:ext uri="{FF2B5EF4-FFF2-40B4-BE49-F238E27FC236}">
                <a16:creationId xmlns:a16="http://schemas.microsoft.com/office/drawing/2014/main" id="{0C8A23AB-495C-844E-A656-3587C0AC4A32}"/>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grpSp>
        <p:nvGrpSpPr>
          <p:cNvPr id="9" name="Group 8">
            <a:extLst>
              <a:ext uri="{FF2B5EF4-FFF2-40B4-BE49-F238E27FC236}">
                <a16:creationId xmlns:a16="http://schemas.microsoft.com/office/drawing/2014/main" id="{8078D217-2D8D-5E4B-8A40-1BEE410FBEB7}"/>
              </a:ext>
            </a:extLst>
          </p:cNvPr>
          <p:cNvGrpSpPr/>
          <p:nvPr/>
        </p:nvGrpSpPr>
        <p:grpSpPr>
          <a:xfrm>
            <a:off x="2476500" y="1962150"/>
            <a:ext cx="9635573" cy="1873673"/>
            <a:chOff x="2476500" y="1962150"/>
            <a:chExt cx="9635573" cy="1873673"/>
          </a:xfrm>
        </p:grpSpPr>
        <p:pic>
          <p:nvPicPr>
            <p:cNvPr id="1030" name="Picture 6" descr="WHAT and WHY of Log Odds. WHAT are Log Odds and WHY are they… | by Piyush  Agarwal | Towards Data Science">
              <a:extLst>
                <a:ext uri="{FF2B5EF4-FFF2-40B4-BE49-F238E27FC236}">
                  <a16:creationId xmlns:a16="http://schemas.microsoft.com/office/drawing/2014/main" id="{A560AFB8-DCC4-854A-A9FD-574A1C0DE2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7238"/>
            <a:stretch/>
          </p:blipFill>
          <p:spPr bwMode="auto">
            <a:xfrm>
              <a:off x="7778198" y="1962150"/>
              <a:ext cx="4333875" cy="7477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94CBABC-726A-0549-A2B3-E2DF87C5F0E9}"/>
                </a:ext>
              </a:extLst>
            </p:cNvPr>
            <p:cNvCxnSpPr>
              <a:stCxn id="1030" idx="1"/>
            </p:cNvCxnSpPr>
            <p:nvPr/>
          </p:nvCxnSpPr>
          <p:spPr>
            <a:xfrm flipH="1">
              <a:off x="2476500" y="2336003"/>
              <a:ext cx="5301698" cy="1499820"/>
            </a:xfrm>
            <a:prstGeom prst="straightConnector1">
              <a:avLst/>
            </a:prstGeom>
            <a:ln w="381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23D512-709C-4C40-99A3-14BB998E7C7F}"/>
                </a:ext>
              </a:extLst>
            </p:cNvPr>
            <p:cNvSpPr txBox="1"/>
            <p:nvPr/>
          </p:nvSpPr>
          <p:spPr>
            <a:xfrm rot="20772343">
              <a:off x="6391275" y="2222632"/>
              <a:ext cx="1064715" cy="369332"/>
            </a:xfrm>
            <a:prstGeom prst="rect">
              <a:avLst/>
            </a:prstGeom>
            <a:noFill/>
          </p:spPr>
          <p:txBody>
            <a:bodyPr wrap="none" rtlCol="0">
              <a:spAutoFit/>
            </a:bodyPr>
            <a:lstStyle/>
            <a:p>
              <a:r>
                <a:rPr lang="en-US" dirty="0"/>
                <a:t>log(odds)</a:t>
              </a:r>
            </a:p>
          </p:txBody>
        </p:sp>
      </p:grpSp>
    </p:spTree>
    <p:extLst>
      <p:ext uri="{BB962C8B-B14F-4D97-AF65-F5344CB8AC3E}">
        <p14:creationId xmlns:p14="http://schemas.microsoft.com/office/powerpoint/2010/main" val="163449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AEA92A8-1D3E-9E4A-B02E-53CB9DE8A1A5}"/>
              </a:ext>
            </a:extLst>
          </p:cNvPr>
          <p:cNvPicPr>
            <a:picLocks noChangeAspect="1"/>
          </p:cNvPicPr>
          <p:nvPr/>
        </p:nvPicPr>
        <p:blipFill>
          <a:blip r:embed="rId2"/>
          <a:stretch>
            <a:fillRect/>
          </a:stretch>
        </p:blipFill>
        <p:spPr>
          <a:xfrm>
            <a:off x="1187231" y="1504950"/>
            <a:ext cx="10414000" cy="3263900"/>
          </a:xfrm>
          <a:prstGeom prst="rect">
            <a:avLst/>
          </a:prstGeom>
        </p:spPr>
      </p:pic>
      <p:sp>
        <p:nvSpPr>
          <p:cNvPr id="6" name="Title 1">
            <a:extLst>
              <a:ext uri="{FF2B5EF4-FFF2-40B4-BE49-F238E27FC236}">
                <a16:creationId xmlns:a16="http://schemas.microsoft.com/office/drawing/2014/main" id="{7AAEA483-94C7-714C-99E4-2BCB16D683DD}"/>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1718887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1"/>
          </a:solidFill>
        </a:ln>
        <a:effectLst/>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17242</TotalTime>
  <Words>480</Words>
  <Application>Microsoft Macintosh PowerPoint</Application>
  <PresentationFormat>Widescreen</PresentationFormat>
  <Paragraphs>64</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Cambria Math</vt:lpstr>
      <vt:lpstr>Open Sans</vt:lpstr>
      <vt:lpstr>Office Theme</vt:lpstr>
      <vt:lpstr>      Binary Response Variables, Random vs Fixed Effects, and Outliers  Biology 683  Lecture GLM2   Heath Blackmon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Microsoft Office User</cp:lastModifiedBy>
  <cp:revision>188</cp:revision>
  <cp:lastPrinted>2018-01-03T17:27:34Z</cp:lastPrinted>
  <dcterms:created xsi:type="dcterms:W3CDTF">2018-01-03T17:15:04Z</dcterms:created>
  <dcterms:modified xsi:type="dcterms:W3CDTF">2022-11-01T18:23:30Z</dcterms:modified>
</cp:coreProperties>
</file>