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302" r:id="rId3"/>
    <p:sldId id="328" r:id="rId4"/>
    <p:sldId id="324" r:id="rId5"/>
    <p:sldId id="304" r:id="rId6"/>
    <p:sldId id="305" r:id="rId7"/>
    <p:sldId id="306" r:id="rId8"/>
    <p:sldId id="307" r:id="rId9"/>
    <p:sldId id="312" r:id="rId10"/>
    <p:sldId id="313" r:id="rId11"/>
    <p:sldId id="314" r:id="rId12"/>
    <p:sldId id="315" r:id="rId13"/>
    <p:sldId id="316" r:id="rId14"/>
    <p:sldId id="317" r:id="rId15"/>
    <p:sldId id="331" r:id="rId16"/>
    <p:sldId id="318" r:id="rId17"/>
    <p:sldId id="319" r:id="rId18"/>
    <p:sldId id="320" r:id="rId19"/>
    <p:sldId id="321" r:id="rId20"/>
    <p:sldId id="308" r:id="rId21"/>
    <p:sldId id="309" r:id="rId22"/>
    <p:sldId id="322" r:id="rId23"/>
    <p:sldId id="332" r:id="rId24"/>
    <p:sldId id="32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449"/>
    <p:restoredTop sz="94577"/>
  </p:normalViewPr>
  <p:slideViewPr>
    <p:cSldViewPr snapToGrid="0" snapToObjects="1">
      <p:cViewPr varScale="1">
        <p:scale>
          <a:sx n="99" d="100"/>
          <a:sy n="99" d="100"/>
        </p:scale>
        <p:origin x="192" y="188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44EF5-F762-0549-B994-8B993D3419F2}" type="datetimeFigureOut">
              <a:rPr lang="en-US" smtClean="0"/>
              <a:t>9/25/23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BEDB10-A552-4045-983B-94ECC6476676}" type="slidenum">
              <a:rPr lang="en-US" smtClean="0"/>
              <a:t>‹#›</a:t>
            </a:fld>
            <a:endParaRPr lang="en-US"/>
          </a:p>
        </p:txBody>
      </p:sp>
    </p:spTree>
    <p:extLst>
      <p:ext uri="{BB962C8B-B14F-4D97-AF65-F5344CB8AC3E}">
        <p14:creationId xmlns:p14="http://schemas.microsoft.com/office/powerpoint/2010/main" val="2907998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D77B6C-192B-4A44-91F9-A9BE91FCC077}" type="slidenum">
              <a:rPr lang="en-US" smtClean="0"/>
              <a:t>16</a:t>
            </a:fld>
            <a:endParaRPr lang="en-US"/>
          </a:p>
        </p:txBody>
      </p:sp>
    </p:spTree>
    <p:extLst>
      <p:ext uri="{BB962C8B-B14F-4D97-AF65-F5344CB8AC3E}">
        <p14:creationId xmlns:p14="http://schemas.microsoft.com/office/powerpoint/2010/main" val="2904762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908699-CE29-634D-83B5-1061B2BD35A6}" type="datetimeFigureOut">
              <a:rPr lang="en-US" smtClean="0"/>
              <a:t>9/25/23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9/25/23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9/25/23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21741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9/25/23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9/25/23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908699-CE29-634D-83B5-1061B2BD35A6}" type="datetimeFigureOut">
              <a:rPr lang="en-US" smtClean="0"/>
              <a:t>9/25/23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908699-CE29-634D-83B5-1061B2BD35A6}" type="datetimeFigureOut">
              <a:rPr lang="en-US" smtClean="0"/>
              <a:t>9/25/23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908699-CE29-634D-83B5-1061B2BD35A6}" type="datetimeFigureOut">
              <a:rPr lang="en-US" smtClean="0"/>
              <a:t>9/25/23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9/25/23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9/25/23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9/25/23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9/25/23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2885" y="268940"/>
            <a:ext cx="10499463" cy="5948979"/>
          </a:xfrm>
        </p:spPr>
        <p:txBody>
          <a:bodyPr>
            <a:normAutofit/>
          </a:bodyPr>
          <a:lstStyle/>
          <a:p>
            <a:pPr algn="l"/>
            <a:r>
              <a:rPr lang="en-US" b="1" dirty="0"/>
              <a:t>Probability and </a:t>
            </a:r>
            <a:br>
              <a:rPr lang="en-US" b="1" dirty="0"/>
            </a:br>
            <a:r>
              <a:rPr lang="en-US" b="1" dirty="0"/>
              <a:t>Discrete Variables</a:t>
            </a:r>
            <a:br>
              <a:rPr lang="en-US" dirty="0"/>
            </a:br>
            <a:r>
              <a:rPr lang="en-US" sz="4000" dirty="0"/>
              <a:t>Biology 683</a:t>
            </a:r>
            <a:br>
              <a:rPr lang="en-US" sz="4000" dirty="0"/>
            </a:br>
            <a:br>
              <a:rPr lang="en-US" sz="4000" dirty="0"/>
            </a:br>
            <a:br>
              <a:rPr lang="en-US" sz="4000" dirty="0"/>
            </a:br>
            <a:br>
              <a:rPr lang="en-US" sz="4000" dirty="0"/>
            </a:br>
            <a:br>
              <a:rPr lang="en-US" sz="4000" dirty="0"/>
            </a:br>
            <a:br>
              <a:rPr lang="en-US" sz="4000" dirty="0"/>
            </a:br>
            <a:r>
              <a:rPr lang="en-US" sz="2800" dirty="0"/>
              <a:t>Heath Blackmon</a:t>
            </a:r>
          </a:p>
        </p:txBody>
      </p:sp>
      <p:pic>
        <p:nvPicPr>
          <p:cNvPr id="3" name="Picture 2">
            <a:extLst>
              <a:ext uri="{FF2B5EF4-FFF2-40B4-BE49-F238E27FC236}">
                <a16:creationId xmlns:a16="http://schemas.microsoft.com/office/drawing/2014/main" id="{A6EE5B6F-823B-9345-BAF0-D9F6AD0C0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7068" y="763163"/>
            <a:ext cx="5401388" cy="4558850"/>
          </a:xfrm>
          <a:prstGeom prst="rect">
            <a:avLst/>
          </a:prstGeom>
        </p:spPr>
      </p:pic>
    </p:spTree>
    <p:extLst>
      <p:ext uri="{BB962C8B-B14F-4D97-AF65-F5344CB8AC3E}">
        <p14:creationId xmlns:p14="http://schemas.microsoft.com/office/powerpoint/2010/main" val="20643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523220"/>
          </a:xfrm>
          <a:prstGeom prst="rect">
            <a:avLst/>
          </a:prstGeom>
          <a:noFill/>
        </p:spPr>
        <p:txBody>
          <a:bodyPr wrap="square" rtlCol="0">
            <a:spAutoFit/>
          </a:bodyPr>
          <a:lstStyle/>
          <a:p>
            <a:r>
              <a:rPr lang="en-US" sz="2800" dirty="0" err="1"/>
              <a:t>binom.test</a:t>
            </a:r>
            <a:r>
              <a:rPr lang="en-US" sz="2800" dirty="0"/>
              <a:t> has an argument </a:t>
            </a:r>
            <a:r>
              <a:rPr lang="en-US" sz="2800" dirty="0">
                <a:latin typeface="Andale Mono" charset="0"/>
                <a:ea typeface="Andale Mono" charset="0"/>
                <a:cs typeface="Andale Mono" charset="0"/>
              </a:rPr>
              <a:t>alternative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20" y="1979767"/>
            <a:ext cx="8394700" cy="11811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520" y="3339759"/>
            <a:ext cx="11531600" cy="1320800"/>
          </a:xfrm>
          <a:prstGeom prst="rect">
            <a:avLst/>
          </a:prstGeom>
        </p:spPr>
      </p:pic>
    </p:spTree>
    <p:extLst>
      <p:ext uri="{BB962C8B-B14F-4D97-AF65-F5344CB8AC3E}">
        <p14:creationId xmlns:p14="http://schemas.microsoft.com/office/powerpoint/2010/main" val="2481274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4832092"/>
          </a:xfrm>
          <a:prstGeom prst="rect">
            <a:avLst/>
          </a:prstGeom>
          <a:noFill/>
        </p:spPr>
        <p:txBody>
          <a:bodyPr wrap="square" rtlCol="0">
            <a:spAutoFit/>
          </a:bodyPr>
          <a:lstStyle/>
          <a:p>
            <a:r>
              <a:rPr lang="en-US" sz="2800" b="1" dirty="0"/>
              <a:t>Alternative = </a:t>
            </a:r>
            <a:r>
              <a:rPr lang="en-US" sz="2800" b="1" dirty="0" err="1"/>
              <a:t>two.sided</a:t>
            </a:r>
            <a:endParaRPr lang="en-US" sz="2800" b="1" dirty="0"/>
          </a:p>
          <a:p>
            <a:endParaRPr lang="en-US" sz="2800" b="1" dirty="0"/>
          </a:p>
          <a:p>
            <a:r>
              <a:rPr lang="en-US" sz="2800" dirty="0"/>
              <a:t>What is the probability that I would see a skew in the sex ratio this great or greater.  </a:t>
            </a:r>
          </a:p>
          <a:p>
            <a:endParaRPr lang="en-US" sz="2800" dirty="0"/>
          </a:p>
          <a:p>
            <a:r>
              <a:rPr lang="en-US" sz="2800" dirty="0"/>
              <a:t>In this case our observed number of males was -1.2 standard deviations from the mean.  So our p-value is the area under the curves above 1.2SD and below -1.2SD.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41" y="1277655"/>
            <a:ext cx="4508326" cy="1955535"/>
          </a:xfrm>
          <a:prstGeom prst="rect">
            <a:avLst/>
          </a:prstGeom>
        </p:spPr>
      </p:pic>
      <p:sp>
        <p:nvSpPr>
          <p:cNvPr id="7" name="TextBox 6"/>
          <p:cNvSpPr txBox="1"/>
          <p:nvPr/>
        </p:nvSpPr>
        <p:spPr>
          <a:xfrm>
            <a:off x="6450904" y="3745282"/>
            <a:ext cx="848309" cy="369332"/>
          </a:xfrm>
          <a:prstGeom prst="rect">
            <a:avLst/>
          </a:prstGeom>
          <a:noFill/>
        </p:spPr>
        <p:txBody>
          <a:bodyPr wrap="none" rtlCol="0">
            <a:spAutoFit/>
          </a:bodyPr>
          <a:lstStyle/>
          <a:p>
            <a:r>
              <a:rPr lang="en-US" dirty="0"/>
              <a:t>-1.2 SD</a:t>
            </a:r>
          </a:p>
        </p:txBody>
      </p:sp>
      <p:sp>
        <p:nvSpPr>
          <p:cNvPr id="8" name="TextBox 7"/>
          <p:cNvSpPr txBox="1"/>
          <p:nvPr/>
        </p:nvSpPr>
        <p:spPr>
          <a:xfrm>
            <a:off x="9258822" y="3745282"/>
            <a:ext cx="777777" cy="369332"/>
          </a:xfrm>
          <a:prstGeom prst="rect">
            <a:avLst/>
          </a:prstGeom>
          <a:noFill/>
        </p:spPr>
        <p:txBody>
          <a:bodyPr wrap="none" rtlCol="0">
            <a:spAutoFit/>
          </a:bodyPr>
          <a:lstStyle/>
          <a:p>
            <a:r>
              <a:rPr lang="en-US"/>
              <a:t>1.2 SD</a:t>
            </a:r>
          </a:p>
        </p:txBody>
      </p:sp>
      <p:cxnSp>
        <p:nvCxnSpPr>
          <p:cNvPr id="10" name="Straight Arrow Connector 9"/>
          <p:cNvCxnSpPr>
            <a:stCxn id="8" idx="0"/>
          </p:cNvCxnSpPr>
          <p:nvPr/>
        </p:nvCxnSpPr>
        <p:spPr>
          <a:xfrm flipH="1" flipV="1">
            <a:off x="9043792" y="2880986"/>
            <a:ext cx="603919" cy="8642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7620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40" y="1277655"/>
            <a:ext cx="4508327" cy="1955535"/>
          </a:xfrm>
          <a:prstGeom prst="rect">
            <a:avLst/>
          </a:prstGeom>
        </p:spPr>
      </p:pic>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3970318"/>
          </a:xfrm>
          <a:prstGeom prst="rect">
            <a:avLst/>
          </a:prstGeom>
          <a:noFill/>
        </p:spPr>
        <p:txBody>
          <a:bodyPr wrap="square" rtlCol="0">
            <a:spAutoFit/>
          </a:bodyPr>
          <a:lstStyle/>
          <a:p>
            <a:r>
              <a:rPr lang="en-US" sz="2800" b="1" dirty="0"/>
              <a:t>Alternative = greater</a:t>
            </a:r>
          </a:p>
          <a:p>
            <a:endParaRPr lang="en-US" sz="2800" b="1" dirty="0"/>
          </a:p>
          <a:p>
            <a:r>
              <a:rPr lang="en-US" sz="2800" dirty="0"/>
              <a:t>What is the probability that I would see a larger number of males.  </a:t>
            </a:r>
          </a:p>
          <a:p>
            <a:endParaRPr lang="en-US" sz="2800" dirty="0"/>
          </a:p>
          <a:p>
            <a:r>
              <a:rPr lang="en-US" sz="2800" dirty="0"/>
              <a:t>In this case our observed number of males was -1.2 standard deviations from the mean.  So our p-value is the area under the curves above -1.2SD.</a:t>
            </a:r>
          </a:p>
        </p:txBody>
      </p:sp>
      <p:sp>
        <p:nvSpPr>
          <p:cNvPr id="7" name="TextBox 6"/>
          <p:cNvSpPr txBox="1"/>
          <p:nvPr/>
        </p:nvSpPr>
        <p:spPr>
          <a:xfrm>
            <a:off x="6450904" y="3745282"/>
            <a:ext cx="848309" cy="369332"/>
          </a:xfrm>
          <a:prstGeom prst="rect">
            <a:avLst/>
          </a:prstGeom>
          <a:noFill/>
        </p:spPr>
        <p:txBody>
          <a:bodyPr wrap="none" rtlCol="0">
            <a:spAutoFit/>
          </a:bodyPr>
          <a:lstStyle/>
          <a:p>
            <a:r>
              <a:rPr lang="en-US" dirty="0"/>
              <a:t>-1.2 SD</a:t>
            </a:r>
          </a:p>
        </p:txBody>
      </p: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429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39" y="1277655"/>
            <a:ext cx="4508327" cy="1955535"/>
          </a:xfrm>
          <a:prstGeom prst="rect">
            <a:avLst/>
          </a:prstGeom>
        </p:spPr>
      </p:pic>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3970318"/>
          </a:xfrm>
          <a:prstGeom prst="rect">
            <a:avLst/>
          </a:prstGeom>
          <a:noFill/>
        </p:spPr>
        <p:txBody>
          <a:bodyPr wrap="square" rtlCol="0">
            <a:spAutoFit/>
          </a:bodyPr>
          <a:lstStyle/>
          <a:p>
            <a:r>
              <a:rPr lang="en-US" sz="2800" b="1" dirty="0"/>
              <a:t>Alternative = less</a:t>
            </a:r>
          </a:p>
          <a:p>
            <a:endParaRPr lang="en-US" sz="2800" b="1" dirty="0"/>
          </a:p>
          <a:p>
            <a:r>
              <a:rPr lang="en-US" sz="2800" dirty="0"/>
              <a:t>What is the probability that I would see this many or fewer males.  </a:t>
            </a:r>
          </a:p>
          <a:p>
            <a:endParaRPr lang="en-US" sz="2800" dirty="0"/>
          </a:p>
          <a:p>
            <a:r>
              <a:rPr lang="en-US" sz="2800" dirty="0"/>
              <a:t>In this case our observed number of males was -1.2 standard deviations from the mean.  So our p-value is the area under the curves below -1.2SD.</a:t>
            </a:r>
          </a:p>
        </p:txBody>
      </p:sp>
      <p:sp>
        <p:nvSpPr>
          <p:cNvPr id="7" name="TextBox 6"/>
          <p:cNvSpPr txBox="1"/>
          <p:nvPr/>
        </p:nvSpPr>
        <p:spPr>
          <a:xfrm>
            <a:off x="6450904" y="3745282"/>
            <a:ext cx="848309" cy="369332"/>
          </a:xfrm>
          <a:prstGeom prst="rect">
            <a:avLst/>
          </a:prstGeom>
          <a:noFill/>
        </p:spPr>
        <p:txBody>
          <a:bodyPr wrap="none" rtlCol="0">
            <a:spAutoFit/>
          </a:bodyPr>
          <a:lstStyle/>
          <a:p>
            <a:r>
              <a:rPr lang="en-US" dirty="0"/>
              <a:t>-1.2 SD</a:t>
            </a:r>
          </a:p>
        </p:txBody>
      </p: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7AF0B45-B356-5F45-95A5-D220345A6CA3}"/>
              </a:ext>
            </a:extLst>
          </p:cNvPr>
          <p:cNvSpPr txBox="1"/>
          <p:nvPr/>
        </p:nvSpPr>
        <p:spPr>
          <a:xfrm>
            <a:off x="7299213" y="4525628"/>
            <a:ext cx="4508327" cy="1754326"/>
          </a:xfrm>
          <a:prstGeom prst="rect">
            <a:avLst/>
          </a:prstGeom>
          <a:noFill/>
        </p:spPr>
        <p:txBody>
          <a:bodyPr wrap="square" rtlCol="0">
            <a:spAutoFit/>
          </a:bodyPr>
          <a:lstStyle/>
          <a:p>
            <a:r>
              <a:rPr lang="en-US" dirty="0"/>
              <a:t>If before we collected this data we wanted to answer the question: “Are males more rare than females?” Then we have an </a:t>
            </a:r>
            <a:r>
              <a:rPr lang="en-US" dirty="0" err="1"/>
              <a:t>apriori</a:t>
            </a:r>
            <a:r>
              <a:rPr lang="en-US" dirty="0"/>
              <a:t> hypothesis that we should see fewer males than females so we could justify using this more powerful test. </a:t>
            </a:r>
          </a:p>
        </p:txBody>
      </p:sp>
    </p:spTree>
    <p:extLst>
      <p:ext uri="{BB962C8B-B14F-4D97-AF65-F5344CB8AC3E}">
        <p14:creationId xmlns:p14="http://schemas.microsoft.com/office/powerpoint/2010/main" val="322143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Reporting the Results </a:t>
            </a:r>
          </a:p>
        </p:txBody>
      </p:sp>
      <p:sp>
        <p:nvSpPr>
          <p:cNvPr id="5" name="TextBox 4"/>
          <p:cNvSpPr txBox="1"/>
          <p:nvPr/>
        </p:nvSpPr>
        <p:spPr>
          <a:xfrm>
            <a:off x="277091" y="4705937"/>
            <a:ext cx="11574051" cy="954107"/>
          </a:xfrm>
          <a:prstGeom prst="rect">
            <a:avLst/>
          </a:prstGeom>
          <a:noFill/>
        </p:spPr>
        <p:txBody>
          <a:bodyPr wrap="square" rtlCol="0">
            <a:spAutoFit/>
          </a:bodyPr>
          <a:lstStyle/>
          <a:p>
            <a:r>
              <a:rPr lang="en-US" sz="2800" dirty="0">
                <a:latin typeface="Garamond" panose="02020404030301010803" pitchFamily="18" charset="0"/>
              </a:rPr>
              <a:t>Our offspring ratio shows a significantly fewer males than would be expected under a 1:1 sex ratio (0.35, 95% CI: 0.24-0.48, binomial test, </a:t>
            </a:r>
            <a:r>
              <a:rPr lang="en-US" sz="2800" i="1" dirty="0">
                <a:latin typeface="Garamond" panose="02020404030301010803" pitchFamily="18" charset="0"/>
              </a:rPr>
              <a:t>n </a:t>
            </a:r>
            <a:r>
              <a:rPr lang="en-US" sz="2800" dirty="0">
                <a:latin typeface="Garamond" panose="02020404030301010803" pitchFamily="18" charset="0"/>
              </a:rPr>
              <a:t>= 65, </a:t>
            </a:r>
            <a:r>
              <a:rPr lang="en-US" sz="2800" i="1" dirty="0">
                <a:latin typeface="Garamond" panose="02020404030301010803" pitchFamily="18" charset="0"/>
              </a:rPr>
              <a:t>p </a:t>
            </a:r>
            <a:r>
              <a:rPr lang="en-US" sz="2800" dirty="0">
                <a:latin typeface="Garamond" panose="02020404030301010803" pitchFamily="18" charset="0"/>
              </a:rPr>
              <a:t>&lt; 0.025). </a:t>
            </a:r>
          </a:p>
        </p:txBody>
      </p:sp>
      <p:pic>
        <p:nvPicPr>
          <p:cNvPr id="4" name="Picture 3">
            <a:extLst>
              <a:ext uri="{FF2B5EF4-FFF2-40B4-BE49-F238E27FC236}">
                <a16:creationId xmlns:a16="http://schemas.microsoft.com/office/drawing/2014/main" id="{B6AC0209-E65E-1540-A169-E2F6357B3284}"/>
              </a:ext>
            </a:extLst>
          </p:cNvPr>
          <p:cNvPicPr>
            <a:picLocks noChangeAspect="1"/>
          </p:cNvPicPr>
          <p:nvPr/>
        </p:nvPicPr>
        <p:blipFill>
          <a:blip r:embed="rId2"/>
          <a:stretch>
            <a:fillRect/>
          </a:stretch>
        </p:blipFill>
        <p:spPr>
          <a:xfrm>
            <a:off x="277091" y="935915"/>
            <a:ext cx="7671281" cy="3609571"/>
          </a:xfrm>
          <a:prstGeom prst="rect">
            <a:avLst/>
          </a:prstGeom>
        </p:spPr>
      </p:pic>
    </p:spTree>
    <p:extLst>
      <p:ext uri="{BB962C8B-B14F-4D97-AF65-F5344CB8AC3E}">
        <p14:creationId xmlns:p14="http://schemas.microsoft.com/office/powerpoint/2010/main" val="276643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Reporting the Results </a:t>
            </a:r>
          </a:p>
        </p:txBody>
      </p:sp>
      <p:sp>
        <p:nvSpPr>
          <p:cNvPr id="5" name="TextBox 4"/>
          <p:cNvSpPr txBox="1"/>
          <p:nvPr/>
        </p:nvSpPr>
        <p:spPr>
          <a:xfrm>
            <a:off x="250519" y="1277655"/>
            <a:ext cx="11574051" cy="4401205"/>
          </a:xfrm>
          <a:prstGeom prst="rect">
            <a:avLst/>
          </a:prstGeom>
          <a:noFill/>
        </p:spPr>
        <p:txBody>
          <a:bodyPr wrap="square" rtlCol="0">
            <a:spAutoFit/>
          </a:bodyPr>
          <a:lstStyle/>
          <a:p>
            <a:r>
              <a:rPr lang="en-US" sz="2800" dirty="0">
                <a:latin typeface="Garamond" panose="02020404030301010803" pitchFamily="18" charset="0"/>
              </a:rPr>
              <a:t>This populations shows a significantly fewer males than would be expected under a 1:1 sex ration (0.35, 95% CI: 0.24-0.48, binomial test, </a:t>
            </a:r>
            <a:r>
              <a:rPr lang="en-US" sz="2800" i="1" dirty="0">
                <a:latin typeface="Garamond" panose="02020404030301010803" pitchFamily="18" charset="0"/>
              </a:rPr>
              <a:t>n </a:t>
            </a:r>
            <a:r>
              <a:rPr lang="en-US" sz="2800" dirty="0">
                <a:latin typeface="Garamond" panose="02020404030301010803" pitchFamily="18" charset="0"/>
              </a:rPr>
              <a:t>= 65, </a:t>
            </a:r>
            <a:r>
              <a:rPr lang="en-US" sz="2800" i="1" dirty="0">
                <a:latin typeface="Garamond" panose="02020404030301010803" pitchFamily="18" charset="0"/>
              </a:rPr>
              <a:t>p </a:t>
            </a:r>
            <a:r>
              <a:rPr lang="en-US" sz="2800" dirty="0">
                <a:latin typeface="Garamond" panose="02020404030301010803" pitchFamily="18" charset="0"/>
              </a:rPr>
              <a:t>&lt; 0.025). </a:t>
            </a:r>
          </a:p>
          <a:p>
            <a:endParaRPr lang="en-US" sz="2800" dirty="0"/>
          </a:p>
          <a:p>
            <a:r>
              <a:rPr lang="en-US" sz="2800" dirty="0"/>
              <a:t>For very small </a:t>
            </a:r>
            <a:r>
              <a:rPr lang="en-US" sz="2800" i="1" dirty="0"/>
              <a:t>p</a:t>
            </a:r>
            <a:r>
              <a:rPr lang="en-US" sz="2800" dirty="0"/>
              <a:t>-values, we just say that </a:t>
            </a:r>
            <a:r>
              <a:rPr lang="en-US" sz="2800" i="1" dirty="0"/>
              <a:t>p </a:t>
            </a:r>
            <a:r>
              <a:rPr lang="en-US" sz="2800" dirty="0"/>
              <a:t>is very small (&lt; 0.001 or &lt; 0.0001). </a:t>
            </a:r>
          </a:p>
          <a:p>
            <a:endParaRPr lang="en-US" sz="2800" dirty="0"/>
          </a:p>
          <a:p>
            <a:r>
              <a:rPr lang="en-US" sz="2800" dirty="0"/>
              <a:t>Most journals/subdisciplines will have conventions about how certain tests are reported. </a:t>
            </a:r>
          </a:p>
          <a:p>
            <a:endParaRPr lang="en-US" sz="2800" dirty="0"/>
          </a:p>
          <a:p>
            <a:r>
              <a:rPr lang="en-US" sz="2800" dirty="0"/>
              <a:t>Most journals italicize mathematical variables, so </a:t>
            </a:r>
            <a:r>
              <a:rPr lang="en-US" sz="2800" i="1" dirty="0"/>
              <a:t>n </a:t>
            </a:r>
            <a:r>
              <a:rPr lang="en-US" sz="2800" dirty="0"/>
              <a:t>and </a:t>
            </a:r>
            <a:r>
              <a:rPr lang="en-US" sz="2800" i="1" dirty="0"/>
              <a:t>p </a:t>
            </a:r>
            <a:r>
              <a:rPr lang="en-US" sz="2800" dirty="0"/>
              <a:t>would be italicized. They also normally would be lower case. </a:t>
            </a:r>
          </a:p>
        </p:txBody>
      </p:sp>
    </p:spTree>
    <p:extLst>
      <p:ext uri="{BB962C8B-B14F-4D97-AF65-F5344CB8AC3E}">
        <p14:creationId xmlns:p14="http://schemas.microsoft.com/office/powerpoint/2010/main" val="4241394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3"/>
                <a:stretch>
                  <a:fillRect t="-7143" b="-18831"/>
                </a:stretch>
              </a:blipFill>
            </p:spPr>
            <p:txBody>
              <a:bodyPr/>
              <a:lstStyle/>
              <a:p>
                <a:r>
                  <a:rPr lang="en-US">
                    <a:noFill/>
                  </a:rPr>
                  <a:t> </a:t>
                </a:r>
              </a:p>
            </p:txBody>
          </p:sp>
        </mc:Fallback>
      </mc:AlternateContent>
      <p:sp>
        <p:nvSpPr>
          <p:cNvPr id="5" name="TextBox 4"/>
          <p:cNvSpPr txBox="1"/>
          <p:nvPr/>
        </p:nvSpPr>
        <p:spPr>
          <a:xfrm>
            <a:off x="302474" y="1308828"/>
            <a:ext cx="11574051" cy="4401205"/>
          </a:xfrm>
          <a:prstGeom prst="rect">
            <a:avLst/>
          </a:prstGeom>
          <a:noFill/>
        </p:spPr>
        <p:txBody>
          <a:bodyPr wrap="square" rtlCol="0">
            <a:spAutoFit/>
          </a:bodyPr>
          <a:lstStyle/>
          <a:p>
            <a:r>
              <a:rPr lang="en-US" sz="2800" dirty="0"/>
              <a:t>This test compares the observed number in each category to expectations based on the null hypothesis (if there are only two categories, it approximates the binomial test with probability of 50%) </a:t>
            </a:r>
          </a:p>
          <a:p>
            <a:endParaRPr lang="en-US" sz="2800" dirty="0"/>
          </a:p>
          <a:p>
            <a:r>
              <a:rPr lang="en-US" sz="2800" dirty="0"/>
              <a:t>It can also be used to test for independence of two variables, and then it is called a contingency χ2-test. </a:t>
            </a:r>
          </a:p>
          <a:p>
            <a:endParaRPr lang="en-US" sz="2800" dirty="0"/>
          </a:p>
          <a:p>
            <a:r>
              <a:rPr lang="en-US" sz="2800" dirty="0"/>
              <a:t>We will use data from the Titanic and </a:t>
            </a:r>
          </a:p>
          <a:p>
            <a:r>
              <a:rPr lang="en-US" sz="2800" dirty="0"/>
              <a:t>see if some females were more likely to </a:t>
            </a:r>
          </a:p>
          <a:p>
            <a:r>
              <a:rPr lang="en-US" sz="2800" dirty="0"/>
              <a:t>survive than others.</a:t>
            </a:r>
          </a:p>
        </p:txBody>
      </p:sp>
      <p:graphicFrame>
        <p:nvGraphicFramePr>
          <p:cNvPr id="4" name="Table 3"/>
          <p:cNvGraphicFramePr>
            <a:graphicFrameLocks noGrp="1"/>
          </p:cNvGraphicFramePr>
          <p:nvPr/>
        </p:nvGraphicFramePr>
        <p:xfrm>
          <a:off x="6190641" y="3955311"/>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0236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in each category.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spTree>
    <p:extLst>
      <p:ext uri="{BB962C8B-B14F-4D97-AF65-F5344CB8AC3E}">
        <p14:creationId xmlns:p14="http://schemas.microsoft.com/office/powerpoint/2010/main" val="4085341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in each category.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gridCol w="1260692">
                  <a:extLst>
                    <a:ext uri="{9D8B030D-6E8A-4147-A177-3AD203B41FA5}">
                      <a16:colId xmlns:a16="http://schemas.microsoft.com/office/drawing/2014/main" val="20003"/>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tc>
                  <a:txBody>
                    <a:bodyPr/>
                    <a:lstStyle/>
                    <a:p>
                      <a:pPr algn="ctr"/>
                      <a:r>
                        <a:rPr lang="en-US" dirty="0">
                          <a:solidFill>
                            <a:schemeClr val="tx1">
                              <a:lumMod val="65000"/>
                              <a:lumOff val="35000"/>
                            </a:schemeClr>
                          </a:solidFill>
                        </a:rPr>
                        <a:t>total</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tc>
                  <a:txBody>
                    <a:bodyPr/>
                    <a:lstStyle/>
                    <a:p>
                      <a:pPr algn="ctr"/>
                      <a:r>
                        <a:rPr lang="en-US" dirty="0">
                          <a:solidFill>
                            <a:schemeClr val="tx1">
                              <a:lumMod val="65000"/>
                              <a:lumOff val="35000"/>
                            </a:schemeClr>
                          </a:solidFill>
                        </a:rPr>
                        <a:t>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tc>
                  <a:txBody>
                    <a:bodyPr/>
                    <a:lstStyle/>
                    <a:p>
                      <a:pPr algn="ctr"/>
                      <a:r>
                        <a:rPr lang="en-US" dirty="0">
                          <a:solidFill>
                            <a:schemeClr val="tx1">
                              <a:lumMod val="65000"/>
                              <a:lumOff val="35000"/>
                            </a:schemeClr>
                          </a:solidFill>
                        </a:rPr>
                        <a:t>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tc>
                  <a:txBody>
                    <a:bodyPr/>
                    <a:lstStyle/>
                    <a:p>
                      <a:pPr algn="ctr"/>
                      <a:r>
                        <a:rPr lang="en-US" dirty="0">
                          <a:solidFill>
                            <a:schemeClr val="tx1">
                              <a:lumMod val="65000"/>
                              <a:lumOff val="35000"/>
                            </a:schemeClr>
                          </a:solidFill>
                        </a:rPr>
                        <a:t>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tc>
                  <a:txBody>
                    <a:bodyPr/>
                    <a:lstStyle/>
                    <a:p>
                      <a:pPr algn="ctr"/>
                      <a:r>
                        <a:rPr lang="en-US" dirty="0">
                          <a:solidFill>
                            <a:schemeClr val="tx1">
                              <a:lumMod val="65000"/>
                              <a:lumOff val="35000"/>
                            </a:schemeClr>
                          </a:solidFill>
                        </a:rPr>
                        <a:t>23</a:t>
                      </a:r>
                    </a:p>
                  </a:txBody>
                  <a:tcPr anchor="ctr"/>
                </a:tc>
                <a:extLst>
                  <a:ext uri="{0D108BD9-81ED-4DB2-BD59-A6C34878D82A}">
                    <a16:rowId xmlns:a16="http://schemas.microsoft.com/office/drawing/2014/main" val="10005"/>
                  </a:ext>
                </a:extLst>
              </a:tr>
              <a:tr h="425885">
                <a:tc>
                  <a:txBody>
                    <a:bodyPr/>
                    <a:lstStyle/>
                    <a:p>
                      <a:pPr algn="ctr"/>
                      <a:r>
                        <a:rPr lang="en-US" dirty="0">
                          <a:solidFill>
                            <a:schemeClr val="tx1">
                              <a:lumMod val="65000"/>
                              <a:lumOff val="35000"/>
                            </a:schemeClr>
                          </a:solidFill>
                        </a:rPr>
                        <a:t>total</a:t>
                      </a:r>
                    </a:p>
                  </a:txBody>
                  <a:tcPr anchor="ctr"/>
                </a:tc>
                <a:tc>
                  <a:txBody>
                    <a:bodyPr/>
                    <a:lstStyle/>
                    <a:p>
                      <a:pPr algn="ctr"/>
                      <a:r>
                        <a:rPr lang="en-US" dirty="0">
                          <a:solidFill>
                            <a:schemeClr val="tx1">
                              <a:lumMod val="65000"/>
                              <a:lumOff val="35000"/>
                            </a:schemeClr>
                          </a:solidFill>
                        </a:rPr>
                        <a:t>74.4%</a:t>
                      </a:r>
                    </a:p>
                  </a:txBody>
                  <a:tcPr anchor="ctr"/>
                </a:tc>
                <a:tc>
                  <a:txBody>
                    <a:bodyPr/>
                    <a:lstStyle/>
                    <a:p>
                      <a:pPr algn="ctr"/>
                      <a:r>
                        <a:rPr lang="en-US" dirty="0">
                          <a:solidFill>
                            <a:schemeClr val="tx1">
                              <a:lumMod val="65000"/>
                              <a:lumOff val="35000"/>
                            </a:schemeClr>
                          </a:solidFill>
                        </a:rPr>
                        <a:t>25.6%</a:t>
                      </a:r>
                    </a:p>
                  </a:txBody>
                  <a:tcPr anchor="ctr"/>
                </a:tc>
                <a:tc>
                  <a:txBody>
                    <a:bodyPr/>
                    <a:lstStyle/>
                    <a:p>
                      <a:pPr algn="ct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46900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gridCol w="1260692">
                  <a:extLst>
                    <a:ext uri="{9D8B030D-6E8A-4147-A177-3AD203B41FA5}">
                      <a16:colId xmlns:a16="http://schemas.microsoft.com/office/drawing/2014/main" val="20003"/>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tc>
                  <a:txBody>
                    <a:bodyPr/>
                    <a:lstStyle/>
                    <a:p>
                      <a:pPr algn="ctr"/>
                      <a:endParaRPr lang="en-US" dirty="0"/>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tc>
                  <a:txBody>
                    <a:bodyPr/>
                    <a:lstStyle/>
                    <a:p>
                      <a:pPr algn="ctr"/>
                      <a:r>
                        <a:rPr lang="en-US" dirty="0">
                          <a:solidFill>
                            <a:schemeClr val="tx1">
                              <a:lumMod val="65000"/>
                              <a:lumOff val="35000"/>
                            </a:schemeClr>
                          </a:solidFill>
                        </a:rPr>
                        <a:t>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tc>
                  <a:txBody>
                    <a:bodyPr/>
                    <a:lstStyle/>
                    <a:p>
                      <a:pPr algn="ctr"/>
                      <a:r>
                        <a:rPr lang="en-US" dirty="0">
                          <a:solidFill>
                            <a:schemeClr val="tx1">
                              <a:lumMod val="65000"/>
                              <a:lumOff val="35000"/>
                            </a:schemeClr>
                          </a:solidFill>
                        </a:rPr>
                        <a:t>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tc>
                  <a:txBody>
                    <a:bodyPr/>
                    <a:lstStyle/>
                    <a:p>
                      <a:pPr algn="ctr"/>
                      <a:r>
                        <a:rPr lang="en-US" dirty="0">
                          <a:solidFill>
                            <a:schemeClr val="tx1">
                              <a:lumMod val="65000"/>
                              <a:lumOff val="35000"/>
                            </a:schemeClr>
                          </a:solidFill>
                        </a:rPr>
                        <a:t>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tc>
                  <a:txBody>
                    <a:bodyPr/>
                    <a:lstStyle/>
                    <a:p>
                      <a:pPr algn="ctr"/>
                      <a:r>
                        <a:rPr lang="en-US" dirty="0">
                          <a:solidFill>
                            <a:schemeClr val="tx1">
                              <a:lumMod val="65000"/>
                              <a:lumOff val="35000"/>
                            </a:schemeClr>
                          </a:solidFill>
                        </a:rPr>
                        <a:t>23</a:t>
                      </a:r>
                    </a:p>
                  </a:txBody>
                  <a:tcPr anchor="ctr"/>
                </a:tc>
                <a:extLst>
                  <a:ext uri="{0D108BD9-81ED-4DB2-BD59-A6C34878D82A}">
                    <a16:rowId xmlns:a16="http://schemas.microsoft.com/office/drawing/2014/main" val="10005"/>
                  </a:ext>
                </a:extLst>
              </a:tr>
              <a:tr h="425885">
                <a:tc>
                  <a:txBody>
                    <a:bodyPr/>
                    <a:lstStyle/>
                    <a:p>
                      <a:pPr algn="ctr"/>
                      <a:r>
                        <a:rPr lang="en-US" dirty="0"/>
                        <a:t>total</a:t>
                      </a:r>
                    </a:p>
                  </a:txBody>
                  <a:tcPr anchor="ctr"/>
                </a:tc>
                <a:tc>
                  <a:txBody>
                    <a:bodyPr/>
                    <a:lstStyle/>
                    <a:p>
                      <a:pPr algn="ctr"/>
                      <a:r>
                        <a:rPr lang="en-US" dirty="0">
                          <a:solidFill>
                            <a:schemeClr val="tx1">
                              <a:lumMod val="65000"/>
                              <a:lumOff val="35000"/>
                            </a:schemeClr>
                          </a:solidFill>
                        </a:rPr>
                        <a:t>74.4%</a:t>
                      </a:r>
                    </a:p>
                  </a:txBody>
                  <a:tcPr anchor="ctr"/>
                </a:tc>
                <a:tc>
                  <a:txBody>
                    <a:bodyPr/>
                    <a:lstStyle/>
                    <a:p>
                      <a:pPr algn="ctr"/>
                      <a:r>
                        <a:rPr lang="en-US" dirty="0">
                          <a:solidFill>
                            <a:schemeClr val="tx1">
                              <a:lumMod val="65000"/>
                              <a:lumOff val="35000"/>
                            </a:schemeClr>
                          </a:solidFill>
                        </a:rPr>
                        <a:t>25.6%</a:t>
                      </a:r>
                    </a:p>
                  </a:txBody>
                  <a:tcPr anchor="ctr"/>
                </a:tc>
                <a:tc>
                  <a:txBody>
                    <a:bodyPr/>
                    <a:lstStyle/>
                    <a:p>
                      <a:pPr algn="ctr"/>
                      <a:endParaRPr lang="en-US" dirty="0"/>
                    </a:p>
                  </a:txBody>
                  <a:tcPr anchor="ct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nvGraphicFramePr>
        <p:xfrm>
          <a:off x="6781801" y="3532843"/>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Expected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.744 x 144</a:t>
                      </a:r>
                    </a:p>
                  </a:txBody>
                  <a:tcPr anchor="ctr"/>
                </a:tc>
                <a:tc>
                  <a:txBody>
                    <a:bodyPr/>
                    <a:lstStyle/>
                    <a:p>
                      <a:pPr algn="ctr"/>
                      <a:r>
                        <a:rPr lang="en-US" dirty="0"/>
                        <a:t>.256 x 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.744 x 93</a:t>
                      </a:r>
                    </a:p>
                  </a:txBody>
                  <a:tcPr anchor="ctr"/>
                </a:tc>
                <a:tc>
                  <a:txBody>
                    <a:bodyPr/>
                    <a:lstStyle/>
                    <a:p>
                      <a:pPr algn="ctr"/>
                      <a:r>
                        <a:rPr lang="en-US" dirty="0"/>
                        <a:t>.256 x 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.744 x 165</a:t>
                      </a:r>
                    </a:p>
                  </a:txBody>
                  <a:tcPr anchor="ctr"/>
                </a:tc>
                <a:tc>
                  <a:txBody>
                    <a:bodyPr/>
                    <a:lstStyle/>
                    <a:p>
                      <a:pPr algn="ctr"/>
                      <a:r>
                        <a:rPr lang="en-US" dirty="0"/>
                        <a:t>.256 x 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.744 x 23</a:t>
                      </a:r>
                    </a:p>
                  </a:txBody>
                  <a:tcPr anchor="ctr"/>
                </a:tc>
                <a:tc>
                  <a:txBody>
                    <a:bodyPr/>
                    <a:lstStyle/>
                    <a:p>
                      <a:pPr algn="ctr"/>
                      <a:r>
                        <a:rPr lang="en-US" dirty="0"/>
                        <a:t>.256 x 23</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08038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Analyzing Proportions </a:t>
            </a:r>
          </a:p>
        </p:txBody>
      </p:sp>
      <p:sp>
        <p:nvSpPr>
          <p:cNvPr id="4" name="Rectangle 3"/>
          <p:cNvSpPr/>
          <p:nvPr/>
        </p:nvSpPr>
        <p:spPr>
          <a:xfrm>
            <a:off x="237995" y="1161821"/>
            <a:ext cx="11786991" cy="3970318"/>
          </a:xfrm>
          <a:prstGeom prst="rect">
            <a:avLst/>
          </a:prstGeom>
        </p:spPr>
        <p:txBody>
          <a:bodyPr wrap="square">
            <a:spAutoFit/>
          </a:bodyPr>
          <a:lstStyle/>
          <a:p>
            <a:r>
              <a:rPr lang="en-US" sz="2800" dirty="0"/>
              <a:t>Several chapters in the book deal with this topic </a:t>
            </a:r>
          </a:p>
          <a:p>
            <a:endParaRPr lang="en-US" sz="2800" dirty="0"/>
          </a:p>
          <a:p>
            <a:r>
              <a:rPr lang="en-US" sz="2800" dirty="0"/>
              <a:t>The experiment boils down to this: </a:t>
            </a:r>
          </a:p>
          <a:p>
            <a:pPr marL="914400" lvl="1" indent="-457200">
              <a:buFont typeface="Arial" charset="0"/>
              <a:buChar char="•"/>
            </a:pPr>
            <a:r>
              <a:rPr lang="en-US" sz="2800" dirty="0"/>
              <a:t>Your subjects have some alternative outcomes</a:t>
            </a:r>
          </a:p>
          <a:p>
            <a:pPr marL="914400" lvl="1" indent="-457200">
              <a:buFont typeface="Arial" charset="0"/>
              <a:buChar char="•"/>
            </a:pPr>
            <a:r>
              <a:rPr lang="en-US" sz="2800" dirty="0"/>
              <a:t>Each individual has some probability of each outcome</a:t>
            </a:r>
          </a:p>
          <a:p>
            <a:pPr marL="914400" lvl="1" indent="-457200">
              <a:buFont typeface="Arial" charset="0"/>
              <a:buChar char="•"/>
            </a:pPr>
            <a:r>
              <a:rPr lang="en-US" sz="2800" dirty="0"/>
              <a:t>You are trying to find the conditions that impact that probability</a:t>
            </a:r>
          </a:p>
          <a:p>
            <a:pPr marL="914400" lvl="1" indent="-457200">
              <a:buFont typeface="Arial" charset="0"/>
              <a:buChar char="•"/>
            </a:pPr>
            <a:endParaRPr lang="en-US" sz="2800" dirty="0"/>
          </a:p>
          <a:p>
            <a:r>
              <a:rPr lang="en-US" sz="2800" dirty="0"/>
              <a:t>When would this type of problem come up in the biological sciences? </a:t>
            </a:r>
          </a:p>
          <a:p>
            <a:pPr lvl="1"/>
            <a:endParaRPr lang="en-US" sz="2800" dirty="0"/>
          </a:p>
        </p:txBody>
      </p:sp>
    </p:spTree>
    <p:extLst>
      <p:ext uri="{BB962C8B-B14F-4D97-AF65-F5344CB8AC3E}">
        <p14:creationId xmlns:p14="http://schemas.microsoft.com/office/powerpoint/2010/main" val="956117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gridCol w="1260692">
                  <a:extLst>
                    <a:ext uri="{9D8B030D-6E8A-4147-A177-3AD203B41FA5}">
                      <a16:colId xmlns:a16="http://schemas.microsoft.com/office/drawing/2014/main" val="20003"/>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tc>
                  <a:txBody>
                    <a:bodyPr/>
                    <a:lstStyle/>
                    <a:p>
                      <a:pPr algn="ctr"/>
                      <a:endParaRPr lang="en-US" dirty="0"/>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tc>
                  <a:txBody>
                    <a:bodyPr/>
                    <a:lstStyle/>
                    <a:p>
                      <a:pPr algn="ctr"/>
                      <a:r>
                        <a:rPr lang="en-US" dirty="0">
                          <a:solidFill>
                            <a:schemeClr val="tx1">
                              <a:lumMod val="65000"/>
                              <a:lumOff val="35000"/>
                            </a:schemeClr>
                          </a:solidFill>
                        </a:rPr>
                        <a:t>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tc>
                  <a:txBody>
                    <a:bodyPr/>
                    <a:lstStyle/>
                    <a:p>
                      <a:pPr algn="ctr"/>
                      <a:r>
                        <a:rPr lang="en-US" dirty="0">
                          <a:solidFill>
                            <a:schemeClr val="tx1">
                              <a:lumMod val="65000"/>
                              <a:lumOff val="35000"/>
                            </a:schemeClr>
                          </a:solidFill>
                        </a:rPr>
                        <a:t>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tc>
                  <a:txBody>
                    <a:bodyPr/>
                    <a:lstStyle/>
                    <a:p>
                      <a:pPr algn="ctr"/>
                      <a:r>
                        <a:rPr lang="en-US" dirty="0">
                          <a:solidFill>
                            <a:schemeClr val="tx1">
                              <a:lumMod val="65000"/>
                              <a:lumOff val="35000"/>
                            </a:schemeClr>
                          </a:solidFill>
                        </a:rPr>
                        <a:t>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tc>
                  <a:txBody>
                    <a:bodyPr/>
                    <a:lstStyle/>
                    <a:p>
                      <a:pPr algn="ctr"/>
                      <a:r>
                        <a:rPr lang="en-US" dirty="0">
                          <a:solidFill>
                            <a:schemeClr val="tx1">
                              <a:lumMod val="65000"/>
                              <a:lumOff val="35000"/>
                            </a:schemeClr>
                          </a:solidFill>
                        </a:rPr>
                        <a:t>23</a:t>
                      </a:r>
                    </a:p>
                  </a:txBody>
                  <a:tcPr anchor="ctr"/>
                </a:tc>
                <a:extLst>
                  <a:ext uri="{0D108BD9-81ED-4DB2-BD59-A6C34878D82A}">
                    <a16:rowId xmlns:a16="http://schemas.microsoft.com/office/drawing/2014/main" val="10005"/>
                  </a:ext>
                </a:extLst>
              </a:tr>
              <a:tr h="425885">
                <a:tc>
                  <a:txBody>
                    <a:bodyPr/>
                    <a:lstStyle/>
                    <a:p>
                      <a:pPr algn="ctr"/>
                      <a:r>
                        <a:rPr lang="en-US" dirty="0"/>
                        <a:t>total</a:t>
                      </a:r>
                    </a:p>
                  </a:txBody>
                  <a:tcPr anchor="ctr"/>
                </a:tc>
                <a:tc>
                  <a:txBody>
                    <a:bodyPr/>
                    <a:lstStyle/>
                    <a:p>
                      <a:pPr algn="ctr"/>
                      <a:r>
                        <a:rPr lang="en-US" dirty="0">
                          <a:solidFill>
                            <a:schemeClr val="tx1">
                              <a:lumMod val="65000"/>
                              <a:lumOff val="35000"/>
                            </a:schemeClr>
                          </a:solidFill>
                        </a:rPr>
                        <a:t>74.4%</a:t>
                      </a:r>
                    </a:p>
                  </a:txBody>
                  <a:tcPr anchor="ctr"/>
                </a:tc>
                <a:tc>
                  <a:txBody>
                    <a:bodyPr/>
                    <a:lstStyle/>
                    <a:p>
                      <a:pPr algn="ctr"/>
                      <a:r>
                        <a:rPr lang="en-US" dirty="0">
                          <a:solidFill>
                            <a:schemeClr val="tx1">
                              <a:lumMod val="65000"/>
                              <a:lumOff val="35000"/>
                            </a:schemeClr>
                          </a:solidFill>
                        </a:rPr>
                        <a:t>25.6%</a:t>
                      </a:r>
                    </a:p>
                  </a:txBody>
                  <a:tcPr anchor="ctr"/>
                </a:tc>
                <a:tc>
                  <a:txBody>
                    <a:bodyPr/>
                    <a:lstStyle/>
                    <a:p>
                      <a:pPr algn="ctr"/>
                      <a:endParaRPr lang="en-US" dirty="0"/>
                    </a:p>
                  </a:txBody>
                  <a:tcPr anchor="ct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nvGraphicFramePr>
        <p:xfrm>
          <a:off x="6781801" y="3532843"/>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Expected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107</a:t>
                      </a:r>
                    </a:p>
                  </a:txBody>
                  <a:tcPr anchor="ctr"/>
                </a:tc>
                <a:tc>
                  <a:txBody>
                    <a:bodyPr/>
                    <a:lstStyle/>
                    <a:p>
                      <a:pPr algn="ctr"/>
                      <a:r>
                        <a:rPr lang="en-US" dirty="0"/>
                        <a:t>37</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69</a:t>
                      </a:r>
                    </a:p>
                  </a:txBody>
                  <a:tcPr anchor="ctr"/>
                </a:tc>
                <a:tc>
                  <a:txBody>
                    <a:bodyPr/>
                    <a:lstStyle/>
                    <a:p>
                      <a:pPr algn="ctr"/>
                      <a:r>
                        <a:rPr lang="en-US" dirty="0"/>
                        <a:t>24</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123</a:t>
                      </a:r>
                    </a:p>
                  </a:txBody>
                  <a:tcPr anchor="ctr"/>
                </a:tc>
                <a:tc>
                  <a:txBody>
                    <a:bodyPr/>
                    <a:lstStyle/>
                    <a:p>
                      <a:pPr algn="ctr"/>
                      <a:r>
                        <a:rPr lang="en-US" dirty="0"/>
                        <a:t>42</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17</a:t>
                      </a:r>
                    </a:p>
                  </a:txBody>
                  <a:tcPr anchor="ctr"/>
                </a:tc>
                <a:tc>
                  <a:txBody>
                    <a:bodyPr/>
                    <a:lstStyle/>
                    <a:p>
                      <a:pPr algn="ctr"/>
                      <a:r>
                        <a:rPr lang="en-US" dirty="0"/>
                        <a:t>6</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8264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250519" y="3532843"/>
          <a:ext cx="3782076" cy="2569201"/>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tblGrid>
              <a:tr h="464829">
                <a:tc gridSpan="3">
                  <a:txBody>
                    <a:bodyPr/>
                    <a:lstStyle/>
                    <a:p>
                      <a:pPr algn="ctr"/>
                      <a:r>
                        <a:rPr lang="en-US" dirty="0"/>
                        <a:t>Observed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nvGraphicFramePr>
        <p:xfrm>
          <a:off x="4521895" y="3532843"/>
          <a:ext cx="3782076" cy="2569201"/>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tblGrid>
              <a:tr h="464829">
                <a:tc gridSpan="3">
                  <a:txBody>
                    <a:bodyPr/>
                    <a:lstStyle/>
                    <a:p>
                      <a:pPr algn="ctr"/>
                      <a:r>
                        <a:rPr lang="en-US" dirty="0"/>
                        <a:t>Expected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107</a:t>
                      </a:r>
                    </a:p>
                  </a:txBody>
                  <a:tcPr anchor="ctr"/>
                </a:tc>
                <a:tc>
                  <a:txBody>
                    <a:bodyPr/>
                    <a:lstStyle/>
                    <a:p>
                      <a:pPr algn="ctr"/>
                      <a:r>
                        <a:rPr lang="en-US" dirty="0"/>
                        <a:t>37</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69</a:t>
                      </a:r>
                    </a:p>
                  </a:txBody>
                  <a:tcPr anchor="ctr"/>
                </a:tc>
                <a:tc>
                  <a:txBody>
                    <a:bodyPr/>
                    <a:lstStyle/>
                    <a:p>
                      <a:pPr algn="ctr"/>
                      <a:r>
                        <a:rPr lang="en-US" dirty="0"/>
                        <a:t>24</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123</a:t>
                      </a:r>
                    </a:p>
                  </a:txBody>
                  <a:tcPr anchor="ctr"/>
                </a:tc>
                <a:tc>
                  <a:txBody>
                    <a:bodyPr/>
                    <a:lstStyle/>
                    <a:p>
                      <a:pPr algn="ctr"/>
                      <a:r>
                        <a:rPr lang="en-US" dirty="0"/>
                        <a:t>42</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17</a:t>
                      </a:r>
                    </a:p>
                  </a:txBody>
                  <a:tcPr anchor="ctr"/>
                </a:tc>
                <a:tc>
                  <a:txBody>
                    <a:bodyPr/>
                    <a:lstStyle/>
                    <a:p>
                      <a:pPr algn="ctr"/>
                      <a:r>
                        <a:rPr lang="en-US" dirty="0"/>
                        <a:t>6</a:t>
                      </a:r>
                    </a:p>
                  </a:txBody>
                  <a:tcPr anchor="ct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3" name="Rectangle 2"/>
              <p:cNvSpPr/>
              <p:nvPr/>
            </p:nvSpPr>
            <p:spPr>
              <a:xfrm>
                <a:off x="8986155" y="4494277"/>
                <a:ext cx="215623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600" i="1" smtClean="0">
                              <a:latin typeface="Cambria Math" panose="02040503050406030204" pitchFamily="18" charset="0"/>
                            </a:rPr>
                          </m:ctrlPr>
                        </m:sSupPr>
                        <m:e>
                          <m:r>
                            <a:rPr lang="en-US" sz="3600" i="1">
                              <a:latin typeface="Cambria Math" charset="0"/>
                              <a:ea typeface="Cambria Math" charset="0"/>
                              <a:cs typeface="Cambria Math" charset="0"/>
                            </a:rPr>
                            <m:t>𝜒</m:t>
                          </m:r>
                        </m:e>
                        <m:sup>
                          <m:r>
                            <a:rPr lang="en-US" sz="3600" i="1">
                              <a:latin typeface="Cambria Math" charset="0"/>
                            </a:rPr>
                            <m:t>2</m:t>
                          </m:r>
                        </m:sup>
                      </m:sSup>
                      <m:r>
                        <a:rPr lang="en-US" sz="3600" b="0" i="1" smtClean="0">
                          <a:latin typeface="Cambria Math" charset="0"/>
                        </a:rPr>
                        <m:t>=</m:t>
                      </m:r>
                      <m:r>
                        <a:rPr lang="nb-NO" sz="3600" i="1">
                          <a:latin typeface="Cambria Math" charset="0"/>
                        </a:rPr>
                        <m:t>117</m:t>
                      </m:r>
                    </m:oMath>
                  </m:oMathPara>
                </a14:m>
                <a:endParaRPr lang="en-US" sz="3600" dirty="0"/>
              </a:p>
            </p:txBody>
          </p:sp>
        </mc:Choice>
        <mc:Fallback xmlns="">
          <p:sp>
            <p:nvSpPr>
              <p:cNvPr id="3" name="Rectangle 2"/>
              <p:cNvSpPr>
                <a:spLocks noRot="1" noChangeAspect="1" noMove="1" noResize="1" noEditPoints="1" noAdjustHandles="1" noChangeArrowheads="1" noChangeShapeType="1" noTextEdit="1"/>
              </p:cNvSpPr>
              <p:nvPr/>
            </p:nvSpPr>
            <p:spPr>
              <a:xfrm>
                <a:off x="8986155" y="4494277"/>
                <a:ext cx="2156231" cy="646331"/>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32769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p:sp>
        <p:nvSpPr>
          <p:cNvPr id="5" name="TextBox 4"/>
          <p:cNvSpPr txBox="1"/>
          <p:nvPr/>
        </p:nvSpPr>
        <p:spPr>
          <a:xfrm>
            <a:off x="138769" y="985978"/>
            <a:ext cx="6150281" cy="5693866"/>
          </a:xfrm>
          <a:prstGeom prst="rect">
            <a:avLst/>
          </a:prstGeom>
          <a:noFill/>
        </p:spPr>
        <p:txBody>
          <a:bodyPr wrap="square" rtlCol="0">
            <a:spAutoFit/>
          </a:bodyPr>
          <a:lstStyle/>
          <a:p>
            <a:r>
              <a:rPr lang="en-US" sz="2800" dirty="0"/>
              <a:t>The shape of the chi square distribution depends on the degrees of freedom (</a:t>
            </a:r>
            <a:r>
              <a:rPr lang="en-US" sz="2800" dirty="0" err="1"/>
              <a:t>df</a:t>
            </a:r>
            <a:r>
              <a:rPr lang="en-US" sz="2800" dirty="0"/>
              <a:t>).</a:t>
            </a:r>
          </a:p>
          <a:p>
            <a:endParaRPr lang="en-US" sz="2800" dirty="0"/>
          </a:p>
          <a:p>
            <a:r>
              <a:rPr lang="en-US" sz="2800" dirty="0"/>
              <a:t> </a:t>
            </a:r>
            <a:r>
              <a:rPr lang="en-US" sz="2800" dirty="0" err="1"/>
              <a:t>df</a:t>
            </a:r>
            <a:r>
              <a:rPr lang="en-US" sz="2800" dirty="0"/>
              <a:t> = (no. rows </a:t>
            </a:r>
            <a:r>
              <a:rPr lang="mr-IN" sz="2800" dirty="0"/>
              <a:t>–</a:t>
            </a:r>
            <a:r>
              <a:rPr lang="en-US" sz="2800" dirty="0"/>
              <a:t> 1)(no. cols -1) </a:t>
            </a: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r>
              <a:rPr lang="en-US" sz="2800" dirty="0" err="1"/>
              <a:t>df</a:t>
            </a:r>
            <a:r>
              <a:rPr lang="en-US" sz="2800" dirty="0"/>
              <a:t> = (4</a:t>
            </a:r>
            <a:r>
              <a:rPr lang="mr-IN" sz="2800" dirty="0"/>
              <a:t>–</a:t>
            </a:r>
            <a:r>
              <a:rPr lang="en-US" sz="2800" dirty="0"/>
              <a:t> 1)(2 -1)</a:t>
            </a:r>
          </a:p>
          <a:p>
            <a:r>
              <a:rPr lang="en-US" sz="2800" dirty="0" err="1"/>
              <a:t>df</a:t>
            </a:r>
            <a:r>
              <a:rPr lang="en-US" sz="2800" dirty="0"/>
              <a:t> = 3</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050" y="985978"/>
            <a:ext cx="2898493" cy="130695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7442" y="1033121"/>
            <a:ext cx="2357610" cy="1255652"/>
          </a:xfrm>
          <a:prstGeom prst="rect">
            <a:avLst/>
          </a:prstGeom>
        </p:spPr>
      </p:pic>
      <p:graphicFrame>
        <p:nvGraphicFramePr>
          <p:cNvPr id="7" name="Table 6"/>
          <p:cNvGraphicFramePr>
            <a:graphicFrameLocks noGrp="1"/>
          </p:cNvGraphicFramePr>
          <p:nvPr/>
        </p:nvGraphicFramePr>
        <p:xfrm>
          <a:off x="228252" y="2856437"/>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extLst>
                  <a:ext uri="{0D108BD9-81ED-4DB2-BD59-A6C34878D82A}">
                    <a16:rowId xmlns:a16="http://schemas.microsoft.com/office/drawing/2014/main" val="10005"/>
                  </a:ext>
                </a:extLst>
              </a:tr>
            </a:tbl>
          </a:graphicData>
        </a:graphic>
      </p:graphicFrame>
      <p:sp>
        <p:nvSpPr>
          <p:cNvPr id="8" name="TextBox 7"/>
          <p:cNvSpPr txBox="1"/>
          <p:nvPr/>
        </p:nvSpPr>
        <p:spPr>
          <a:xfrm>
            <a:off x="7883677" y="1291615"/>
            <a:ext cx="609462" cy="369332"/>
          </a:xfrm>
          <a:prstGeom prst="rect">
            <a:avLst/>
          </a:prstGeom>
          <a:noFill/>
        </p:spPr>
        <p:txBody>
          <a:bodyPr wrap="none" rtlCol="0">
            <a:spAutoFit/>
          </a:bodyPr>
          <a:lstStyle/>
          <a:p>
            <a:r>
              <a:rPr lang="en-US"/>
              <a:t>df</a:t>
            </a:r>
            <a:r>
              <a:rPr lang="en-US" dirty="0"/>
              <a:t>=1</a:t>
            </a:r>
          </a:p>
        </p:txBody>
      </p:sp>
      <p:sp>
        <p:nvSpPr>
          <p:cNvPr id="9" name="TextBox 8"/>
          <p:cNvSpPr txBox="1"/>
          <p:nvPr/>
        </p:nvSpPr>
        <p:spPr>
          <a:xfrm>
            <a:off x="10782170" y="1270124"/>
            <a:ext cx="609462" cy="369332"/>
          </a:xfrm>
          <a:prstGeom prst="rect">
            <a:avLst/>
          </a:prstGeom>
          <a:noFill/>
        </p:spPr>
        <p:txBody>
          <a:bodyPr wrap="none" rtlCol="0">
            <a:spAutoFit/>
          </a:bodyPr>
          <a:lstStyle/>
          <a:p>
            <a:r>
              <a:rPr lang="en-US" dirty="0" err="1"/>
              <a:t>df</a:t>
            </a:r>
            <a:r>
              <a:rPr lang="en-US" dirty="0"/>
              <a:t>=3</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5658" y="3091543"/>
            <a:ext cx="5649393" cy="3489050"/>
          </a:xfrm>
          <a:prstGeom prst="rect">
            <a:avLst/>
          </a:prstGeom>
        </p:spPr>
      </p:pic>
    </p:spTree>
    <p:extLst>
      <p:ext uri="{BB962C8B-B14F-4D97-AF65-F5344CB8AC3E}">
        <p14:creationId xmlns:p14="http://schemas.microsoft.com/office/powerpoint/2010/main" val="362136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My take</a:t>
            </a:r>
          </a:p>
        </p:txBody>
      </p:sp>
      <p:sp>
        <p:nvSpPr>
          <p:cNvPr id="3" name="TextBox 2">
            <a:extLst>
              <a:ext uri="{FF2B5EF4-FFF2-40B4-BE49-F238E27FC236}">
                <a16:creationId xmlns:a16="http://schemas.microsoft.com/office/drawing/2014/main" id="{39127271-7944-0346-B88A-5B6585D4204C}"/>
              </a:ext>
            </a:extLst>
          </p:cNvPr>
          <p:cNvSpPr txBox="1"/>
          <p:nvPr/>
        </p:nvSpPr>
        <p:spPr>
          <a:xfrm>
            <a:off x="523982" y="1356189"/>
            <a:ext cx="10628927" cy="2246769"/>
          </a:xfrm>
          <a:prstGeom prst="rect">
            <a:avLst/>
          </a:prstGeom>
          <a:noFill/>
        </p:spPr>
        <p:txBody>
          <a:bodyPr wrap="square" rtlCol="0">
            <a:spAutoFit/>
          </a:bodyPr>
          <a:lstStyle/>
          <a:p>
            <a:r>
              <a:rPr lang="en-US" sz="2800" dirty="0"/>
              <a:t>Much of what was presented today forms the basis of logically thinking about your experimental results. Similarly these topics are key to your ability to evaluate the evidence presented in the papers that you read. </a:t>
            </a:r>
            <a:r>
              <a:rPr lang="en-US" sz="2800" dirty="0">
                <a:solidFill>
                  <a:srgbClr val="C00000"/>
                </a:solidFill>
              </a:rPr>
              <a:t>I will definitely ask you multiple questions on your midterm and final that will require you to think clearly about these topics</a:t>
            </a:r>
            <a:r>
              <a:rPr lang="en-US" dirty="0">
                <a:solidFill>
                  <a:srgbClr val="C00000"/>
                </a:solidFill>
              </a:rPr>
              <a:t>.</a:t>
            </a:r>
          </a:p>
        </p:txBody>
      </p:sp>
    </p:spTree>
    <p:extLst>
      <p:ext uri="{BB962C8B-B14F-4D97-AF65-F5344CB8AC3E}">
        <p14:creationId xmlns:p14="http://schemas.microsoft.com/office/powerpoint/2010/main" val="3344665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64EC2A5-FACC-5249-B3CE-17BE0D4A1F3F}"/>
              </a:ext>
            </a:extLst>
          </p:cNvPr>
          <p:cNvSpPr txBox="1"/>
          <p:nvPr/>
        </p:nvSpPr>
        <p:spPr>
          <a:xfrm>
            <a:off x="0" y="0"/>
            <a:ext cx="12192000" cy="584775"/>
          </a:xfrm>
          <a:prstGeom prst="rect">
            <a:avLst/>
          </a:prstGeom>
          <a:solidFill>
            <a:schemeClr val="tx1"/>
          </a:solidFill>
        </p:spPr>
        <p:txBody>
          <a:bodyPr wrap="square" rtlCol="0">
            <a:spAutoFit/>
          </a:bodyPr>
          <a:lstStyle/>
          <a:p>
            <a:pPr algn="ctr"/>
            <a:r>
              <a:rPr lang="en-US" sz="3200" b="1" dirty="0">
                <a:solidFill>
                  <a:schemeClr val="bg1"/>
                </a:solidFill>
              </a:rPr>
              <a:t>My expectations for you</a:t>
            </a:r>
          </a:p>
        </p:txBody>
      </p:sp>
      <p:graphicFrame>
        <p:nvGraphicFramePr>
          <p:cNvPr id="7" name="Table 7">
            <a:extLst>
              <a:ext uri="{FF2B5EF4-FFF2-40B4-BE49-F238E27FC236}">
                <a16:creationId xmlns:a16="http://schemas.microsoft.com/office/drawing/2014/main" id="{B9F7082F-AC26-6E49-93EA-932D77216422}"/>
              </a:ext>
            </a:extLst>
          </p:cNvPr>
          <p:cNvGraphicFramePr>
            <a:graphicFrameLocks noGrp="1"/>
          </p:cNvGraphicFramePr>
          <p:nvPr>
            <p:extLst>
              <p:ext uri="{D42A27DB-BD31-4B8C-83A1-F6EECF244321}">
                <p14:modId xmlns:p14="http://schemas.microsoft.com/office/powerpoint/2010/main" val="233716064"/>
              </p:ext>
            </p:extLst>
          </p:nvPr>
        </p:nvGraphicFramePr>
        <p:xfrm>
          <a:off x="304800" y="917591"/>
          <a:ext cx="11538857" cy="2966720"/>
        </p:xfrm>
        <a:graphic>
          <a:graphicData uri="http://schemas.openxmlformats.org/drawingml/2006/table">
            <a:tbl>
              <a:tblPr firstRow="1" bandRow="1">
                <a:tableStyleId>{5C22544A-7EE6-4342-B048-85BDC9FD1C3A}</a:tableStyleId>
              </a:tblPr>
              <a:tblGrid>
                <a:gridCol w="2874449">
                  <a:extLst>
                    <a:ext uri="{9D8B030D-6E8A-4147-A177-3AD203B41FA5}">
                      <a16:colId xmlns:a16="http://schemas.microsoft.com/office/drawing/2014/main" val="1208965653"/>
                    </a:ext>
                  </a:extLst>
                </a:gridCol>
                <a:gridCol w="2915512">
                  <a:extLst>
                    <a:ext uri="{9D8B030D-6E8A-4147-A177-3AD203B41FA5}">
                      <a16:colId xmlns:a16="http://schemas.microsoft.com/office/drawing/2014/main" val="1390911447"/>
                    </a:ext>
                  </a:extLst>
                </a:gridCol>
                <a:gridCol w="2915512">
                  <a:extLst>
                    <a:ext uri="{9D8B030D-6E8A-4147-A177-3AD203B41FA5}">
                      <a16:colId xmlns:a16="http://schemas.microsoft.com/office/drawing/2014/main" val="3636688797"/>
                    </a:ext>
                  </a:extLst>
                </a:gridCol>
                <a:gridCol w="2833384">
                  <a:extLst>
                    <a:ext uri="{9D8B030D-6E8A-4147-A177-3AD203B41FA5}">
                      <a16:colId xmlns:a16="http://schemas.microsoft.com/office/drawing/2014/main" val="3484051779"/>
                    </a:ext>
                  </a:extLst>
                </a:gridCol>
              </a:tblGrid>
              <a:tr h="370840">
                <a:tc gridSpan="2">
                  <a:txBody>
                    <a:bodyPr/>
                    <a:lstStyle/>
                    <a:p>
                      <a:pPr algn="ctr"/>
                      <a:r>
                        <a:rPr lang="en-US" dirty="0">
                          <a:solidFill>
                            <a:schemeClr val="tx1"/>
                          </a:solidFill>
                        </a:rPr>
                        <a:t>Concepts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R coding</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Stats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11228278"/>
                  </a:ext>
                </a:extLst>
              </a:tr>
              <a:tr h="370840">
                <a:tc>
                  <a:txBody>
                    <a:bodyPr/>
                    <a:lstStyle/>
                    <a:p>
                      <a:r>
                        <a:rPr lang="en-US" dirty="0">
                          <a:solidFill>
                            <a:schemeClr val="tx1"/>
                          </a:solidFill>
                        </a:rPr>
                        <a:t>Reproducibility crisis</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Probability</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&lt;-  []  + -  /  %%  :  ==  !=</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dirty="0" err="1">
                          <a:solidFill>
                            <a:schemeClr val="tx1"/>
                          </a:solidFill>
                        </a:rPr>
                        <a:t>binom.test</a:t>
                      </a:r>
                      <a:endParaRPr lang="en-US"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69829175"/>
                  </a:ext>
                </a:extLst>
              </a:tr>
              <a:tr h="370840">
                <a:tc>
                  <a:txBody>
                    <a:bodyPr/>
                    <a:lstStyle/>
                    <a:p>
                      <a:r>
                        <a:rPr lang="en-US" dirty="0">
                          <a:solidFill>
                            <a:schemeClr val="tx1"/>
                          </a:solidFill>
                        </a:rPr>
                        <a:t>Importance of stats training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P-values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 %in%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err="1">
                          <a:solidFill>
                            <a:schemeClr val="tx1"/>
                          </a:solidFill>
                        </a:rPr>
                        <a:t>chisq.test</a:t>
                      </a: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6526717"/>
                  </a:ext>
                </a:extLst>
              </a:tr>
              <a:tr h="370840">
                <a:tc>
                  <a:txBody>
                    <a:bodyPr/>
                    <a:lstStyle/>
                    <a:p>
                      <a:r>
                        <a:rPr lang="en-US" dirty="0">
                          <a:solidFill>
                            <a:schemeClr val="tx1"/>
                          </a:solidFill>
                        </a:rPr>
                        <a:t>Rules for plots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Null hypotheses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 c, rep, </a:t>
                      </a:r>
                      <a:r>
                        <a:rPr lang="en-US" dirty="0" err="1">
                          <a:solidFill>
                            <a:schemeClr val="tx1"/>
                          </a:solidFill>
                        </a:rPr>
                        <a:t>data.frame</a:t>
                      </a:r>
                      <a:r>
                        <a:rPr lang="en-US" dirty="0">
                          <a:solidFill>
                            <a:schemeClr val="tx1"/>
                          </a:solidFill>
                        </a:rPr>
                        <a:t>, list, for,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36828640"/>
                  </a:ext>
                </a:extLst>
              </a:tr>
              <a:tr h="370840">
                <a:tc>
                  <a:txBody>
                    <a:bodyPr/>
                    <a:lstStyle/>
                    <a:p>
                      <a:r>
                        <a:rPr lang="en-US" dirty="0">
                          <a:solidFill>
                            <a:schemeClr val="tx1"/>
                          </a:solidFill>
                        </a:rPr>
                        <a:t>Populations and samples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 if,  print,  </a:t>
                      </a:r>
                      <a:r>
                        <a:rPr lang="en-US" dirty="0" err="1">
                          <a:solidFill>
                            <a:schemeClr val="tx1"/>
                          </a:solidFill>
                        </a:rPr>
                        <a:t>rnorm</a:t>
                      </a:r>
                      <a:r>
                        <a:rPr lang="en-US" dirty="0">
                          <a:solidFill>
                            <a:schemeClr val="tx1"/>
                          </a:solidFill>
                        </a:rPr>
                        <a:t>, plot, hist,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0197904"/>
                  </a:ext>
                </a:extLst>
              </a:tr>
              <a:tr h="370840">
                <a:tc>
                  <a:txBody>
                    <a:bodyPr/>
                    <a:lstStyle/>
                    <a:p>
                      <a:r>
                        <a:rPr lang="en-US" dirty="0">
                          <a:solidFill>
                            <a:schemeClr val="tx1"/>
                          </a:solidFill>
                        </a:rPr>
                        <a:t>Types of data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density, names, </a:t>
                      </a:r>
                      <a:r>
                        <a:rPr lang="en-US" dirty="0" err="1">
                          <a:solidFill>
                            <a:schemeClr val="tx1"/>
                          </a:solidFill>
                        </a:rPr>
                        <a:t>barplot</a:t>
                      </a:r>
                      <a:r>
                        <a:rPr lang="en-US" dirty="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2405879"/>
                  </a:ext>
                </a:extLst>
              </a:tr>
              <a:tr h="370840">
                <a:tc>
                  <a:txBody>
                    <a:bodyPr/>
                    <a:lstStyle/>
                    <a:p>
                      <a:r>
                        <a:rPr lang="en-US" dirty="0">
                          <a:solidFill>
                            <a:schemeClr val="tx1"/>
                          </a:solidFill>
                        </a:rPr>
                        <a:t>Data summary</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lines, points, text, </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8426860"/>
                  </a:ext>
                </a:extLst>
              </a:tr>
              <a:tr h="370840">
                <a:tc>
                  <a:txBody>
                    <a:bodyPr/>
                    <a:lstStyle/>
                    <a:p>
                      <a:r>
                        <a:rPr lang="en-US" dirty="0">
                          <a:solidFill>
                            <a:schemeClr val="tx1"/>
                          </a:solidFill>
                        </a:rPr>
                        <a:t>Uncertainty</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tx1"/>
                          </a:solidFill>
                        </a:rPr>
                        <a:t>rgb</a:t>
                      </a:r>
                      <a:r>
                        <a:rPr lang="en-US" dirty="0">
                          <a:solidFill>
                            <a:schemeClr val="tx1"/>
                          </a:solidFill>
                        </a:rPr>
                        <a:t>, polygon, </a:t>
                      </a:r>
                      <a:r>
                        <a:rPr lang="en-US" dirty="0" err="1">
                          <a:solidFill>
                            <a:schemeClr val="tx1"/>
                          </a:solidFill>
                        </a:rPr>
                        <a:t>read.csv</a:t>
                      </a:r>
                      <a:r>
                        <a:rPr lang="en-US" dirty="0">
                          <a:solidFill>
                            <a:schemeClr val="tx1"/>
                          </a:solidFill>
                        </a:rPr>
                        <a:t>, </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9150286"/>
                  </a:ext>
                </a:extLst>
              </a:tr>
            </a:tbl>
          </a:graphicData>
        </a:graphic>
      </p:graphicFrame>
    </p:spTree>
    <p:extLst>
      <p:ext uri="{BB962C8B-B14F-4D97-AF65-F5344CB8AC3E}">
        <p14:creationId xmlns:p14="http://schemas.microsoft.com/office/powerpoint/2010/main" val="475284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Terms to know for probability</a:t>
            </a:r>
          </a:p>
        </p:txBody>
      </p:sp>
      <p:pic>
        <p:nvPicPr>
          <p:cNvPr id="5" name="Picture 4">
            <a:extLst>
              <a:ext uri="{FF2B5EF4-FFF2-40B4-BE49-F238E27FC236}">
                <a16:creationId xmlns:a16="http://schemas.microsoft.com/office/drawing/2014/main" id="{6C0C8C1D-9D04-BD48-8A20-8548BCFB5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706" y="935915"/>
            <a:ext cx="5401388" cy="4558850"/>
          </a:xfrm>
          <a:prstGeom prst="rect">
            <a:avLst/>
          </a:prstGeom>
        </p:spPr>
      </p:pic>
      <p:sp>
        <p:nvSpPr>
          <p:cNvPr id="3" name="TextBox 2">
            <a:extLst>
              <a:ext uri="{FF2B5EF4-FFF2-40B4-BE49-F238E27FC236}">
                <a16:creationId xmlns:a16="http://schemas.microsoft.com/office/drawing/2014/main" id="{C06B9171-FB39-6A4F-89B6-03E2B5A93873}"/>
              </a:ext>
            </a:extLst>
          </p:cNvPr>
          <p:cNvSpPr txBox="1"/>
          <p:nvPr/>
        </p:nvSpPr>
        <p:spPr>
          <a:xfrm>
            <a:off x="755073" y="5784349"/>
            <a:ext cx="10986654" cy="646331"/>
          </a:xfrm>
          <a:prstGeom prst="rect">
            <a:avLst/>
          </a:prstGeom>
          <a:noFill/>
        </p:spPr>
        <p:txBody>
          <a:bodyPr wrap="square" rtlCol="0">
            <a:spAutoFit/>
          </a:bodyPr>
          <a:lstStyle/>
          <a:p>
            <a:r>
              <a:rPr lang="en-US" dirty="0"/>
              <a:t>Conditional probability: The probability of being struck by lightning changes if you know the statistic about 45 American a year being killed by lightning</a:t>
            </a:r>
          </a:p>
        </p:txBody>
      </p:sp>
    </p:spTree>
    <p:extLst>
      <p:ext uri="{BB962C8B-B14F-4D97-AF65-F5344CB8AC3E}">
        <p14:creationId xmlns:p14="http://schemas.microsoft.com/office/powerpoint/2010/main" val="349841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A simple example</a:t>
            </a:r>
          </a:p>
        </p:txBody>
      </p:sp>
      <p:sp>
        <p:nvSpPr>
          <p:cNvPr id="4" name="Rectangle 3"/>
          <p:cNvSpPr/>
          <p:nvPr/>
        </p:nvSpPr>
        <p:spPr>
          <a:xfrm>
            <a:off x="195431" y="935915"/>
            <a:ext cx="11801138" cy="5909310"/>
          </a:xfrm>
          <a:prstGeom prst="rect">
            <a:avLst/>
          </a:prstGeom>
        </p:spPr>
        <p:txBody>
          <a:bodyPr wrap="square">
            <a:spAutoFit/>
          </a:bodyPr>
          <a:lstStyle/>
          <a:p>
            <a:r>
              <a:rPr lang="en-US" sz="3200" dirty="0"/>
              <a:t>What is the probability of drawing an ace then a king from a deck cards?</a:t>
            </a:r>
          </a:p>
          <a:p>
            <a:endParaRPr lang="en-US" sz="3200" dirty="0"/>
          </a:p>
          <a:p>
            <a:r>
              <a:rPr lang="en-US" sz="3200" dirty="0"/>
              <a:t>What is the sample space?</a:t>
            </a:r>
          </a:p>
          <a:p>
            <a:endParaRPr lang="en-US" sz="3200" dirty="0"/>
          </a:p>
          <a:p>
            <a:r>
              <a:rPr lang="en-US" sz="3200" dirty="0"/>
              <a:t>Are the events independent or dependent?</a:t>
            </a:r>
          </a:p>
          <a:p>
            <a:endParaRPr lang="en-US" sz="3200" dirty="0"/>
          </a:p>
          <a:p>
            <a:r>
              <a:rPr lang="en-US" sz="3200" dirty="0"/>
              <a:t>What is the probability of this event?</a:t>
            </a:r>
          </a:p>
          <a:p>
            <a:endParaRPr lang="en-US" sz="3200" dirty="0"/>
          </a:p>
          <a:p>
            <a:r>
              <a:rPr lang="en-US" sz="3200" dirty="0"/>
              <a:t>What is the conditional probability of drawing a king if we have already drawn an ace?</a:t>
            </a:r>
            <a:endParaRPr lang="en-US" sz="200" dirty="0"/>
          </a:p>
          <a:p>
            <a:endParaRPr lang="en-US" sz="200" dirty="0"/>
          </a:p>
          <a:p>
            <a:endParaRPr lang="en-US" sz="200" dirty="0"/>
          </a:p>
          <a:p>
            <a:pPr algn="r"/>
            <a:r>
              <a:rPr lang="en-US" sz="2000" dirty="0">
                <a:solidFill>
                  <a:schemeClr val="tx1">
                    <a:lumMod val="50000"/>
                    <a:lumOff val="50000"/>
                  </a:schemeClr>
                </a:solidFill>
              </a:rPr>
              <a:t>assume standard deck with no jokers</a:t>
            </a:r>
          </a:p>
        </p:txBody>
      </p:sp>
    </p:spTree>
    <p:extLst>
      <p:ext uri="{BB962C8B-B14F-4D97-AF65-F5344CB8AC3E}">
        <p14:creationId xmlns:p14="http://schemas.microsoft.com/office/powerpoint/2010/main" val="3198898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5" y="1161821"/>
            <a:ext cx="11786991" cy="4401205"/>
          </a:xfrm>
          <a:prstGeom prst="rect">
            <a:avLst/>
          </a:prstGeom>
        </p:spPr>
        <p:txBody>
          <a:bodyPr wrap="square">
            <a:spAutoFit/>
          </a:bodyPr>
          <a:lstStyle/>
          <a:p>
            <a:r>
              <a:rPr lang="en-US" sz="2800" dirty="0"/>
              <a:t>A test to determine whether or not the observed proportion adheres to the expected proportion under the null hypothesis </a:t>
            </a:r>
          </a:p>
          <a:p>
            <a:endParaRPr lang="en-US" sz="2800" dirty="0"/>
          </a:p>
          <a:p>
            <a:r>
              <a:rPr lang="en-US" sz="2800" dirty="0"/>
              <a:t>Some possible uses: </a:t>
            </a:r>
          </a:p>
          <a:p>
            <a:pPr marL="914400" lvl="1" indent="-457200">
              <a:buFont typeface="Arial" charset="0"/>
              <a:buChar char="•"/>
            </a:pPr>
            <a:r>
              <a:rPr lang="en-US" sz="2800" dirty="0"/>
              <a:t>Are frogs equally likely to be right or left handed? </a:t>
            </a:r>
          </a:p>
          <a:p>
            <a:pPr marL="914400" lvl="1" indent="-457200">
              <a:buFont typeface="Arial" charset="0"/>
              <a:buChar char="•"/>
            </a:pPr>
            <a:r>
              <a:rPr lang="en-US" sz="2800" dirty="0"/>
              <a:t>Is the sex ratio half male and half female? </a:t>
            </a:r>
          </a:p>
          <a:p>
            <a:pPr marL="914400" lvl="1" indent="-457200">
              <a:buFont typeface="Arial" charset="0"/>
              <a:buChar char="•"/>
            </a:pPr>
            <a:r>
              <a:rPr lang="en-US" sz="2800" dirty="0"/>
              <a:t>Are the offspring phenotypes a 3:1 ratio? </a:t>
            </a:r>
          </a:p>
          <a:p>
            <a:pPr marL="914400" lvl="1" indent="-457200">
              <a:buFont typeface="Arial" charset="0"/>
              <a:buChar char="•"/>
            </a:pPr>
            <a:r>
              <a:rPr lang="en-US" sz="2800" dirty="0"/>
              <a:t>Do some beetles win more fights?</a:t>
            </a:r>
          </a:p>
          <a:p>
            <a:pPr lvl="1"/>
            <a:r>
              <a:rPr lang="en-US" sz="2800" dirty="0"/>
              <a:t> </a:t>
            </a:r>
          </a:p>
          <a:p>
            <a:pPr lvl="1"/>
            <a:endParaRPr lang="en-US" sz="2800" dirty="0"/>
          </a:p>
        </p:txBody>
      </p:sp>
    </p:spTree>
    <p:extLst>
      <p:ext uri="{BB962C8B-B14F-4D97-AF65-F5344CB8AC3E}">
        <p14:creationId xmlns:p14="http://schemas.microsoft.com/office/powerpoint/2010/main" val="148188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5" y="1161821"/>
            <a:ext cx="11786991" cy="4401205"/>
          </a:xfrm>
          <a:prstGeom prst="rect">
            <a:avLst/>
          </a:prstGeom>
        </p:spPr>
        <p:txBody>
          <a:bodyPr wrap="square">
            <a:spAutoFit/>
          </a:bodyPr>
          <a:lstStyle/>
          <a:p>
            <a:r>
              <a:rPr lang="en-US" sz="2800" dirty="0"/>
              <a:t>As in most statistical tests, a test statistic is compared to a distribution </a:t>
            </a:r>
          </a:p>
          <a:p>
            <a:endParaRPr lang="en-US" sz="2800" dirty="0"/>
          </a:p>
          <a:p>
            <a:r>
              <a:rPr lang="en-US" sz="2800" b="1" dirty="0">
                <a:solidFill>
                  <a:srgbClr val="FF0000"/>
                </a:solidFill>
              </a:rPr>
              <a:t>In this case, the test statistic is just the observed number (number of right-handed toads, number of females in the population, number of fights won) </a:t>
            </a:r>
          </a:p>
          <a:p>
            <a:endParaRPr lang="en-US" sz="2800" b="1" dirty="0">
              <a:solidFill>
                <a:srgbClr val="FF0000"/>
              </a:solidFill>
            </a:endParaRPr>
          </a:p>
          <a:p>
            <a:r>
              <a:rPr lang="en-US" sz="2800" dirty="0"/>
              <a:t>Note that this test is only appropriate when there are two categories of individuals and your hypothesis allows you to provide a probability of the outcomes.</a:t>
            </a:r>
          </a:p>
          <a:p>
            <a:endParaRPr lang="en-US" sz="2800" dirty="0"/>
          </a:p>
          <a:p>
            <a:pPr lvl="1"/>
            <a:endParaRPr lang="en-US" sz="2800" dirty="0"/>
          </a:p>
        </p:txBody>
      </p:sp>
    </p:spTree>
    <p:extLst>
      <p:ext uri="{BB962C8B-B14F-4D97-AF65-F5344CB8AC3E}">
        <p14:creationId xmlns:p14="http://schemas.microsoft.com/office/powerpoint/2010/main" val="3327206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6" y="1161821"/>
            <a:ext cx="5667954" cy="4401205"/>
          </a:xfrm>
          <a:prstGeom prst="rect">
            <a:avLst/>
          </a:prstGeom>
        </p:spPr>
        <p:txBody>
          <a:bodyPr wrap="square">
            <a:spAutoFit/>
          </a:bodyPr>
          <a:lstStyle/>
          <a:p>
            <a:r>
              <a:rPr lang="en-US" sz="2800" dirty="0"/>
              <a:t>With the binomial test our null hypothesis is the probability of one of the two outcomes.  This probability and the number of observations defines the distribution we will compare our observation to.</a:t>
            </a:r>
          </a:p>
          <a:p>
            <a:endParaRPr lang="en-US" sz="2800" b="0" dirty="0">
              <a:ea typeface="Cambria Math" charset="0"/>
              <a:cs typeface="Cambria Math" charset="0"/>
            </a:endParaRPr>
          </a:p>
          <a:p>
            <a:endParaRPr lang="en-US" sz="2800" dirty="0">
              <a:ea typeface="Cambria Math" charset="0"/>
              <a:cs typeface="Cambria Math" charset="0"/>
            </a:endParaRPr>
          </a:p>
          <a:p>
            <a:r>
              <a:rPr lang="en-US" sz="2800" b="0" dirty="0">
                <a:ea typeface="Cambria Math" charset="0"/>
                <a:cs typeface="Cambria Math" charset="0"/>
              </a:rPr>
              <a:t>Distribution when the null is 50% and we have 100 observations</a:t>
            </a:r>
          </a:p>
        </p:txBody>
      </p:sp>
      <p:grpSp>
        <p:nvGrpSpPr>
          <p:cNvPr id="7" name="Group 6"/>
          <p:cNvGrpSpPr/>
          <p:nvPr/>
        </p:nvGrpSpPr>
        <p:grpSpPr>
          <a:xfrm>
            <a:off x="5905949" y="1265168"/>
            <a:ext cx="6286052" cy="5275481"/>
            <a:chOff x="7606256" y="2849557"/>
            <a:chExt cx="4585744" cy="4008443"/>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256" y="3961741"/>
              <a:ext cx="4585744" cy="289625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6256" y="2849557"/>
              <a:ext cx="4585744" cy="1112184"/>
            </a:xfrm>
            <a:prstGeom prst="rect">
              <a:avLst/>
            </a:prstGeom>
          </p:spPr>
        </p:pic>
      </p:grpSp>
      <p:grpSp>
        <p:nvGrpSpPr>
          <p:cNvPr id="10" name="Group 9">
            <a:extLst>
              <a:ext uri="{FF2B5EF4-FFF2-40B4-BE49-F238E27FC236}">
                <a16:creationId xmlns:a16="http://schemas.microsoft.com/office/drawing/2014/main" id="{9CDC3471-4371-6D48-A3A4-9CEA7B7D3462}"/>
              </a:ext>
            </a:extLst>
          </p:cNvPr>
          <p:cNvGrpSpPr/>
          <p:nvPr/>
        </p:nvGrpSpPr>
        <p:grpSpPr>
          <a:xfrm>
            <a:off x="971905" y="4281055"/>
            <a:ext cx="8077070" cy="2444260"/>
            <a:chOff x="971905" y="4281055"/>
            <a:chExt cx="8077070" cy="2444260"/>
          </a:xfrm>
        </p:grpSpPr>
        <p:sp>
          <p:nvSpPr>
            <p:cNvPr id="5" name="TextBox 4">
              <a:extLst>
                <a:ext uri="{FF2B5EF4-FFF2-40B4-BE49-F238E27FC236}">
                  <a16:creationId xmlns:a16="http://schemas.microsoft.com/office/drawing/2014/main" id="{99184B55-98F1-6D4B-82EA-16FD4E47C62E}"/>
                </a:ext>
              </a:extLst>
            </p:cNvPr>
            <p:cNvSpPr txBox="1"/>
            <p:nvPr/>
          </p:nvSpPr>
          <p:spPr>
            <a:xfrm>
              <a:off x="971905" y="6355983"/>
              <a:ext cx="5124095" cy="369332"/>
            </a:xfrm>
            <a:prstGeom prst="rect">
              <a:avLst/>
            </a:prstGeom>
            <a:noFill/>
          </p:spPr>
          <p:txBody>
            <a:bodyPr wrap="none" rtlCol="0">
              <a:spAutoFit/>
            </a:bodyPr>
            <a:lstStyle/>
            <a:p>
              <a:r>
                <a:rPr lang="en-US" dirty="0">
                  <a:solidFill>
                    <a:schemeClr val="accent6">
                      <a:lumMod val="50000"/>
                    </a:schemeClr>
                  </a:solidFill>
                </a:rPr>
                <a:t>use a simulation to see if you can replicate this curve</a:t>
              </a:r>
            </a:p>
          </p:txBody>
        </p:sp>
        <p:cxnSp>
          <p:nvCxnSpPr>
            <p:cNvPr id="9" name="Straight Arrow Connector 8">
              <a:extLst>
                <a:ext uri="{FF2B5EF4-FFF2-40B4-BE49-F238E27FC236}">
                  <a16:creationId xmlns:a16="http://schemas.microsoft.com/office/drawing/2014/main" id="{FD8F8976-F7EE-AF48-951F-40474096D62C}"/>
                </a:ext>
              </a:extLst>
            </p:cNvPr>
            <p:cNvCxnSpPr>
              <a:stCxn id="5" idx="0"/>
            </p:cNvCxnSpPr>
            <p:nvPr/>
          </p:nvCxnSpPr>
          <p:spPr>
            <a:xfrm flipV="1">
              <a:off x="3533953" y="4281055"/>
              <a:ext cx="5515022" cy="2074928"/>
            </a:xfrm>
            <a:prstGeom prst="straightConnector1">
              <a:avLst/>
            </a:prstGeom>
            <a:ln w="28575">
              <a:solidFill>
                <a:schemeClr val="accent6">
                  <a:lumMod val="50000"/>
                </a:schemeClr>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9070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2677656"/>
          </a:xfrm>
          <a:prstGeom prst="rect">
            <a:avLst/>
          </a:prstGeom>
          <a:noFill/>
        </p:spPr>
        <p:txBody>
          <a:bodyPr wrap="square" rtlCol="0">
            <a:spAutoFit/>
          </a:bodyPr>
          <a:lstStyle/>
          <a:p>
            <a:r>
              <a:rPr lang="en-US" sz="2800" dirty="0"/>
              <a:t>Lets look at an example with sex ratio.  You are hybridizing closely related species (with XY sex chromosomes) so you know Haldane’s rule states that the males might be more rare.  When you survey the offspring you find 23 males out of 65 offspring.  Does this result support Haldane’s rule </a:t>
            </a:r>
            <a:r>
              <a:rPr lang="en-US" sz="2800" dirty="0" err="1"/>
              <a:t>occuring</a:t>
            </a:r>
            <a:r>
              <a:rPr lang="en-US" sz="2800" dirty="0"/>
              <a:t> in your system?</a:t>
            </a:r>
          </a:p>
          <a:p>
            <a:endParaRPr lang="en-US" sz="2800"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b="73113"/>
          <a:stretch/>
        </p:blipFill>
        <p:spPr>
          <a:xfrm>
            <a:off x="250519" y="3635830"/>
            <a:ext cx="9536047" cy="661222"/>
          </a:xfrm>
          <a:prstGeom prst="rect">
            <a:avLst/>
          </a:prstGeom>
        </p:spPr>
      </p:pic>
    </p:spTree>
    <p:extLst>
      <p:ext uri="{BB962C8B-B14F-4D97-AF65-F5344CB8AC3E}">
        <p14:creationId xmlns:p14="http://schemas.microsoft.com/office/powerpoint/2010/main" val="396171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2677656"/>
          </a:xfrm>
          <a:prstGeom prst="rect">
            <a:avLst/>
          </a:prstGeom>
          <a:noFill/>
        </p:spPr>
        <p:txBody>
          <a:bodyPr wrap="square" rtlCol="0">
            <a:spAutoFit/>
          </a:bodyPr>
          <a:lstStyle/>
          <a:p>
            <a:r>
              <a:rPr lang="en-US" sz="2800" dirty="0"/>
              <a:t>Lets look at an example with sex ratio.  You are hybridizing closely related species (with XY sex chromosomes) so you know Haldane’s rule states that the males might be more rare.  When you survey the offspring you find 23 males out of 65 offspring.  Does this result support Haldane’s rule </a:t>
            </a:r>
            <a:r>
              <a:rPr lang="en-US" sz="2800" dirty="0" err="1"/>
              <a:t>occuring</a:t>
            </a:r>
            <a:r>
              <a:rPr lang="en-US" sz="2800" dirty="0"/>
              <a:t> in your system?</a:t>
            </a:r>
          </a:p>
          <a:p>
            <a:endParaRPr lang="en-US"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19" y="3635829"/>
            <a:ext cx="9536047" cy="2459297"/>
          </a:xfrm>
          <a:prstGeom prst="rect">
            <a:avLst/>
          </a:prstGeom>
        </p:spPr>
      </p:pic>
    </p:spTree>
    <p:extLst>
      <p:ext uri="{BB962C8B-B14F-4D97-AF65-F5344CB8AC3E}">
        <p14:creationId xmlns:p14="http://schemas.microsoft.com/office/powerpoint/2010/main" val="546586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11979</TotalTime>
  <Words>1448</Words>
  <Application>Microsoft Macintosh PowerPoint</Application>
  <PresentationFormat>Widescreen</PresentationFormat>
  <Paragraphs>307</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Andale Mono</vt:lpstr>
      <vt:lpstr>Arial</vt:lpstr>
      <vt:lpstr>Calibri</vt:lpstr>
      <vt:lpstr>Calibri Light</vt:lpstr>
      <vt:lpstr>Cambria Math</vt:lpstr>
      <vt:lpstr>Garamond</vt:lpstr>
      <vt:lpstr>Office Theme</vt:lpstr>
      <vt:lpstr>Probability and  Discrete Variables Biology 683      Heath Blackmon</vt:lpstr>
      <vt:lpstr>Analyzing Proportions </vt:lpstr>
      <vt:lpstr>Terms to know for probability</vt:lpstr>
      <vt:lpstr>A simple example</vt:lpstr>
      <vt:lpstr>Binomial Test </vt:lpstr>
      <vt:lpstr>Binomial Test </vt:lpstr>
      <vt:lpstr>Binomial Test </vt:lpstr>
      <vt:lpstr>Binomial Test </vt:lpstr>
      <vt:lpstr>Binomial Test </vt:lpstr>
      <vt:lpstr>Binomial Test </vt:lpstr>
      <vt:lpstr>Binomial Test </vt:lpstr>
      <vt:lpstr>Binomial Test </vt:lpstr>
      <vt:lpstr>Binomial Test </vt:lpstr>
      <vt:lpstr>Reporting the Results </vt:lpstr>
      <vt:lpstr>Reporting the Results </vt:lpstr>
      <vt:lpstr>χ^2  Test</vt:lpstr>
      <vt:lpstr>χ^2  Test</vt:lpstr>
      <vt:lpstr>χ^2  Test</vt:lpstr>
      <vt:lpstr>χ^2  Test</vt:lpstr>
      <vt:lpstr>χ^2  Test</vt:lpstr>
      <vt:lpstr>χ^2  Test</vt:lpstr>
      <vt:lpstr>χ^2  Test</vt:lpstr>
      <vt:lpstr>My take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Heath Blackmon</cp:lastModifiedBy>
  <cp:revision>61</cp:revision>
  <cp:lastPrinted>2020-01-30T18:49:04Z</cp:lastPrinted>
  <dcterms:created xsi:type="dcterms:W3CDTF">2018-01-03T17:15:04Z</dcterms:created>
  <dcterms:modified xsi:type="dcterms:W3CDTF">2023-09-26T13:24:21Z</dcterms:modified>
</cp:coreProperties>
</file>