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8" r:id="rId3"/>
    <p:sldId id="259" r:id="rId4"/>
    <p:sldId id="302" r:id="rId5"/>
    <p:sldId id="328" r:id="rId6"/>
    <p:sldId id="324" r:id="rId7"/>
    <p:sldId id="304" r:id="rId8"/>
    <p:sldId id="305" r:id="rId9"/>
    <p:sldId id="306" r:id="rId10"/>
    <p:sldId id="307" r:id="rId11"/>
    <p:sldId id="312" r:id="rId12"/>
    <p:sldId id="313" r:id="rId13"/>
    <p:sldId id="314" r:id="rId14"/>
    <p:sldId id="315" r:id="rId15"/>
    <p:sldId id="316" r:id="rId16"/>
    <p:sldId id="317" r:id="rId17"/>
    <p:sldId id="331" r:id="rId18"/>
    <p:sldId id="318" r:id="rId19"/>
    <p:sldId id="319" r:id="rId20"/>
    <p:sldId id="320" r:id="rId21"/>
    <p:sldId id="321" r:id="rId22"/>
    <p:sldId id="308" r:id="rId23"/>
    <p:sldId id="309" r:id="rId24"/>
    <p:sldId id="322" r:id="rId25"/>
    <p:sldId id="332" r:id="rId26"/>
    <p:sldId id="327"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49"/>
    <p:restoredTop sz="94577"/>
  </p:normalViewPr>
  <p:slideViewPr>
    <p:cSldViewPr snapToGrid="0" snapToObjects="1">
      <p:cViewPr varScale="1">
        <p:scale>
          <a:sx n="99" d="100"/>
          <a:sy n="99" d="100"/>
        </p:scale>
        <p:origin x="192" y="18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9/25/23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18</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9/25/23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885" y="268940"/>
            <a:ext cx="10499463" cy="5948979"/>
          </a:xfrm>
        </p:spPr>
        <p:txBody>
          <a:bodyPr>
            <a:normAutofit/>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4000" dirty="0"/>
            </a:br>
            <a:br>
              <a:rPr lang="en-US" sz="4000" dirty="0"/>
            </a:b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068" y="763163"/>
            <a:ext cx="5401388" cy="455885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62479"/>
            <a:ext cx="11801138" cy="1938992"/>
          </a:xfrm>
          <a:prstGeom prst="rect">
            <a:avLst/>
          </a:prstGeom>
        </p:spPr>
        <p:txBody>
          <a:bodyPr wrap="square">
            <a:spAutoFit/>
          </a:bodyPr>
          <a:lstStyle/>
          <a:p>
            <a:pPr marL="742950" indent="-742950">
              <a:buFont typeface="+mj-lt"/>
              <a:buAutoNum type="arabicPeriod"/>
            </a:pPr>
            <a:r>
              <a:rPr lang="en-US" sz="4000" dirty="0"/>
              <a:t>If I say the 95% CI is 1.2-1.7, what do I mean?</a:t>
            </a:r>
          </a:p>
          <a:p>
            <a:pPr marL="742950" indent="-742950">
              <a:buFont typeface="+mj-lt"/>
              <a:buAutoNum type="arabicPeriod"/>
            </a:pPr>
            <a:endParaRPr lang="en-US" sz="4000" dirty="0"/>
          </a:p>
          <a:p>
            <a:pPr marL="742950" indent="-742950">
              <a:buFont typeface="+mj-lt"/>
              <a:buAutoNum type="arabicPeriod"/>
            </a:pPr>
            <a:r>
              <a:rPr lang="en-US" sz="4000" dirty="0"/>
              <a:t>What is the difference in a parameter and a statistic?</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2246769"/>
          </a:xfrm>
          <a:prstGeom prst="rect">
            <a:avLst/>
          </a:prstGeom>
          <a:noFill/>
        </p:spPr>
        <p:txBody>
          <a:bodyPr wrap="square" rtlCol="0">
            <a:spAutoFit/>
          </a:bodyPr>
          <a:lstStyle/>
          <a:p>
            <a:r>
              <a:rPr lang="en-US" sz="2800" dirty="0"/>
              <a:t>Much of what was presented today forms the basis of logically thinking about your experimental results. Similarly these topics are key to your ability to evaluate the evidence presented in the papers that you read. </a:t>
            </a:r>
            <a:r>
              <a:rPr lang="en-US" sz="2800" dirty="0">
                <a:solidFill>
                  <a:srgbClr val="C00000"/>
                </a:solidFill>
              </a:rPr>
              <a:t>I will definitely ask you multiple questions on your midterm and final that will require you to think clearly about these topics</a:t>
            </a:r>
            <a:r>
              <a:rPr lang="en-US" dirty="0">
                <a:solidFill>
                  <a:srgbClr val="C00000"/>
                </a:solidFill>
              </a:rPr>
              <a:t>.</a:t>
            </a:r>
          </a:p>
        </p:txBody>
      </p:sp>
    </p:spTree>
    <p:extLst>
      <p:ext uri="{BB962C8B-B14F-4D97-AF65-F5344CB8AC3E}">
        <p14:creationId xmlns:p14="http://schemas.microsoft.com/office/powerpoint/2010/main" val="334466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64EC2A5-FACC-5249-B3CE-17BE0D4A1F3F}"/>
              </a:ext>
            </a:extLst>
          </p:cNvPr>
          <p:cNvSpPr txBox="1"/>
          <p:nvPr/>
        </p:nvSpPr>
        <p:spPr>
          <a:xfrm>
            <a:off x="0" y="0"/>
            <a:ext cx="12192000" cy="584775"/>
          </a:xfrm>
          <a:prstGeom prst="rect">
            <a:avLst/>
          </a:prstGeom>
          <a:solidFill>
            <a:schemeClr val="tx1"/>
          </a:solidFill>
        </p:spPr>
        <p:txBody>
          <a:bodyPr wrap="square" rtlCol="0">
            <a:spAutoFit/>
          </a:bodyPr>
          <a:lstStyle/>
          <a:p>
            <a:pPr algn="ctr"/>
            <a:r>
              <a:rPr lang="en-US" sz="3200" b="1" dirty="0">
                <a:solidFill>
                  <a:schemeClr val="bg1"/>
                </a:solidFill>
              </a:rPr>
              <a:t>My expectations for you</a:t>
            </a:r>
          </a:p>
        </p:txBody>
      </p:sp>
      <p:graphicFrame>
        <p:nvGraphicFramePr>
          <p:cNvPr id="7" name="Table 7">
            <a:extLst>
              <a:ext uri="{FF2B5EF4-FFF2-40B4-BE49-F238E27FC236}">
                <a16:creationId xmlns:a16="http://schemas.microsoft.com/office/drawing/2014/main" id="{B9F7082F-AC26-6E49-93EA-932D77216422}"/>
              </a:ext>
            </a:extLst>
          </p:cNvPr>
          <p:cNvGraphicFramePr>
            <a:graphicFrameLocks noGrp="1"/>
          </p:cNvGraphicFramePr>
          <p:nvPr>
            <p:extLst>
              <p:ext uri="{D42A27DB-BD31-4B8C-83A1-F6EECF244321}">
                <p14:modId xmlns:p14="http://schemas.microsoft.com/office/powerpoint/2010/main" val="233716064"/>
              </p:ext>
            </p:extLst>
          </p:nvPr>
        </p:nvGraphicFramePr>
        <p:xfrm>
          <a:off x="304800" y="917591"/>
          <a:ext cx="11538857" cy="2966720"/>
        </p:xfrm>
        <a:graphic>
          <a:graphicData uri="http://schemas.openxmlformats.org/drawingml/2006/table">
            <a:tbl>
              <a:tblPr firstRow="1" bandRow="1">
                <a:tableStyleId>{5C22544A-7EE6-4342-B048-85BDC9FD1C3A}</a:tableStyleId>
              </a:tblPr>
              <a:tblGrid>
                <a:gridCol w="2874449">
                  <a:extLst>
                    <a:ext uri="{9D8B030D-6E8A-4147-A177-3AD203B41FA5}">
                      <a16:colId xmlns:a16="http://schemas.microsoft.com/office/drawing/2014/main" val="1208965653"/>
                    </a:ext>
                  </a:extLst>
                </a:gridCol>
                <a:gridCol w="2915512">
                  <a:extLst>
                    <a:ext uri="{9D8B030D-6E8A-4147-A177-3AD203B41FA5}">
                      <a16:colId xmlns:a16="http://schemas.microsoft.com/office/drawing/2014/main" val="1390911447"/>
                    </a:ext>
                  </a:extLst>
                </a:gridCol>
                <a:gridCol w="2915512">
                  <a:extLst>
                    <a:ext uri="{9D8B030D-6E8A-4147-A177-3AD203B41FA5}">
                      <a16:colId xmlns:a16="http://schemas.microsoft.com/office/drawing/2014/main" val="3636688797"/>
                    </a:ext>
                  </a:extLst>
                </a:gridCol>
                <a:gridCol w="2833384">
                  <a:extLst>
                    <a:ext uri="{9D8B030D-6E8A-4147-A177-3AD203B41FA5}">
                      <a16:colId xmlns:a16="http://schemas.microsoft.com/office/drawing/2014/main" val="3484051779"/>
                    </a:ext>
                  </a:extLst>
                </a:gridCol>
              </a:tblGrid>
              <a:tr h="370840">
                <a:tc gridSpan="2">
                  <a:txBody>
                    <a:bodyPr/>
                    <a:lstStyle/>
                    <a:p>
                      <a:pPr algn="ctr"/>
                      <a:r>
                        <a:rPr lang="en-US" dirty="0">
                          <a:solidFill>
                            <a:schemeClr val="tx1"/>
                          </a:solidFill>
                        </a:rPr>
                        <a:t>Concepts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rPr>
                        <a:t>R coding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Stats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1228278"/>
                  </a:ext>
                </a:extLst>
              </a:tr>
              <a:tr h="370840">
                <a:tc>
                  <a:txBody>
                    <a:bodyPr/>
                    <a:lstStyle/>
                    <a:p>
                      <a:r>
                        <a:rPr lang="en-US" dirty="0">
                          <a:solidFill>
                            <a:schemeClr val="tx1"/>
                          </a:solidFill>
                        </a:rPr>
                        <a:t>Reproducibility crisis</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Probability</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&lt;-  []  + -  /  %%  :  ==  !=</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binom.test</a:t>
                      </a:r>
                      <a:endParaRPr lang="en-US" dirty="0">
                        <a:solidFill>
                          <a:schemeClr val="tx1"/>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69829175"/>
                  </a:ext>
                </a:extLst>
              </a:tr>
              <a:tr h="370840">
                <a:tc>
                  <a:txBody>
                    <a:bodyPr/>
                    <a:lstStyle/>
                    <a:p>
                      <a:r>
                        <a:rPr lang="en-US" dirty="0">
                          <a:solidFill>
                            <a:schemeClr val="tx1"/>
                          </a:solidFill>
                        </a:rPr>
                        <a:t>Importance of stats training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P-values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err="1">
                          <a:solidFill>
                            <a:schemeClr val="tx1"/>
                          </a:solidFill>
                        </a:rPr>
                        <a:t>chisq.test</a:t>
                      </a:r>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6526717"/>
                  </a:ext>
                </a:extLst>
              </a:tr>
              <a:tr h="370840">
                <a:tc>
                  <a:txBody>
                    <a:bodyPr/>
                    <a:lstStyle/>
                    <a:p>
                      <a:r>
                        <a:rPr lang="en-US" dirty="0">
                          <a:solidFill>
                            <a:schemeClr val="tx1"/>
                          </a:solidFill>
                        </a:rPr>
                        <a:t>Rules for plots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Null hypotheses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c, rep, </a:t>
                      </a:r>
                      <a:r>
                        <a:rPr lang="en-US" dirty="0" err="1">
                          <a:solidFill>
                            <a:schemeClr val="tx1"/>
                          </a:solidFill>
                        </a:rPr>
                        <a:t>data.frame</a:t>
                      </a:r>
                      <a:r>
                        <a:rPr lang="en-US" dirty="0">
                          <a:solidFill>
                            <a:schemeClr val="tx1"/>
                          </a:solidFill>
                        </a:rPr>
                        <a:t>, list, for,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6828640"/>
                  </a:ext>
                </a:extLst>
              </a:tr>
              <a:tr h="370840">
                <a:tc>
                  <a:txBody>
                    <a:bodyPr/>
                    <a:lstStyle/>
                    <a:p>
                      <a:r>
                        <a:rPr lang="en-US" dirty="0">
                          <a:solidFill>
                            <a:schemeClr val="tx1"/>
                          </a:solidFill>
                        </a:rPr>
                        <a:t>Populations and samples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 if,  print,  </a:t>
                      </a:r>
                      <a:r>
                        <a:rPr lang="en-US" dirty="0" err="1">
                          <a:solidFill>
                            <a:schemeClr val="tx1"/>
                          </a:solidFill>
                        </a:rPr>
                        <a:t>rnorm</a:t>
                      </a:r>
                      <a:r>
                        <a:rPr lang="en-US" dirty="0">
                          <a:solidFill>
                            <a:schemeClr val="tx1"/>
                          </a:solidFill>
                        </a:rPr>
                        <a:t>, plot, hist,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0197904"/>
                  </a:ext>
                </a:extLst>
              </a:tr>
              <a:tr h="370840">
                <a:tc>
                  <a:txBody>
                    <a:bodyPr/>
                    <a:lstStyle/>
                    <a:p>
                      <a:r>
                        <a:rPr lang="en-US" dirty="0">
                          <a:solidFill>
                            <a:schemeClr val="tx1"/>
                          </a:solidFill>
                        </a:rPr>
                        <a:t>Types of data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dirty="0">
                          <a:solidFill>
                            <a:schemeClr val="tx1"/>
                          </a:solidFill>
                        </a:rPr>
                        <a:t>density, names, </a:t>
                      </a:r>
                      <a:r>
                        <a:rPr lang="en-US" dirty="0" err="1">
                          <a:solidFill>
                            <a:schemeClr val="tx1"/>
                          </a:solidFill>
                        </a:rPr>
                        <a:t>barplot</a:t>
                      </a:r>
                      <a:r>
                        <a:rPr lang="en-US"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2405879"/>
                  </a:ext>
                </a:extLst>
              </a:tr>
              <a:tr h="370840">
                <a:tc>
                  <a:txBody>
                    <a:bodyPr/>
                    <a:lstStyle/>
                    <a:p>
                      <a:r>
                        <a:rPr lang="en-US" dirty="0">
                          <a:solidFill>
                            <a:schemeClr val="tx1"/>
                          </a:solidFill>
                        </a:rPr>
                        <a:t>Data summary</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lines, points, text, </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78426860"/>
                  </a:ext>
                </a:extLst>
              </a:tr>
              <a:tr h="370840">
                <a:tc>
                  <a:txBody>
                    <a:bodyPr/>
                    <a:lstStyle/>
                    <a:p>
                      <a:r>
                        <a:rPr lang="en-US" dirty="0">
                          <a:solidFill>
                            <a:schemeClr val="tx1"/>
                          </a:solidFill>
                        </a:rPr>
                        <a:t>Uncertainty</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tx1"/>
                          </a:solidFill>
                        </a:rPr>
                        <a:t>rgb</a:t>
                      </a:r>
                      <a:r>
                        <a:rPr lang="en-US" dirty="0">
                          <a:solidFill>
                            <a:schemeClr val="tx1"/>
                          </a:solidFill>
                        </a:rPr>
                        <a:t>, polygon, </a:t>
                      </a:r>
                      <a:r>
                        <a:rPr lang="en-US" dirty="0" err="1">
                          <a:solidFill>
                            <a:schemeClr val="tx1"/>
                          </a:solidFill>
                        </a:rPr>
                        <a:t>read.csv</a:t>
                      </a:r>
                      <a:r>
                        <a:rPr lang="en-US" dirty="0">
                          <a:solidFill>
                            <a:schemeClr val="tx1"/>
                          </a:solidFill>
                        </a:rPr>
                        <a:t>,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chemeClr val="tx1"/>
                        </a:solidFill>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9150286"/>
                  </a:ext>
                </a:extLst>
              </a:tr>
            </a:tbl>
          </a:graphicData>
        </a:graphic>
      </p:graphicFrame>
    </p:spTree>
    <p:extLst>
      <p:ext uri="{BB962C8B-B14F-4D97-AF65-F5344CB8AC3E}">
        <p14:creationId xmlns:p14="http://schemas.microsoft.com/office/powerpoint/2010/main" val="475284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a:solidFill>
                  <a:schemeClr val="bg1"/>
                </a:solidFill>
              </a:rPr>
              <a:t>Thursday</a:t>
            </a:r>
            <a:endParaRPr lang="en-US" b="1" dirty="0">
              <a:solidFill>
                <a:schemeClr val="bg1"/>
              </a:solidFill>
            </a:endParaRP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1231138"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Evaluate sex ratio of in two frog crosses. We cross species 1 and 2 and obtain 126 offspring 52 of them are male.</a:t>
            </a:r>
          </a:p>
          <a:p>
            <a:pPr marL="285750" indent="-285750">
              <a:buFont typeface="Arial" panose="020B0604020202020204" pitchFamily="34" charset="0"/>
              <a:buChar char="•"/>
            </a:pPr>
            <a:r>
              <a:rPr lang="en-US" dirty="0"/>
              <a:t>1) what is our null hypothesis going to be?</a:t>
            </a:r>
          </a:p>
          <a:p>
            <a:pPr marL="285750" indent="-285750">
              <a:buFont typeface="Arial" panose="020B0604020202020204" pitchFamily="34" charset="0"/>
              <a:buChar char="•"/>
            </a:pPr>
            <a:r>
              <a:rPr lang="en-US" dirty="0"/>
              <a:t>2) does this result support Haldane's rule?</a:t>
            </a:r>
          </a:p>
          <a:p>
            <a:pPr marL="285750" indent="-285750">
              <a:buFont typeface="Arial" panose="020B0604020202020204" pitchFamily="34" charset="0"/>
              <a:buChar char="•"/>
            </a:pPr>
            <a:r>
              <a:rPr lang="en-US" dirty="0"/>
              <a:t>3) what is the minimum number of offspring required to detect a significant deviation from our expectation under the null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cross females from one strains of fish with males from another strain. A proportion of our offspring have an unusual color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What null might we construct for this data?</a:t>
            </a:r>
          </a:p>
          <a:p>
            <a:pPr marL="285750" indent="-285750">
              <a:buFont typeface="Arial" panose="020B0604020202020204" pitchFamily="34" charset="0"/>
              <a:buChar char="•"/>
            </a:pPr>
            <a:r>
              <a:rPr lang="en-US" dirty="0"/>
              <a:t>2) Can we reject this null?</a:t>
            </a:r>
          </a:p>
          <a:p>
            <a:pPr marL="285750" indent="-285750">
              <a:buFont typeface="Arial" panose="020B0604020202020204" pitchFamily="34" charset="0"/>
              <a:buChar char="•"/>
            </a:pPr>
            <a:r>
              <a:rPr lang="en-US" dirty="0"/>
              <a:t>3) What might we infer from this data?</a:t>
            </a:r>
          </a:p>
        </p:txBody>
      </p:sp>
      <p:graphicFrame>
        <p:nvGraphicFramePr>
          <p:cNvPr id="4" name="Table 4">
            <a:extLst>
              <a:ext uri="{FF2B5EF4-FFF2-40B4-BE49-F238E27FC236}">
                <a16:creationId xmlns:a16="http://schemas.microsoft.com/office/drawing/2014/main" id="{6130C178-0182-CA46-9B32-11BA8B9AEE15}"/>
              </a:ext>
            </a:extLst>
          </p:cNvPr>
          <p:cNvGraphicFramePr>
            <a:graphicFrameLocks noGrp="1"/>
          </p:cNvGraphicFramePr>
          <p:nvPr>
            <p:extLst>
              <p:ext uri="{D42A27DB-BD31-4B8C-83A1-F6EECF244321}">
                <p14:modId xmlns:p14="http://schemas.microsoft.com/office/powerpoint/2010/main" val="2917134101"/>
              </p:ext>
            </p:extLst>
          </p:nvPr>
        </p:nvGraphicFramePr>
        <p:xfrm>
          <a:off x="925056" y="3677210"/>
          <a:ext cx="4815840" cy="1112520"/>
        </p:xfrm>
        <a:graphic>
          <a:graphicData uri="http://schemas.openxmlformats.org/drawingml/2006/table">
            <a:tbl>
              <a:tblPr firstRow="1" bandRow="1">
                <a:tableStyleId>{5C22544A-7EE6-4342-B048-85BDC9FD1C3A}</a:tableStyleId>
              </a:tblPr>
              <a:tblGrid>
                <a:gridCol w="2214879">
                  <a:extLst>
                    <a:ext uri="{9D8B030D-6E8A-4147-A177-3AD203B41FA5}">
                      <a16:colId xmlns:a16="http://schemas.microsoft.com/office/drawing/2014/main" val="4279234023"/>
                    </a:ext>
                  </a:extLst>
                </a:gridCol>
                <a:gridCol w="1361440">
                  <a:extLst>
                    <a:ext uri="{9D8B030D-6E8A-4147-A177-3AD203B41FA5}">
                      <a16:colId xmlns:a16="http://schemas.microsoft.com/office/drawing/2014/main" val="3030544957"/>
                    </a:ext>
                  </a:extLst>
                </a:gridCol>
                <a:gridCol w="1239521">
                  <a:extLst>
                    <a:ext uri="{9D8B030D-6E8A-4147-A177-3AD203B41FA5}">
                      <a16:colId xmlns:a16="http://schemas.microsoft.com/office/drawing/2014/main" val="30306521"/>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Females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3435284"/>
                  </a:ext>
                </a:extLst>
              </a:tr>
              <a:tr h="370840">
                <a:tc>
                  <a:txBody>
                    <a:bodyPr/>
                    <a:lstStyle/>
                    <a:p>
                      <a:r>
                        <a:rPr lang="en-US" dirty="0"/>
                        <a:t>Color Pattern Present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31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190490"/>
                  </a:ext>
                </a:extLst>
              </a:tr>
              <a:tr h="370840">
                <a:tc>
                  <a:txBody>
                    <a:bodyPr/>
                    <a:lstStyle/>
                    <a:p>
                      <a:r>
                        <a:rPr lang="en-US" dirty="0"/>
                        <a:t>Color Pattern Absent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209826"/>
                  </a:ext>
                </a:extLst>
              </a:tr>
            </a:tbl>
          </a:graphicData>
        </a:graphic>
      </p:graphicFrame>
    </p:spTree>
    <p:extLst>
      <p:ext uri="{BB962C8B-B14F-4D97-AF65-F5344CB8AC3E}">
        <p14:creationId xmlns:p14="http://schemas.microsoft.com/office/powerpoint/2010/main" val="298040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195431" y="1006798"/>
            <a:ext cx="11801138" cy="3613297"/>
          </a:xfrm>
          <a:prstGeom prst="rect">
            <a:avLst/>
          </a:prstGeom>
        </p:spPr>
        <p:txBody>
          <a:bodyPr wrap="square">
            <a:spAutoFit/>
          </a:bodyPr>
          <a:lstStyle/>
          <a:p>
            <a:pPr marL="742950" indent="-742950">
              <a:lnSpc>
                <a:spcPct val="200000"/>
              </a:lnSpc>
              <a:buFont typeface="+mj-lt"/>
              <a:buAutoNum type="arabicPeriod"/>
            </a:pPr>
            <a:r>
              <a:rPr lang="en-US" sz="4000" dirty="0"/>
              <a:t>Basic experimental reminders</a:t>
            </a:r>
          </a:p>
          <a:p>
            <a:pPr marL="742950" indent="-742950">
              <a:lnSpc>
                <a:spcPct val="200000"/>
              </a:lnSpc>
              <a:buFont typeface="+mj-lt"/>
              <a:buAutoNum type="arabicPeriod"/>
            </a:pPr>
            <a:r>
              <a:rPr lang="en-US" sz="4000" dirty="0"/>
              <a:t>Basics of Probability</a:t>
            </a:r>
          </a:p>
          <a:p>
            <a:pPr marL="742950" indent="-742950">
              <a:lnSpc>
                <a:spcPct val="200000"/>
              </a:lnSpc>
              <a:buFont typeface="+mj-lt"/>
              <a:buAutoNum type="arabicPeriod"/>
            </a:pPr>
            <a:r>
              <a:rPr lang="en-US" sz="4000" dirty="0"/>
              <a:t>Binomial and Chi-square tests</a:t>
            </a:r>
          </a:p>
        </p:txBody>
      </p:sp>
    </p:spTree>
    <p:extLst>
      <p:ext uri="{BB962C8B-B14F-4D97-AF65-F5344CB8AC3E}">
        <p14:creationId xmlns:p14="http://schemas.microsoft.com/office/powerpoint/2010/main" val="190270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a:t>Several chapters in the book deal with this topic </a:t>
            </a:r>
          </a:p>
          <a:p>
            <a:endParaRPr lang="en-US" sz="2800" dirty="0"/>
          </a:p>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 simple example</a:t>
            </a:r>
          </a:p>
        </p:txBody>
      </p:sp>
      <p:sp>
        <p:nvSpPr>
          <p:cNvPr id="4" name="Rectangle 3"/>
          <p:cNvSpPr/>
          <p:nvPr/>
        </p:nvSpPr>
        <p:spPr>
          <a:xfrm>
            <a:off x="195431" y="935915"/>
            <a:ext cx="11801138" cy="5909310"/>
          </a:xfrm>
          <a:prstGeom prst="rect">
            <a:avLst/>
          </a:prstGeom>
        </p:spPr>
        <p:txBody>
          <a:bodyPr wrap="square">
            <a:spAutoFit/>
          </a:bodyPr>
          <a:lstStyle/>
          <a:p>
            <a:r>
              <a:rPr lang="en-US" sz="3200" dirty="0"/>
              <a:t>What is the probability of drawing an ace then a king from a deck cards?</a:t>
            </a:r>
          </a:p>
          <a:p>
            <a:endParaRPr lang="en-US" sz="3200" dirty="0"/>
          </a:p>
          <a:p>
            <a:r>
              <a:rPr lang="en-US" sz="3200" dirty="0"/>
              <a:t>What is the sample space?</a:t>
            </a:r>
          </a:p>
          <a:p>
            <a:endParaRPr lang="en-US" sz="3200" dirty="0"/>
          </a:p>
          <a:p>
            <a:r>
              <a:rPr lang="en-US" sz="3200" dirty="0"/>
              <a:t>Are the events independent or dependent?</a:t>
            </a:r>
          </a:p>
          <a:p>
            <a:endParaRPr lang="en-US" sz="3200" dirty="0"/>
          </a:p>
          <a:p>
            <a:r>
              <a:rPr lang="en-US" sz="3200" dirty="0"/>
              <a:t>What is the probability of this event?</a:t>
            </a:r>
          </a:p>
          <a:p>
            <a:endParaRPr lang="en-US" sz="3200" dirty="0"/>
          </a:p>
          <a:p>
            <a:r>
              <a:rPr lang="en-US" sz="3200" dirty="0"/>
              <a:t>What is the conditional probability of drawing a king if we have already drawn an ace?</a:t>
            </a:r>
            <a:endParaRPr lang="en-US" sz="200" dirty="0"/>
          </a:p>
          <a:p>
            <a:endParaRPr lang="en-US" sz="200" dirty="0"/>
          </a:p>
          <a:p>
            <a:endParaRPr lang="en-US" sz="200" dirty="0"/>
          </a:p>
          <a:p>
            <a:pPr algn="r"/>
            <a:r>
              <a:rPr lang="en-US" sz="2000" dirty="0">
                <a:solidFill>
                  <a:schemeClr val="tx1">
                    <a:lumMod val="50000"/>
                    <a:lumOff val="50000"/>
                  </a:schemeClr>
                </a:solidFill>
              </a:rPr>
              <a:t>assume standard deck with no jokers</a:t>
            </a:r>
          </a:p>
        </p:txBody>
      </p:sp>
    </p:spTree>
    <p:extLst>
      <p:ext uri="{BB962C8B-B14F-4D97-AF65-F5344CB8AC3E}">
        <p14:creationId xmlns:p14="http://schemas.microsoft.com/office/powerpoint/2010/main" val="319889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10594</TotalTime>
  <Words>1622</Words>
  <Application>Microsoft Macintosh PowerPoint</Application>
  <PresentationFormat>Widescreen</PresentationFormat>
  <Paragraphs>338</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Andale Mono</vt:lpstr>
      <vt:lpstr>Arial</vt:lpstr>
      <vt:lpstr>Calibri</vt:lpstr>
      <vt:lpstr>Calibri Light</vt:lpstr>
      <vt:lpstr>Cambria Math</vt:lpstr>
      <vt:lpstr>Garamond</vt:lpstr>
      <vt:lpstr>Office Theme</vt:lpstr>
      <vt:lpstr>Probability and  Discrete Variables Biology 683      Heath Blackmon</vt:lpstr>
      <vt:lpstr>Last week</vt:lpstr>
      <vt:lpstr>Today</vt:lpstr>
      <vt:lpstr>Analyzing Proportions </vt:lpstr>
      <vt:lpstr>Terms to know for probability</vt:lpstr>
      <vt:lpstr>A simple example</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lpstr>PowerPoint Presentation</vt:lpstr>
      <vt:lpstr>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60</cp:revision>
  <cp:lastPrinted>2020-01-30T18:49:04Z</cp:lastPrinted>
  <dcterms:created xsi:type="dcterms:W3CDTF">2018-01-03T17:15:04Z</dcterms:created>
  <dcterms:modified xsi:type="dcterms:W3CDTF">2023-09-25T14:19:40Z</dcterms:modified>
</cp:coreProperties>
</file>