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80" r:id="rId4"/>
    <p:sldId id="259" r:id="rId5"/>
    <p:sldId id="260" r:id="rId6"/>
    <p:sldId id="302" r:id="rId7"/>
    <p:sldId id="257" r:id="rId8"/>
    <p:sldId id="261" r:id="rId9"/>
    <p:sldId id="262" r:id="rId10"/>
    <p:sldId id="281" r:id="rId11"/>
    <p:sldId id="264" r:id="rId12"/>
    <p:sldId id="282" r:id="rId13"/>
    <p:sldId id="265" r:id="rId14"/>
    <p:sldId id="266" r:id="rId15"/>
    <p:sldId id="267" r:id="rId16"/>
    <p:sldId id="283" r:id="rId17"/>
    <p:sldId id="268" r:id="rId18"/>
    <p:sldId id="278" r:id="rId19"/>
    <p:sldId id="285" r:id="rId20"/>
    <p:sldId id="286" r:id="rId21"/>
    <p:sldId id="287" r:id="rId22"/>
    <p:sldId id="299" r:id="rId23"/>
    <p:sldId id="288" r:id="rId24"/>
    <p:sldId id="304" r:id="rId25"/>
    <p:sldId id="305" r:id="rId26"/>
    <p:sldId id="290" r:id="rId27"/>
    <p:sldId id="29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47"/>
    <p:restoredTop sz="94541"/>
  </p:normalViewPr>
  <p:slideViewPr>
    <p:cSldViewPr snapToGrid="0" snapToObjects="1">
      <p:cViewPr varScale="1">
        <p:scale>
          <a:sx n="116" d="100"/>
          <a:sy n="116" d="100"/>
        </p:scale>
        <p:origin x="22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1/13/21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539430"/>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a:p>
            <a:pPr marL="457200" indent="-457200" fontAlgn="base">
              <a:buFont typeface="Arial" charset="0"/>
              <a:buChar char="•"/>
            </a:pPr>
            <a:r>
              <a:rPr lang="en-US" sz="3200" dirty="0"/>
              <a:t>Do chromosome fusions reduce fitness?</a:t>
            </a:r>
          </a:p>
        </p:txBody>
      </p:sp>
    </p:spTree>
    <p:extLst>
      <p:ext uri="{BB962C8B-B14F-4D97-AF65-F5344CB8AC3E}">
        <p14:creationId xmlns:p14="http://schemas.microsoft.com/office/powerpoint/2010/main" val="207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195431" y="1166842"/>
            <a:ext cx="11801138" cy="1569660"/>
          </a:xfrm>
          <a:prstGeom prst="rect">
            <a:avLst/>
          </a:prstGeom>
        </p:spPr>
        <p:txBody>
          <a:bodyPr wrap="square">
            <a:spAutoFit/>
          </a:bodyPr>
          <a:lstStyle/>
          <a:p>
            <a:pPr marL="571500" indent="-571500" fontAlgn="base">
              <a:buFont typeface="Arial" charset="0"/>
              <a:buChar char="•"/>
            </a:pPr>
            <a:r>
              <a:rPr lang="en-US" sz="3200" dirty="0"/>
              <a:t>Rules and suggestions for plotting.</a:t>
            </a:r>
          </a:p>
          <a:p>
            <a:pPr marL="571500" indent="-571500" fontAlgn="base">
              <a:buFont typeface="Arial" charset="0"/>
              <a:buChar char="•"/>
            </a:pPr>
            <a:r>
              <a:rPr lang="en-US" sz="3200" dirty="0"/>
              <a:t>What was hardest on the homework?</a:t>
            </a:r>
            <a:br>
              <a:rPr lang="en-US" sz="3200" dirty="0"/>
            </a:br>
            <a:endParaRPr lang="en-US" sz="32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Thursday</a:t>
            </a: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2800" dirty="0"/>
              <a:t>Simulate a populations of 10,000 individuals each with exponential distributions.</a:t>
            </a:r>
          </a:p>
          <a:p>
            <a:pPr marL="514350" indent="-514350" fontAlgn="base">
              <a:buFont typeface="+mj-lt"/>
              <a:buAutoNum type="arabicPeriod"/>
            </a:pPr>
            <a:r>
              <a:rPr lang="en-US" sz="2800" dirty="0"/>
              <a:t>Record the true population means</a:t>
            </a:r>
          </a:p>
          <a:p>
            <a:pPr marL="514350" indent="-514350" fontAlgn="base">
              <a:buFont typeface="+mj-lt"/>
              <a:buAutoNum type="arabicPeriod"/>
            </a:pPr>
            <a:r>
              <a:rPr lang="en-US" sz="2800" dirty="0"/>
              <a:t>Take a sample of 100 individuals from population 1.</a:t>
            </a:r>
          </a:p>
          <a:p>
            <a:pPr marL="514350" indent="-514350" fontAlgn="base">
              <a:buFont typeface="+mj-lt"/>
              <a:buAutoNum type="arabicPeriod"/>
            </a:pPr>
            <a:r>
              <a:rPr lang="en-US" sz="2800" dirty="0"/>
              <a:t>Estimate mean and 95% confidence interval of this estimate</a:t>
            </a:r>
          </a:p>
          <a:p>
            <a:pPr marL="514350" indent="-514350" fontAlgn="base">
              <a:buFont typeface="+mj-lt"/>
              <a:buAutoNum type="arabicPeriod"/>
            </a:pPr>
            <a:r>
              <a:rPr lang="en-US" sz="2800" dirty="0"/>
              <a:t>Record whether the CI includes true mean</a:t>
            </a:r>
          </a:p>
          <a:p>
            <a:pPr marL="514350" indent="-514350" fontAlgn="base">
              <a:buFont typeface="+mj-lt"/>
              <a:buAutoNum type="arabicPeriod"/>
            </a:pPr>
            <a:r>
              <a:rPr lang="en-US" sz="2800" dirty="0"/>
              <a:t>Repeat steps 3-5 1000 times</a:t>
            </a:r>
          </a:p>
          <a:p>
            <a:pPr marL="514350" indent="-514350" fontAlgn="base">
              <a:buFont typeface="+mj-lt"/>
              <a:buAutoNum type="arabicPeriod"/>
            </a:pPr>
            <a:r>
              <a:rPr lang="en-US" sz="2800" dirty="0"/>
              <a:t>Calculate the proportion of samples that included true mean… 95%?</a:t>
            </a:r>
          </a:p>
        </p:txBody>
      </p:sp>
    </p:spTree>
    <p:extLst>
      <p:ext uri="{BB962C8B-B14F-4D97-AF65-F5344CB8AC3E}">
        <p14:creationId xmlns:p14="http://schemas.microsoft.com/office/powerpoint/2010/main" val="276021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Homework 3</a:t>
            </a:r>
          </a:p>
        </p:txBody>
      </p:sp>
      <p:sp>
        <p:nvSpPr>
          <p:cNvPr id="3" name="TextBox 2">
            <a:extLst>
              <a:ext uri="{FF2B5EF4-FFF2-40B4-BE49-F238E27FC236}">
                <a16:creationId xmlns:a16="http://schemas.microsoft.com/office/drawing/2014/main" id="{EA5370BC-2F40-B04A-9D53-A69486845990}"/>
              </a:ext>
            </a:extLst>
          </p:cNvPr>
          <p:cNvSpPr txBox="1"/>
          <p:nvPr/>
        </p:nvSpPr>
        <p:spPr>
          <a:xfrm>
            <a:off x="183532" y="1174018"/>
            <a:ext cx="11493805" cy="5355312"/>
          </a:xfrm>
          <a:prstGeom prst="rect">
            <a:avLst/>
          </a:prstGeom>
          <a:noFill/>
        </p:spPr>
        <p:txBody>
          <a:bodyPr wrap="square" rtlCol="0">
            <a:spAutoFit/>
          </a:bodyPr>
          <a:lstStyle/>
          <a:p>
            <a:r>
              <a:rPr lang="en-US" dirty="0"/>
              <a:t>Create a vector of 1000 normally distributed values with a mean of 5.7 and a </a:t>
            </a:r>
            <a:r>
              <a:rPr lang="en-US" dirty="0" err="1"/>
              <a:t>sd</a:t>
            </a:r>
            <a:r>
              <a:rPr lang="en-US" dirty="0"/>
              <a:t> of .2</a:t>
            </a:r>
          </a:p>
          <a:p>
            <a:r>
              <a:rPr lang="en-US" dirty="0"/>
              <a:t>Q1 true mean</a:t>
            </a:r>
          </a:p>
          <a:p>
            <a:endParaRPr lang="en-US" dirty="0"/>
          </a:p>
          <a:p>
            <a:r>
              <a:rPr lang="en-US" dirty="0"/>
              <a:t>Calculate the mean and confidence interval of a sample of 50 individuals from the population.</a:t>
            </a:r>
          </a:p>
          <a:p>
            <a:r>
              <a:rPr lang="en-US" dirty="0"/>
              <a:t>Q2 lower end of confidence interval on first try</a:t>
            </a:r>
          </a:p>
          <a:p>
            <a:endParaRPr lang="en-US" dirty="0"/>
          </a:p>
          <a:p>
            <a:r>
              <a:rPr lang="en-US" dirty="0"/>
              <a:t>Calculate the mean and confidence interval of a sample of 50 individuals from the population.</a:t>
            </a:r>
          </a:p>
          <a:p>
            <a:r>
              <a:rPr lang="en-US" dirty="0"/>
              <a:t>Q3 lower end of confidence interval on second try</a:t>
            </a:r>
          </a:p>
          <a:p>
            <a:endParaRPr lang="en-US" dirty="0"/>
          </a:p>
          <a:p>
            <a:r>
              <a:rPr lang="en-US" dirty="0"/>
              <a:t>Create a new vector of 1000 normally distributed values with a mean of 5.7 and a </a:t>
            </a:r>
            <a:r>
              <a:rPr lang="en-US" dirty="0" err="1"/>
              <a:t>sd</a:t>
            </a:r>
            <a:r>
              <a:rPr lang="en-US" dirty="0"/>
              <a:t> of 2.0</a:t>
            </a:r>
          </a:p>
          <a:p>
            <a:r>
              <a:rPr lang="en-US" dirty="0"/>
              <a:t>Q4 true mean</a:t>
            </a:r>
          </a:p>
          <a:p>
            <a:endParaRPr lang="en-US" dirty="0"/>
          </a:p>
          <a:p>
            <a:r>
              <a:rPr lang="en-US" dirty="0"/>
              <a:t>Calculate the mean and confidence interval of a sample of 50 individuals from the population.</a:t>
            </a:r>
          </a:p>
          <a:p>
            <a:r>
              <a:rPr lang="en-US" dirty="0"/>
              <a:t>Q5 upper end of the confidence interval on the first try</a:t>
            </a:r>
          </a:p>
          <a:p>
            <a:endParaRPr lang="en-US" dirty="0"/>
          </a:p>
          <a:p>
            <a:r>
              <a:rPr lang="en-US" dirty="0"/>
              <a:t>Calculate the mean and confidence interval of a sample of 50 individuals from the population.</a:t>
            </a:r>
          </a:p>
          <a:p>
            <a:r>
              <a:rPr lang="en-US" dirty="0"/>
              <a:t>Q6 upper end of the confidence interval on the second try</a:t>
            </a:r>
          </a:p>
          <a:p>
            <a:endParaRPr lang="en-US" dirty="0"/>
          </a:p>
          <a:p>
            <a:r>
              <a:rPr lang="en-US" dirty="0">
                <a:solidFill>
                  <a:srgbClr val="C00000"/>
                </a:solidFill>
              </a:rPr>
              <a:t>Enter answers on blackboard</a:t>
            </a:r>
          </a:p>
        </p:txBody>
      </p:sp>
    </p:spTree>
    <p:extLst>
      <p:ext uri="{BB962C8B-B14F-4D97-AF65-F5344CB8AC3E}">
        <p14:creationId xmlns:p14="http://schemas.microsoft.com/office/powerpoint/2010/main" val="423500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pic>
        <p:nvPicPr>
          <p:cNvPr id="5" name="Picture 4">
            <a:extLst>
              <a:ext uri="{FF2B5EF4-FFF2-40B4-BE49-F238E27FC236}">
                <a16:creationId xmlns:a16="http://schemas.microsoft.com/office/drawing/2014/main" id="{7F26F8CE-B56D-FB40-91E7-EFE7882A855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7000" contrast="96000"/>
                    </a14:imgEffect>
                  </a14:imgLayer>
                </a14:imgProps>
              </a:ext>
            </a:extLst>
          </a:blip>
          <a:stretch>
            <a:fillRect/>
          </a:stretch>
        </p:blipFill>
        <p:spPr>
          <a:xfrm>
            <a:off x="2938072" y="1109272"/>
            <a:ext cx="7112965" cy="5500142"/>
          </a:xfrm>
          <a:prstGeom prst="rect">
            <a:avLst/>
          </a:prstGeom>
        </p:spPr>
      </p:pic>
    </p:spTree>
    <p:extLst>
      <p:ext uri="{BB962C8B-B14F-4D97-AF65-F5344CB8AC3E}">
        <p14:creationId xmlns:p14="http://schemas.microsoft.com/office/powerpoint/2010/main" val="209382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5245</TotalTime>
  <Words>1334</Words>
  <Application>Microsoft Macintosh PowerPoint</Application>
  <PresentationFormat>Widescreen</PresentationFormat>
  <Paragraphs>185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inherit</vt:lpstr>
      <vt:lpstr>Office Theme</vt:lpstr>
      <vt:lpstr>Sampling and Summary Statistics Biology 683  Lecture 2   Heath Blackmon</vt:lpstr>
      <vt:lpstr>Last week</vt:lpstr>
      <vt:lpstr>Today</vt:lpstr>
      <vt:lpstr>Populations and Samples</vt:lpstr>
      <vt:lpstr>What is the population?</vt:lpstr>
      <vt:lpstr>What is the population?</vt:lpstr>
      <vt:lpstr>Sampling Considerations</vt:lpstr>
      <vt:lpstr>Parameter, estimates, sampling considerations</vt:lpstr>
      <vt:lpstr>Accuracy vs Precision</vt:lpstr>
      <vt:lpstr>Random Sampling</vt:lpstr>
      <vt:lpstr>Data</vt:lpstr>
      <vt:lpstr>Data</vt:lpstr>
      <vt:lpstr>Continuous vs Discrete</vt:lpstr>
      <vt:lpstr>Explanatory and Response Variables</vt:lpstr>
      <vt:lpstr>Experimental vs observational studies</vt:lpstr>
      <vt:lpstr>Why should we summarize data?</vt:lpstr>
      <vt:lpstr>Typical summary statistics</vt:lpstr>
      <vt:lpstr>Symbols for samples and populations</vt:lpstr>
      <vt:lpstr>For a sample of a population</vt:lpstr>
      <vt:lpstr>Central limit theorem</vt:lpstr>
      <vt:lpstr>Central limit theorem</vt:lpstr>
      <vt:lpstr>Central limit theorem</vt:lpstr>
      <vt:lpstr>Estimating with uncertainty</vt:lpstr>
      <vt:lpstr>Confidence Interval vs Credible Interval</vt:lpstr>
      <vt:lpstr>Confidence Interval vs Credible Interval</vt:lpstr>
      <vt:lpstr>Error bars</vt:lpstr>
      <vt:lpstr>Thursday</vt:lpstr>
      <vt:lpstr>Homework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53</cp:revision>
  <cp:lastPrinted>2018-01-03T19:12:41Z</cp:lastPrinted>
  <dcterms:created xsi:type="dcterms:W3CDTF">2018-01-03T17:15:04Z</dcterms:created>
  <dcterms:modified xsi:type="dcterms:W3CDTF">2021-01-13T16:53:08Z</dcterms:modified>
</cp:coreProperties>
</file>