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19" d="100"/>
          <a:sy n="119" d="100"/>
        </p:scale>
        <p:origin x="7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1/3/18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/" TargetMode="External"/><Relationship Id="rId3" Type="http://schemas.openxmlformats.org/officeDocument/2006/relationships/hyperlink" Target="https://www.rstudio.com/products/rstudio/download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leoguy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eoguy.github.io/teaching/expdes/syllabus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4000" dirty="0" smtClean="0"/>
              <a:t>Biology 683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Lecture 1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 smtClean="0"/>
              <a:t>Heath Blackmon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not just collaborate </a:t>
            </a:r>
            <a:r>
              <a:rPr lang="en-US" b="1" dirty="0">
                <a:solidFill>
                  <a:schemeClr val="bg1"/>
                </a:solidFill>
              </a:rPr>
              <a:t>with a </a:t>
            </a:r>
            <a:r>
              <a:rPr lang="en-US" b="1" dirty="0" smtClean="0">
                <a:solidFill>
                  <a:schemeClr val="bg1"/>
                </a:solidFill>
              </a:rPr>
              <a:t>statistician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520" y="1159402"/>
            <a:ext cx="114362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some cases this is a great </a:t>
            </a:r>
            <a:r>
              <a:rPr lang="en-US" sz="3200" dirty="0" smtClean="0"/>
              <a:t>option, but </a:t>
            </a:r>
            <a:r>
              <a:rPr lang="en-US" sz="3200" dirty="0"/>
              <a:t>y</a:t>
            </a:r>
            <a:r>
              <a:rPr lang="en-US" sz="3200" dirty="0" smtClean="0"/>
              <a:t>ou </a:t>
            </a:r>
            <a:r>
              <a:rPr lang="en-US" sz="3200" dirty="0"/>
              <a:t>have to understand enough to </a:t>
            </a:r>
            <a:r>
              <a:rPr lang="en-US" sz="3200" dirty="0" smtClean="0"/>
              <a:t>communicate.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/>
              <a:t>you publish a study you are responsible for its validity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most experiments </a:t>
            </a:r>
            <a:r>
              <a:rPr lang="en-US" sz="3200" dirty="0" smtClean="0"/>
              <a:t>simple methods </a:t>
            </a:r>
            <a:r>
              <a:rPr lang="en-US" sz="3200" dirty="0"/>
              <a:t>suffice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many fields of biology there are sets of statistical tests that are expected for certain types of data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all of these reasons statistical analysis </a:t>
            </a:r>
            <a:r>
              <a:rPr lang="en-US" sz="3200" b="1" dirty="0"/>
              <a:t>needs to involve people who understand the biological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06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 stats philosophy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Statistics </a:t>
            </a:r>
            <a:r>
              <a:rPr lang="en-US" sz="3200" dirty="0"/>
              <a:t>is </a:t>
            </a:r>
            <a:r>
              <a:rPr lang="en-US" sz="3200" dirty="0" smtClean="0"/>
              <a:t>just another tool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My </a:t>
            </a:r>
            <a:r>
              <a:rPr lang="en-US" sz="3200" dirty="0"/>
              <a:t>responsibility as a scientists is to report the truth as accurately as possible and statistics help me in this </a:t>
            </a:r>
            <a:r>
              <a:rPr lang="en-US" sz="3200" dirty="0" smtClean="0"/>
              <a:t>regard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/>
              <a:t>may NEED statistics to discern patterns in our </a:t>
            </a:r>
            <a:r>
              <a:rPr lang="en-US" sz="3200" dirty="0" smtClean="0"/>
              <a:t>data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Bayesian </a:t>
            </a:r>
            <a:r>
              <a:rPr lang="en-US" sz="3200" dirty="0"/>
              <a:t>statistics offer a way to build on our past and ask the questions we are really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1965115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is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R </a:t>
            </a:r>
            <a:r>
              <a:rPr lang="en-US" sz="3200" dirty="0"/>
              <a:t>is a statistical programming </a:t>
            </a:r>
            <a:r>
              <a:rPr lang="en-US" sz="3200" dirty="0" smtClean="0"/>
              <a:t>language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works very similarly on all major operating systems </a:t>
            </a:r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is free and open </a:t>
            </a:r>
            <a:r>
              <a:rPr lang="en-US" sz="3200" dirty="0" smtClean="0"/>
              <a:t>source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focus is on statistics and </a:t>
            </a:r>
            <a:r>
              <a:rPr lang="en-US" sz="3200" dirty="0" smtClean="0"/>
              <a:t>graphics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It’s </a:t>
            </a:r>
            <a:r>
              <a:rPr lang="en-US" sz="3200" dirty="0"/>
              <a:t>also a full-fledged high level programming language (similar to </a:t>
            </a:r>
            <a:r>
              <a:rPr lang="en-US" sz="3200" dirty="0" smtClean="0"/>
              <a:t>Python)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i="1" dirty="0" smtClean="0"/>
              <a:t>FYI</a:t>
            </a:r>
            <a:r>
              <a:rPr lang="en-US" sz="3200" i="1" dirty="0"/>
              <a:t>: It can </a:t>
            </a:r>
            <a:r>
              <a:rPr lang="en-US" sz="3200" i="1" dirty="0" smtClean="0"/>
              <a:t>help you get </a:t>
            </a:r>
            <a:r>
              <a:rPr lang="en-US" sz="3200" i="1" dirty="0"/>
              <a:t>you a job. - Dell, Lab Tech, Core Facility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4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Many </a:t>
            </a:r>
            <a:r>
              <a:rPr lang="en-US" sz="3200" dirty="0"/>
              <a:t>statistical approaches have been implemented in the R </a:t>
            </a:r>
            <a:r>
              <a:rPr lang="en-US" sz="3200" dirty="0" smtClean="0"/>
              <a:t>environment.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Because </a:t>
            </a:r>
            <a:r>
              <a:rPr lang="en-US" sz="3200" dirty="0"/>
              <a:t>it’s open source, there are no proprietary secrets, as might be hiding in commercially available statistical </a:t>
            </a:r>
            <a:r>
              <a:rPr lang="en-US" sz="3200" dirty="0" smtClean="0"/>
              <a:t>packages.</a:t>
            </a:r>
            <a:r>
              <a:rPr lang="en-US" sz="3200" dirty="0"/>
              <a:t> 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Any </a:t>
            </a:r>
            <a:r>
              <a:rPr lang="en-US" sz="3200" dirty="0"/>
              <a:t>program written in R will have access to all of R’s tools for statistics and </a:t>
            </a:r>
            <a:r>
              <a:rPr lang="en-US" sz="3200" dirty="0" smtClean="0"/>
              <a:t>graphing.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New </a:t>
            </a:r>
            <a:r>
              <a:rPr lang="en-US" sz="3200" dirty="0"/>
              <a:t>methods of analysis are being implemented in R by the scientists developing the </a:t>
            </a:r>
            <a:r>
              <a:rPr lang="en-US" sz="3200" dirty="0" smtClean="0"/>
              <a:t>methods.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34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en-US" sz="3200" dirty="0"/>
              <a:t>If you use R you can include a script with your </a:t>
            </a:r>
            <a:r>
              <a:rPr lang="en-US" sz="3200" dirty="0" smtClean="0"/>
              <a:t>manuscript</a:t>
            </a:r>
            <a:endParaRPr lang="en-US" sz="32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3200" dirty="0" smtClean="0"/>
              <a:t>Reproducibility</a:t>
            </a:r>
            <a:endParaRPr lang="en-US" sz="32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3200" dirty="0" smtClean="0"/>
              <a:t>Reviewing</a:t>
            </a:r>
            <a:endParaRPr lang="en-US" sz="32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3200" dirty="0" smtClean="0"/>
              <a:t>Open Science</a:t>
            </a:r>
            <a:endParaRPr lang="en-US" sz="32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3200" dirty="0" smtClean="0"/>
              <a:t>Running </a:t>
            </a:r>
            <a:r>
              <a:rPr lang="en-US" sz="3200" dirty="0"/>
              <a:t>analyses with scripts facilitates revision of manuscripts </a:t>
            </a:r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3200" dirty="0" smtClean="0"/>
              <a:t>Many </a:t>
            </a:r>
            <a:r>
              <a:rPr lang="en-US" sz="3200" dirty="0"/>
              <a:t>methods (mixed models, quantitative genetics, etc.) are only available in R.</a:t>
            </a:r>
          </a:p>
        </p:txBody>
      </p:sp>
    </p:spTree>
    <p:extLst>
      <p:ext uri="{BB962C8B-B14F-4D97-AF65-F5344CB8AC3E}">
        <p14:creationId xmlns:p14="http://schemas.microsoft.com/office/powerpoint/2010/main" val="19259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Installing R and </a:t>
            </a:r>
            <a:r>
              <a:rPr lang="en-US" b="1" dirty="0" err="1" smtClean="0">
                <a:solidFill>
                  <a:schemeClr val="bg1"/>
                </a:solidFill>
              </a:rPr>
              <a:t>RStudio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/>
              <a:t>Installing R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2"/>
              </a:rPr>
              <a:t>R homepage</a:t>
            </a:r>
            <a:r>
              <a:rPr lang="en-US" sz="3200" dirty="0"/>
              <a:t> and click download </a:t>
            </a:r>
            <a:r>
              <a:rPr lang="en-US" sz="3200" dirty="0" smtClean="0"/>
              <a:t>R.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Pick </a:t>
            </a:r>
            <a:r>
              <a:rPr lang="en-US" sz="3200" dirty="0"/>
              <a:t>a mirror that is in Texas or at least in the United </a:t>
            </a:r>
            <a:r>
              <a:rPr lang="en-US" sz="3200" dirty="0" smtClean="0"/>
              <a:t>States.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  <a:p>
            <a:pPr fontAlgn="base"/>
            <a:endParaRPr lang="en-US" sz="3200" b="1" dirty="0" smtClean="0"/>
          </a:p>
          <a:p>
            <a:pPr fontAlgn="base"/>
            <a:r>
              <a:rPr lang="en-US" sz="3200" b="1" dirty="0" smtClean="0"/>
              <a:t>Installing </a:t>
            </a:r>
            <a:r>
              <a:rPr lang="en-US" sz="3200" b="1" dirty="0" err="1" smtClean="0"/>
              <a:t>Rstudio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3"/>
              </a:rPr>
              <a:t>RStudio homepage</a:t>
            </a:r>
            <a:r>
              <a:rPr lang="en-US" sz="3200" dirty="0"/>
              <a:t> and click on the download link below the free version of </a:t>
            </a:r>
            <a:r>
              <a:rPr lang="en-US" sz="3200" dirty="0" err="1"/>
              <a:t>RStudio</a:t>
            </a:r>
            <a:r>
              <a:rPr lang="en-US" sz="3200" dirty="0"/>
              <a:t> </a:t>
            </a:r>
            <a:r>
              <a:rPr lang="en-US" sz="3200" dirty="0" smtClean="0"/>
              <a:t>Desktop.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</p:txBody>
      </p:sp>
    </p:spTree>
    <p:extLst>
      <p:ext uri="{BB962C8B-B14F-4D97-AF65-F5344CB8AC3E}">
        <p14:creationId xmlns:p14="http://schemas.microsoft.com/office/powerpoint/2010/main" val="16888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For Thursday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Read chapters 1 and 2 of </a:t>
            </a:r>
            <a:r>
              <a:rPr lang="en-US" sz="3200" dirty="0" smtClean="0"/>
              <a:t>WS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Install </a:t>
            </a:r>
            <a:r>
              <a:rPr lang="en-US" sz="3200" dirty="0"/>
              <a:t>R and </a:t>
            </a:r>
            <a:r>
              <a:rPr lang="en-US" sz="3200" dirty="0" err="1"/>
              <a:t>Rstudio</a:t>
            </a:r>
            <a:r>
              <a:rPr lang="en-US" sz="3200" dirty="0"/>
              <a:t> on a </a:t>
            </a:r>
            <a:r>
              <a:rPr lang="en-US" sz="3200" dirty="0" smtClean="0"/>
              <a:t>laptop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Come </a:t>
            </a:r>
            <a:r>
              <a:rPr lang="en-US" sz="3200" dirty="0"/>
              <a:t>and see me </a:t>
            </a:r>
            <a:r>
              <a:rPr lang="en-US" sz="3200" b="1" dirty="0">
                <a:solidFill>
                  <a:srgbClr val="C00000"/>
                </a:solidFill>
              </a:rPr>
              <a:t>BEFORE</a:t>
            </a:r>
            <a:r>
              <a:rPr lang="en-US" sz="3200" dirty="0"/>
              <a:t> class on Thursday if you run into problems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b="1" dirty="0">
                <a:solidFill>
                  <a:srgbClr val="C00000"/>
                </a:solidFill>
              </a:rPr>
              <a:t>Bring laptop to class</a:t>
            </a:r>
            <a:r>
              <a:rPr lang="en-US" sz="3200" b="1" dirty="0" smtClean="0">
                <a:solidFill>
                  <a:srgbClr val="C00000"/>
                </a:solidFill>
              </a:rPr>
              <a:t>!</a:t>
            </a:r>
          </a:p>
          <a:p>
            <a:pPr fontAlgn="base"/>
            <a:endParaRPr lang="en-US" sz="32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3200" dirty="0"/>
              <a:t>Heath Blackmon</a:t>
            </a:r>
            <a:br>
              <a:rPr lang="en-US" sz="3200" dirty="0"/>
            </a:br>
            <a:r>
              <a:rPr lang="en-US" sz="3200" dirty="0"/>
              <a:t>BSBW 309A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coleoguy@gmail.com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396" y="1787531"/>
            <a:ext cx="118011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>
                <a:hlinkClick r:id="rId2"/>
              </a:rPr>
              <a:t>Syllabus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Introductions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Pretest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Big </a:t>
            </a:r>
            <a:r>
              <a:rPr lang="en-US" sz="4000" dirty="0"/>
              <a:t>problems in </a:t>
            </a:r>
            <a:r>
              <a:rPr lang="en-US" sz="4000" dirty="0" smtClean="0"/>
              <a:t>stats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Why </a:t>
            </a:r>
            <a:r>
              <a:rPr lang="en-US" sz="4000" dirty="0"/>
              <a:t>you need this </a:t>
            </a:r>
            <a:r>
              <a:rPr lang="en-US" sz="4000" dirty="0" smtClean="0"/>
              <a:t>class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Prep </a:t>
            </a:r>
            <a:r>
              <a:rPr lang="en-US" sz="4000" dirty="0"/>
              <a:t>for Thursday</a:t>
            </a:r>
          </a:p>
        </p:txBody>
      </p:sp>
    </p:spTree>
    <p:extLst>
      <p:ext uri="{BB962C8B-B14F-4D97-AF65-F5344CB8AC3E}">
        <p14:creationId xmlns:p14="http://schemas.microsoft.com/office/powerpoint/2010/main" val="6179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public impression of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326" y="1073548"/>
            <a:ext cx="774607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Figures will not lie but liars will </a:t>
            </a:r>
            <a:r>
              <a:rPr lang="en-US" sz="3600" i="1" dirty="0" smtClean="0"/>
              <a:t>figure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There are three kinds of lies: lies, damned lies, and </a:t>
            </a:r>
            <a:r>
              <a:rPr lang="en-US" sz="3600" i="1" dirty="0" smtClean="0"/>
              <a:t>statistics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6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You can make statistics say </a:t>
            </a:r>
            <a:r>
              <a:rPr lang="en-US" sz="3600" i="1" dirty="0" smtClean="0"/>
              <a:t>anything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Statistics are no substitute for good judgement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Our response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31" y="1225689"/>
            <a:ext cx="118011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Misuse of statistics is unethical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Poor training and maleficence are both responsible for failures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Statistical literacy in the general public is essential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Do your part: learn science of important topics and help friends and family understand them</a:t>
            </a:r>
            <a:r>
              <a:rPr lang="en-US" sz="3200" dirty="0" smtClean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53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Reproducibility crisis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812" y="1248912"/>
            <a:ext cx="777468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Started </a:t>
            </a:r>
            <a:r>
              <a:rPr lang="en-US" sz="3200" dirty="0"/>
              <a:t>in the social sciences but some problems are </a:t>
            </a:r>
            <a:r>
              <a:rPr lang="en-US" sz="3200" dirty="0" smtClean="0"/>
              <a:t>widespread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pressure to publish</a:t>
            </a:r>
            <a:br>
              <a:rPr lang="en-US" sz="3200" dirty="0"/>
            </a:br>
            <a:endParaRPr lang="en-US" sz="20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file drawer problem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small sample sizes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p-hacking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unethical </a:t>
            </a:r>
            <a:r>
              <a:rPr lang="en-US" sz="3200" dirty="0" smtClean="0"/>
              <a:t>researchers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64" y="1248912"/>
            <a:ext cx="39624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056" y="1148856"/>
            <a:ext cx="71197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Study preregistration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/>
              <a:t>PeerJ</a:t>
            </a:r>
            <a:r>
              <a:rPr lang="en-US" sz="3200" dirty="0"/>
              <a:t> / PLOS ONE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Preprint </a:t>
            </a:r>
            <a:r>
              <a:rPr lang="en-US" sz="3200" dirty="0" smtClean="0"/>
              <a:t>Servers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 smtClean="0"/>
              <a:t>Altimetrics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Systemic change - unlikely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84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Evolution and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273781"/>
            <a:ext cx="11801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i="1" dirty="0" smtClean="0"/>
              <a:t>In </a:t>
            </a:r>
            <a:r>
              <a:rPr lang="en-US" sz="3200" i="1" dirty="0"/>
              <a:t>many ways, therefore, modern statistics was an offshoot of </a:t>
            </a:r>
            <a:r>
              <a:rPr lang="en-US" sz="3200" i="1" dirty="0" smtClean="0"/>
              <a:t>evolutionary biology</a:t>
            </a:r>
          </a:p>
          <a:p>
            <a:pPr fontAlgn="base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90" y="3344451"/>
            <a:ext cx="1650102" cy="2557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93" y="3344451"/>
            <a:ext cx="1474417" cy="2567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334977"/>
            <a:ext cx="2085410" cy="2557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28" y="3344451"/>
            <a:ext cx="2113919" cy="25614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8890" y="2680267"/>
            <a:ext cx="165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R. FISHER</a:t>
            </a:r>
          </a:p>
          <a:p>
            <a:pPr algn="ctr"/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0438" y="2710524"/>
            <a:ext cx="158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S. WRIGHT</a:t>
            </a:r>
          </a:p>
          <a:p>
            <a:pPr algn="ctr"/>
            <a:r>
              <a:rPr lang="en-US" dirty="0" smtClean="0"/>
              <a:t>PATH 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6300" y="2710524"/>
            <a:ext cx="2085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K. PEARSON</a:t>
            </a:r>
          </a:p>
          <a:p>
            <a:pPr algn="ctr"/>
            <a:r>
              <a:rPr lang="en-US" dirty="0" smtClean="0"/>
              <a:t>CORRELATION  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38328" y="2710524"/>
            <a:ext cx="211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F. GALSTON</a:t>
            </a:r>
          </a:p>
          <a:p>
            <a:pPr algn="ctr"/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7564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biologists need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573" y="1256665"/>
            <a:ext cx="113986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dirty="0" smtClean="0">
                <a:latin typeface="inherit" charset="0"/>
              </a:rPr>
              <a:t>We </a:t>
            </a:r>
            <a:r>
              <a:rPr lang="en-US" sz="2800" dirty="0">
                <a:latin typeface="inherit" charset="0"/>
              </a:rPr>
              <a:t>want to test hypotheses.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To test a hypothesis we have to design an experiment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Not all experiments have a traditional control and experimental treatment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It is quite possible to design a study or collect data that cannot answer the questions that we have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This leads to poor manuscripts and can lead to bad practices like p-hacking</a:t>
            </a:r>
            <a:endParaRPr lang="en-US" sz="2800" dirty="0"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Experimental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073547"/>
            <a:ext cx="118011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So</a:t>
            </a:r>
            <a:r>
              <a:rPr lang="en-US" sz="3200" dirty="0"/>
              <a:t>, to design an experiment you need to understand how the data will be analyzed statistically</a:t>
            </a:r>
            <a:r>
              <a:rPr lang="en-US" sz="3200" dirty="0" smtClean="0"/>
              <a:t>.</a:t>
            </a:r>
          </a:p>
          <a:p>
            <a:pPr fontAlgn="base"/>
            <a:endParaRPr lang="en-US" sz="3200" dirty="0"/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How can you sample the population in which you are interested</a:t>
            </a:r>
            <a:r>
              <a:rPr lang="en-US" sz="3200" dirty="0" smtClean="0"/>
              <a:t>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tests are appropriate for your </a:t>
            </a:r>
            <a:r>
              <a:rPr lang="en-US" sz="3200" dirty="0" smtClean="0"/>
              <a:t>data?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biases must be controlled </a:t>
            </a:r>
            <a:r>
              <a:rPr lang="en-US" sz="3200" dirty="0" smtClean="0"/>
              <a:t>for?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sample size will be necessary?</a:t>
            </a:r>
          </a:p>
        </p:txBody>
      </p:sp>
    </p:spTree>
    <p:extLst>
      <p:ext uri="{BB962C8B-B14F-4D97-AF65-F5344CB8AC3E}">
        <p14:creationId xmlns:p14="http://schemas.microsoft.com/office/powerpoint/2010/main" val="3007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422</Words>
  <Application>Microsoft Macintosh PowerPoint</Application>
  <PresentationFormat>Widescreen</PresentationFormat>
  <Paragraphs>109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inherit</vt:lpstr>
      <vt:lpstr>Arial</vt:lpstr>
      <vt:lpstr>Office Theme</vt:lpstr>
      <vt:lpstr>Experimental Design Biology 683  Lecture 1   Heath Blackmon</vt:lpstr>
      <vt:lpstr>Today</vt:lpstr>
      <vt:lpstr>The public impression of statistics</vt:lpstr>
      <vt:lpstr>Our response</vt:lpstr>
      <vt:lpstr>Reproducibility crisis</vt:lpstr>
      <vt:lpstr>Solutions</vt:lpstr>
      <vt:lpstr>Evolution and Statistics</vt:lpstr>
      <vt:lpstr>Why do biologists need statistics</vt:lpstr>
      <vt:lpstr>Experimental Design</vt:lpstr>
      <vt:lpstr>Why not just collaborate with a statistician</vt:lpstr>
      <vt:lpstr>My stats philosophy</vt:lpstr>
      <vt:lpstr>What is R</vt:lpstr>
      <vt:lpstr>Why use R</vt:lpstr>
      <vt:lpstr>Why use R</vt:lpstr>
      <vt:lpstr>Installing R and RStudio</vt:lpstr>
      <vt:lpstr>For Thursday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11</cp:revision>
  <cp:lastPrinted>2018-01-03T17:27:34Z</cp:lastPrinted>
  <dcterms:created xsi:type="dcterms:W3CDTF">2018-01-03T17:15:04Z</dcterms:created>
  <dcterms:modified xsi:type="dcterms:W3CDTF">2018-01-03T19:41:44Z</dcterms:modified>
</cp:coreProperties>
</file>