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96" r:id="rId5"/>
    <p:sldId id="281" r:id="rId6"/>
    <p:sldId id="305" r:id="rId7"/>
    <p:sldId id="306" r:id="rId8"/>
    <p:sldId id="307" r:id="rId9"/>
    <p:sldId id="308" r:id="rId10"/>
    <p:sldId id="309" r:id="rId11"/>
    <p:sldId id="310" r:id="rId12"/>
    <p:sldId id="276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/>
    <p:restoredTop sz="93610"/>
  </p:normalViewPr>
  <p:slideViewPr>
    <p:cSldViewPr snapToGrid="0" snapToObjects="1">
      <p:cViewPr varScale="1">
        <p:scale>
          <a:sx n="106" d="100"/>
          <a:sy n="106" d="100"/>
        </p:scale>
        <p:origin x="1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4960-2FD2-2C48-A350-FA80853967F8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8265-9EB9-8B41-AC39-306DE965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4900" dirty="0"/>
              <a:t/>
            </a:r>
            <a:br>
              <a:rPr lang="en-US" sz="4900" dirty="0"/>
            </a:br>
            <a:r>
              <a:rPr lang="en-US" sz="6700" dirty="0" smtClean="0"/>
              <a:t>Random vs Fixed Effects</a:t>
            </a:r>
            <a:r>
              <a:rPr lang="en-US" sz="4900" dirty="0"/>
              <a:t> </a:t>
            </a:r>
            <a:br>
              <a:rPr lang="en-US" sz="4900" dirty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</a:t>
            </a:r>
            <a:r>
              <a:rPr lang="en-US" sz="4000" dirty="0"/>
              <a:t>8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Example of random effects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642" y="1109317"/>
            <a:ext cx="68717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Identifying the predictors for the presence or absence of </a:t>
            </a:r>
            <a:r>
              <a:rPr lang="en-US" sz="2800" dirty="0" err="1" smtClean="0"/>
              <a:t>Chrysina</a:t>
            </a:r>
            <a:r>
              <a:rPr lang="en-US" sz="2800" dirty="0" smtClean="0"/>
              <a:t> beetles. </a:t>
            </a:r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23638"/>
              </p:ext>
            </p:extLst>
          </p:nvPr>
        </p:nvGraphicFramePr>
        <p:xfrm>
          <a:off x="623715" y="2667714"/>
          <a:ext cx="569286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864"/>
                <a:gridCol w="970640"/>
                <a:gridCol w="1200453"/>
                <a:gridCol w="1200453"/>
                <a:gridCol w="1200453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Number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collected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oak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juniper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site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64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210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210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211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212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242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242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245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245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16" y="1961440"/>
            <a:ext cx="3233478" cy="375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Implementing a mixed effects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642" y="1109317"/>
            <a:ext cx="68717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Mixed effect models are fit using the LME function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628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208" y="1297140"/>
            <a:ext cx="1188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Read chapter WS 17</a:t>
            </a:r>
          </a:p>
          <a:p>
            <a:endParaRPr lang="en-US" sz="3200" dirty="0"/>
          </a:p>
          <a:p>
            <a:r>
              <a:rPr lang="en-US" sz="3200" dirty="0" smtClean="0"/>
              <a:t>Bring laptop to class!</a:t>
            </a:r>
          </a:p>
          <a:p>
            <a:endParaRPr lang="en-US" sz="3200" dirty="0"/>
          </a:p>
          <a:p>
            <a:r>
              <a:rPr lang="en-US" sz="3200" dirty="0" smtClean="0"/>
              <a:t>Heath Blackmon  </a:t>
            </a:r>
          </a:p>
          <a:p>
            <a:r>
              <a:rPr lang="en-US" sz="3200" dirty="0" smtClean="0"/>
              <a:t>BSBW 309  </a:t>
            </a:r>
          </a:p>
          <a:p>
            <a:r>
              <a:rPr lang="en-US" sz="3200" dirty="0" smtClean="0"/>
              <a:t>coleoguy@gmail.com  </a:t>
            </a:r>
          </a:p>
          <a:p>
            <a:r>
              <a:rPr lang="en-US" sz="3200" dirty="0" smtClean="0"/>
              <a:t>@coleoguy</a:t>
            </a:r>
          </a:p>
        </p:txBody>
      </p:sp>
    </p:spTree>
    <p:extLst>
      <p:ext uri="{BB962C8B-B14F-4D97-AF65-F5344CB8AC3E}">
        <p14:creationId xmlns:p14="http://schemas.microsoft.com/office/powerpoint/2010/main" val="77187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Models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556" y="1166183"/>
            <a:ext cx="1138167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"Remember that all models are wrong; the practical question is how wrong do they have to be to not be useful</a:t>
            </a:r>
            <a:r>
              <a:rPr lang="en-US" sz="2800" i="1" dirty="0" smtClean="0"/>
              <a:t>.”</a:t>
            </a:r>
          </a:p>
          <a:p>
            <a:pPr algn="r"/>
            <a:r>
              <a:rPr lang="en-US" sz="2800" dirty="0" smtClean="0">
                <a:latin typeface="Calibri" charset="0"/>
              </a:rPr>
              <a:t>George Box</a:t>
            </a:r>
            <a:endParaRPr lang="en-US" sz="2800" dirty="0">
              <a:latin typeface="Calibri" charset="0"/>
            </a:endParaRPr>
          </a:p>
          <a:p>
            <a:pPr algn="r"/>
            <a:endParaRPr lang="en-US" sz="2800" dirty="0">
              <a:latin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 smtClean="0">
              <a:latin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latin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 smtClean="0">
              <a:latin typeface="Calibri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2800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Last week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Regression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General linear model </a:t>
            </a:r>
            <a:r>
              <a:rPr lang="mr-IN" sz="4000" dirty="0" smtClean="0"/>
              <a:t>–</a:t>
            </a:r>
            <a:r>
              <a:rPr lang="en-US" sz="4000" dirty="0" smtClean="0"/>
              <a:t> all fixed effects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641" y="1109317"/>
            <a:ext cx="859535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4400" dirty="0" smtClean="0"/>
              <a:t>Mixed Effects Models</a:t>
            </a:r>
          </a:p>
          <a:p>
            <a:pPr marL="1200150" lvl="1" indent="-742950">
              <a:buFont typeface="+mj-lt"/>
              <a:buAutoNum type="arabicParenR"/>
            </a:pPr>
            <a:r>
              <a:rPr lang="en-US" sz="4400" dirty="0" smtClean="0"/>
              <a:t>Fixed vs Random</a:t>
            </a:r>
            <a:endParaRPr lang="en-US" sz="4400" dirty="0"/>
          </a:p>
          <a:p>
            <a:pPr marL="1200150" lvl="1" indent="-742950">
              <a:buFont typeface="+mj-lt"/>
              <a:buAutoNum type="arabicParenR"/>
            </a:pPr>
            <a:r>
              <a:rPr lang="en-US" sz="4400" dirty="0" smtClean="0"/>
              <a:t>Two-factor ANOVA</a:t>
            </a:r>
          </a:p>
          <a:p>
            <a:pPr marL="1200150" lvl="1" indent="-742950">
              <a:buFont typeface="+mj-lt"/>
              <a:buAutoNum type="arabicParenR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a fixed effect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0670" y="1531345"/>
            <a:ext cx="10168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are the variables whose impact we wish to determine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Characteristics of the media or habitat</a:t>
            </a:r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Alternate medical treatments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Age groups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Time points</a:t>
            </a:r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r>
              <a:rPr lang="en-US" sz="2800" dirty="0" smtClean="0"/>
              <a:t>Conclusions that you reach are only applicable to the groups or treatments you include in the study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621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Example of fixed effects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642" y="1109317"/>
            <a:ext cx="68717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Reciprocal relocation experiment to investigate how genotype and habitat interact to determine the fitness of stickleback fish (Rundle 2002).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29" y="1294063"/>
            <a:ext cx="4925765" cy="349450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386282"/>
              </p:ext>
            </p:extLst>
          </p:nvPr>
        </p:nvGraphicFramePr>
        <p:xfrm>
          <a:off x="864347" y="3595213"/>
          <a:ext cx="4489705" cy="1858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547"/>
                <a:gridCol w="918751"/>
                <a:gridCol w="1078772"/>
                <a:gridCol w="1491635"/>
              </a:tblGrid>
              <a:tr h="37520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Source habitat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0948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Shallow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Deep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932"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habitat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Shallow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 fish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 fish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58932">
                <a:tc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Deep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 fish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 fish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0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Example of fixed effects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568" y="1155032"/>
            <a:ext cx="6731656" cy="53179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84" y="1347158"/>
            <a:ext cx="6382740" cy="49694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97140" y="1347158"/>
            <a:ext cx="469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Courier" charset="0"/>
                <a:ea typeface="Courier" charset="0"/>
                <a:cs typeface="Courier" charset="0"/>
              </a:rPr>
              <a:t>lm(fitness ~ testing condition * genotype)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-20094" y="345306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fitness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a random effect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0670" y="1531345"/>
            <a:ext cx="101685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These are randomly sampled categories of a variable that represent groups of individual measurements.  Usually random effects are not repeatable.</a:t>
            </a:r>
          </a:p>
          <a:p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Study sites</a:t>
            </a:r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Environmental chambers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Families made up of siblings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800" dirty="0" smtClean="0"/>
              <a:t>Measurements within individuals</a:t>
            </a:r>
            <a:endParaRPr lang="en-US" sz="2800" dirty="0" smtClean="0"/>
          </a:p>
          <a:p>
            <a:pPr marL="742950" lvl="1" indent="-285750">
              <a:buFont typeface="Arial" charset="0"/>
              <a:buChar char="•"/>
            </a:pPr>
            <a:endParaRPr lang="en-US" sz="2800" dirty="0"/>
          </a:p>
          <a:p>
            <a:r>
              <a:rPr lang="en-US" sz="2800" dirty="0" smtClean="0"/>
              <a:t>Conclusions that you reach are applicable to the population being studied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45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a random effect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0670" y="1531345"/>
            <a:ext cx="101685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Sometimes random effects are a nuisance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Field sites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Environmental chambers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Field plots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Repeated measures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Sometimes random effects are of great interest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Families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Transects or Sites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49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Example of random effects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4642" y="1109317"/>
            <a:ext cx="68717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Impact of selective regime on horn size. Measure both the left and right horn in 25 beetles from two different selective regimes.</a:t>
            </a:r>
            <a:endParaRPr lang="en-US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68752"/>
              </p:ext>
            </p:extLst>
          </p:nvPr>
        </p:nvGraphicFramePr>
        <p:xfrm>
          <a:off x="623715" y="2667714"/>
          <a:ext cx="28895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17"/>
                <a:gridCol w="1053694"/>
                <a:gridCol w="1053694"/>
              </a:tblGrid>
              <a:tr h="34848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Horn size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Beetle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Selective regime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1647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256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276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321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321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423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381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409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High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Low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457" y="1826320"/>
            <a:ext cx="2940758" cy="3429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0820" y="3350292"/>
            <a:ext cx="512635" cy="597862"/>
          </a:xfrm>
          <a:prstGeom prst="rect">
            <a:avLst/>
          </a:prstGeom>
        </p:spPr>
      </p:pic>
      <p:cxnSp>
        <p:nvCxnSpPr>
          <p:cNvPr id="9" name="Straight Connector 8"/>
          <p:cNvCxnSpPr>
            <a:stCxn id="7" idx="0"/>
          </p:cNvCxnSpPr>
          <p:nvPr/>
        </p:nvCxnSpPr>
        <p:spPr>
          <a:xfrm flipH="1" flipV="1">
            <a:off x="3236499" y="3514941"/>
            <a:ext cx="761708" cy="13428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</p:cNvCxnSpPr>
          <p:nvPr/>
        </p:nvCxnSpPr>
        <p:spPr>
          <a:xfrm flipH="1">
            <a:off x="3236499" y="3649223"/>
            <a:ext cx="761708" cy="12203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0820" y="3907422"/>
            <a:ext cx="512635" cy="597862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H="1" flipV="1">
            <a:off x="3236499" y="4072071"/>
            <a:ext cx="761708" cy="13428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236499" y="4206353"/>
            <a:ext cx="761708" cy="12203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0820" y="4473558"/>
            <a:ext cx="512635" cy="597862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33" idx="0"/>
          </p:cNvCxnSpPr>
          <p:nvPr/>
        </p:nvCxnSpPr>
        <p:spPr>
          <a:xfrm flipH="1" flipV="1">
            <a:off x="3236499" y="4638207"/>
            <a:ext cx="761708" cy="13428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33" idx="0"/>
          </p:cNvCxnSpPr>
          <p:nvPr/>
        </p:nvCxnSpPr>
        <p:spPr>
          <a:xfrm flipH="1">
            <a:off x="3236499" y="4772489"/>
            <a:ext cx="761708" cy="12203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0820" y="5030688"/>
            <a:ext cx="512635" cy="597862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 flipH="1" flipV="1">
            <a:off x="3236499" y="5195337"/>
            <a:ext cx="761708" cy="13428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236499" y="5329619"/>
            <a:ext cx="761708" cy="12203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8444</TotalTime>
  <Words>375</Words>
  <Application>Microsoft Macintosh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Courier</vt:lpstr>
      <vt:lpstr>Mangal</vt:lpstr>
      <vt:lpstr>Arial</vt:lpstr>
      <vt:lpstr>Office Theme</vt:lpstr>
      <vt:lpstr>      Random vs Fixed Effects  Biology 683  Lecture 8   Heath Blackmon</vt:lpstr>
      <vt:lpstr>Last week</vt:lpstr>
      <vt:lpstr>Today</vt:lpstr>
      <vt:lpstr>What is a fixed effect</vt:lpstr>
      <vt:lpstr>Example of fixed effects</vt:lpstr>
      <vt:lpstr>Example of fixed effects</vt:lpstr>
      <vt:lpstr>What is a random effect</vt:lpstr>
      <vt:lpstr>What is a random effect</vt:lpstr>
      <vt:lpstr>Example of random effects</vt:lpstr>
      <vt:lpstr>Example of random effects</vt:lpstr>
      <vt:lpstr>Implementing a mixed effects model</vt:lpstr>
      <vt:lpstr>For Thursday</vt:lpstr>
      <vt:lpstr>Models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148</cp:revision>
  <cp:lastPrinted>2018-01-03T17:27:34Z</cp:lastPrinted>
  <dcterms:created xsi:type="dcterms:W3CDTF">2018-01-03T17:15:04Z</dcterms:created>
  <dcterms:modified xsi:type="dcterms:W3CDTF">2018-03-26T18:31:41Z</dcterms:modified>
</cp:coreProperties>
</file>