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9"/>
  </p:notesMasterIdLst>
  <p:sldIdLst>
    <p:sldId id="256" r:id="rId2"/>
    <p:sldId id="258" r:id="rId3"/>
    <p:sldId id="259" r:id="rId4"/>
    <p:sldId id="302" r:id="rId5"/>
    <p:sldId id="328" r:id="rId6"/>
    <p:sldId id="324" r:id="rId7"/>
    <p:sldId id="304" r:id="rId8"/>
    <p:sldId id="305" r:id="rId9"/>
    <p:sldId id="306" r:id="rId10"/>
    <p:sldId id="307" r:id="rId11"/>
    <p:sldId id="312" r:id="rId12"/>
    <p:sldId id="313" r:id="rId13"/>
    <p:sldId id="314" r:id="rId14"/>
    <p:sldId id="315" r:id="rId15"/>
    <p:sldId id="316" r:id="rId16"/>
    <p:sldId id="317" r:id="rId17"/>
    <p:sldId id="331" r:id="rId18"/>
    <p:sldId id="318" r:id="rId19"/>
    <p:sldId id="319" r:id="rId20"/>
    <p:sldId id="320" r:id="rId21"/>
    <p:sldId id="321" r:id="rId22"/>
    <p:sldId id="308" r:id="rId23"/>
    <p:sldId id="309" r:id="rId24"/>
    <p:sldId id="322" r:id="rId25"/>
    <p:sldId id="332" r:id="rId26"/>
    <p:sldId id="327" r:id="rId27"/>
    <p:sldId id="277"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0658"/>
    <p:restoredTop sz="94541"/>
  </p:normalViewPr>
  <p:slideViewPr>
    <p:cSldViewPr snapToGrid="0" snapToObjects="1">
      <p:cViewPr varScale="1">
        <p:scale>
          <a:sx n="111" d="100"/>
          <a:sy n="111" d="100"/>
        </p:scale>
        <p:origin x="216" y="47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90" d="100"/>
        <a:sy n="9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D44EF5-F762-0549-B994-8B993D3419F2}" type="datetimeFigureOut">
              <a:rPr lang="en-US" smtClean="0"/>
              <a:t>8/29/22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BEDB10-A552-4045-983B-94ECC6476676}" type="slidenum">
              <a:rPr lang="en-US" smtClean="0"/>
              <a:t>‹#›</a:t>
            </a:fld>
            <a:endParaRPr lang="en-US"/>
          </a:p>
        </p:txBody>
      </p:sp>
    </p:spTree>
    <p:extLst>
      <p:ext uri="{BB962C8B-B14F-4D97-AF65-F5344CB8AC3E}">
        <p14:creationId xmlns:p14="http://schemas.microsoft.com/office/powerpoint/2010/main" val="29079985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D77B6C-192B-4A44-91F9-A9BE91FCC077}" type="slidenum">
              <a:rPr lang="en-US" smtClean="0"/>
              <a:t>18</a:t>
            </a:fld>
            <a:endParaRPr lang="en-US"/>
          </a:p>
        </p:txBody>
      </p:sp>
    </p:spTree>
    <p:extLst>
      <p:ext uri="{BB962C8B-B14F-4D97-AF65-F5344CB8AC3E}">
        <p14:creationId xmlns:p14="http://schemas.microsoft.com/office/powerpoint/2010/main" val="29047629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B908699-CE29-634D-83B5-1061B2BD35A6}" type="datetimeFigureOut">
              <a:rPr lang="en-US" smtClean="0"/>
              <a:t>8/29/22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9F2244-9A50-AE4D-AE61-8B44ECB34D6B}" type="slidenum">
              <a:rPr lang="en-US" smtClean="0"/>
              <a:t>‹#›</a:t>
            </a:fld>
            <a:endParaRPr lang="en-US"/>
          </a:p>
        </p:txBody>
      </p:sp>
    </p:spTree>
    <p:extLst>
      <p:ext uri="{BB962C8B-B14F-4D97-AF65-F5344CB8AC3E}">
        <p14:creationId xmlns:p14="http://schemas.microsoft.com/office/powerpoint/2010/main" val="4752462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B908699-CE29-634D-83B5-1061B2BD35A6}" type="datetimeFigureOut">
              <a:rPr lang="en-US" smtClean="0"/>
              <a:t>8/29/22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9F2244-9A50-AE4D-AE61-8B44ECB34D6B}" type="slidenum">
              <a:rPr lang="en-US" smtClean="0"/>
              <a:t>‹#›</a:t>
            </a:fld>
            <a:endParaRPr lang="en-US"/>
          </a:p>
        </p:txBody>
      </p:sp>
    </p:spTree>
    <p:extLst>
      <p:ext uri="{BB962C8B-B14F-4D97-AF65-F5344CB8AC3E}">
        <p14:creationId xmlns:p14="http://schemas.microsoft.com/office/powerpoint/2010/main" val="18702883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B908699-CE29-634D-83B5-1061B2BD35A6}" type="datetimeFigureOut">
              <a:rPr lang="en-US" smtClean="0"/>
              <a:t>8/29/22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9F2244-9A50-AE4D-AE61-8B44ECB34D6B}" type="slidenum">
              <a:rPr lang="en-US" smtClean="0"/>
              <a:t>‹#›</a:t>
            </a:fld>
            <a:endParaRPr lang="en-US"/>
          </a:p>
        </p:txBody>
      </p:sp>
    </p:spTree>
    <p:extLst>
      <p:ext uri="{BB962C8B-B14F-4D97-AF65-F5344CB8AC3E}">
        <p14:creationId xmlns:p14="http://schemas.microsoft.com/office/powerpoint/2010/main" val="1217417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B908699-CE29-634D-83B5-1061B2BD35A6}" type="datetimeFigureOut">
              <a:rPr lang="en-US" smtClean="0"/>
              <a:t>8/29/22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9F2244-9A50-AE4D-AE61-8B44ECB34D6B}" type="slidenum">
              <a:rPr lang="en-US" smtClean="0"/>
              <a:t>‹#›</a:t>
            </a:fld>
            <a:endParaRPr lang="en-US"/>
          </a:p>
        </p:txBody>
      </p:sp>
    </p:spTree>
    <p:extLst>
      <p:ext uri="{BB962C8B-B14F-4D97-AF65-F5344CB8AC3E}">
        <p14:creationId xmlns:p14="http://schemas.microsoft.com/office/powerpoint/2010/main" val="9720741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908699-CE29-634D-83B5-1061B2BD35A6}" type="datetimeFigureOut">
              <a:rPr lang="en-US" smtClean="0"/>
              <a:t>8/29/22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9F2244-9A50-AE4D-AE61-8B44ECB34D6B}" type="slidenum">
              <a:rPr lang="en-US" smtClean="0"/>
              <a:t>‹#›</a:t>
            </a:fld>
            <a:endParaRPr lang="en-US"/>
          </a:p>
        </p:txBody>
      </p:sp>
    </p:spTree>
    <p:extLst>
      <p:ext uri="{BB962C8B-B14F-4D97-AF65-F5344CB8AC3E}">
        <p14:creationId xmlns:p14="http://schemas.microsoft.com/office/powerpoint/2010/main" val="17424892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B908699-CE29-634D-83B5-1061B2BD35A6}" type="datetimeFigureOut">
              <a:rPr lang="en-US" smtClean="0"/>
              <a:t>8/29/22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9F2244-9A50-AE4D-AE61-8B44ECB34D6B}" type="slidenum">
              <a:rPr lang="en-US" smtClean="0"/>
              <a:t>‹#›</a:t>
            </a:fld>
            <a:endParaRPr lang="en-US"/>
          </a:p>
        </p:txBody>
      </p:sp>
    </p:spTree>
    <p:extLst>
      <p:ext uri="{BB962C8B-B14F-4D97-AF65-F5344CB8AC3E}">
        <p14:creationId xmlns:p14="http://schemas.microsoft.com/office/powerpoint/2010/main" val="7826331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B908699-CE29-634D-83B5-1061B2BD35A6}" type="datetimeFigureOut">
              <a:rPr lang="en-US" smtClean="0"/>
              <a:t>8/29/22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B9F2244-9A50-AE4D-AE61-8B44ECB34D6B}" type="slidenum">
              <a:rPr lang="en-US" smtClean="0"/>
              <a:t>‹#›</a:t>
            </a:fld>
            <a:endParaRPr lang="en-US"/>
          </a:p>
        </p:txBody>
      </p:sp>
    </p:spTree>
    <p:extLst>
      <p:ext uri="{BB962C8B-B14F-4D97-AF65-F5344CB8AC3E}">
        <p14:creationId xmlns:p14="http://schemas.microsoft.com/office/powerpoint/2010/main" val="3777956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B908699-CE29-634D-83B5-1061B2BD35A6}" type="datetimeFigureOut">
              <a:rPr lang="en-US" smtClean="0"/>
              <a:t>8/29/22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B9F2244-9A50-AE4D-AE61-8B44ECB34D6B}" type="slidenum">
              <a:rPr lang="en-US" smtClean="0"/>
              <a:t>‹#›</a:t>
            </a:fld>
            <a:endParaRPr lang="en-US"/>
          </a:p>
        </p:txBody>
      </p:sp>
    </p:spTree>
    <p:extLst>
      <p:ext uri="{BB962C8B-B14F-4D97-AF65-F5344CB8AC3E}">
        <p14:creationId xmlns:p14="http://schemas.microsoft.com/office/powerpoint/2010/main" val="16504004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908699-CE29-634D-83B5-1061B2BD35A6}" type="datetimeFigureOut">
              <a:rPr lang="en-US" smtClean="0"/>
              <a:t>8/29/22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B9F2244-9A50-AE4D-AE61-8B44ECB34D6B}" type="slidenum">
              <a:rPr lang="en-US" smtClean="0"/>
              <a:t>‹#›</a:t>
            </a:fld>
            <a:endParaRPr lang="en-US"/>
          </a:p>
        </p:txBody>
      </p:sp>
    </p:spTree>
    <p:extLst>
      <p:ext uri="{BB962C8B-B14F-4D97-AF65-F5344CB8AC3E}">
        <p14:creationId xmlns:p14="http://schemas.microsoft.com/office/powerpoint/2010/main" val="13816793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B908699-CE29-634D-83B5-1061B2BD35A6}" type="datetimeFigureOut">
              <a:rPr lang="en-US" smtClean="0"/>
              <a:t>8/29/22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9F2244-9A50-AE4D-AE61-8B44ECB34D6B}" type="slidenum">
              <a:rPr lang="en-US" smtClean="0"/>
              <a:t>‹#›</a:t>
            </a:fld>
            <a:endParaRPr lang="en-US"/>
          </a:p>
        </p:txBody>
      </p:sp>
    </p:spTree>
    <p:extLst>
      <p:ext uri="{BB962C8B-B14F-4D97-AF65-F5344CB8AC3E}">
        <p14:creationId xmlns:p14="http://schemas.microsoft.com/office/powerpoint/2010/main" val="11439923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B908699-CE29-634D-83B5-1061B2BD35A6}" type="datetimeFigureOut">
              <a:rPr lang="en-US" smtClean="0"/>
              <a:t>8/29/22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9F2244-9A50-AE4D-AE61-8B44ECB34D6B}" type="slidenum">
              <a:rPr lang="en-US" smtClean="0"/>
              <a:t>‹#›</a:t>
            </a:fld>
            <a:endParaRPr lang="en-US"/>
          </a:p>
        </p:txBody>
      </p:sp>
    </p:spTree>
    <p:extLst>
      <p:ext uri="{BB962C8B-B14F-4D97-AF65-F5344CB8AC3E}">
        <p14:creationId xmlns:p14="http://schemas.microsoft.com/office/powerpoint/2010/main" val="658654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908699-CE29-634D-83B5-1061B2BD35A6}" type="datetimeFigureOut">
              <a:rPr lang="en-US" smtClean="0"/>
              <a:t>8/29/22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9F2244-9A50-AE4D-AE61-8B44ECB34D6B}" type="slidenum">
              <a:rPr lang="en-US" smtClean="0"/>
              <a:t>‹#›</a:t>
            </a:fld>
            <a:endParaRPr lang="en-US"/>
          </a:p>
        </p:txBody>
      </p:sp>
    </p:spTree>
    <p:extLst>
      <p:ext uri="{BB962C8B-B14F-4D97-AF65-F5344CB8AC3E}">
        <p14:creationId xmlns:p14="http://schemas.microsoft.com/office/powerpoint/2010/main" val="7900497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image" Target="../media/image14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1.png"/><Relationship Id="rId2" Type="http://schemas.openxmlformats.org/officeDocument/2006/relationships/image" Target="../media/image14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image" Target="../media/image14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image" Target="../media/image14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image" Target="../media/image140.png"/><Relationship Id="rId1" Type="http://schemas.openxmlformats.org/officeDocument/2006/relationships/slideLayout" Target="../slideLayouts/slideLayout2.xml"/><Relationship Id="rId4" Type="http://schemas.openxmlformats.org/officeDocument/2006/relationships/image" Target="../media/image160.png"/></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4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92885" y="268940"/>
            <a:ext cx="10499463" cy="5948979"/>
          </a:xfrm>
        </p:spPr>
        <p:txBody>
          <a:bodyPr>
            <a:normAutofit/>
          </a:bodyPr>
          <a:lstStyle/>
          <a:p>
            <a:pPr algn="l"/>
            <a:r>
              <a:rPr lang="en-US" b="1" dirty="0"/>
              <a:t>Probability and </a:t>
            </a:r>
            <a:br>
              <a:rPr lang="en-US" b="1" dirty="0"/>
            </a:br>
            <a:r>
              <a:rPr lang="en-US" b="1" dirty="0"/>
              <a:t>Discrete Variables</a:t>
            </a:r>
            <a:br>
              <a:rPr lang="en-US" dirty="0"/>
            </a:br>
            <a:r>
              <a:rPr lang="en-US" sz="4000" dirty="0"/>
              <a:t>Biology 683</a:t>
            </a:r>
            <a:br>
              <a:rPr lang="en-US" sz="4000" dirty="0"/>
            </a:br>
            <a:br>
              <a:rPr lang="en-US" sz="4000" dirty="0"/>
            </a:br>
            <a:br>
              <a:rPr lang="en-US" sz="4000" dirty="0"/>
            </a:br>
            <a:br>
              <a:rPr lang="en-US" sz="4000" dirty="0"/>
            </a:br>
            <a:br>
              <a:rPr lang="en-US" sz="4000" dirty="0"/>
            </a:br>
            <a:br>
              <a:rPr lang="en-US" sz="4000" dirty="0"/>
            </a:br>
            <a:r>
              <a:rPr lang="en-US" sz="2800" dirty="0"/>
              <a:t>Heath Blackmon</a:t>
            </a:r>
          </a:p>
        </p:txBody>
      </p:sp>
      <p:pic>
        <p:nvPicPr>
          <p:cNvPr id="3" name="Picture 2">
            <a:extLst>
              <a:ext uri="{FF2B5EF4-FFF2-40B4-BE49-F238E27FC236}">
                <a16:creationId xmlns:a16="http://schemas.microsoft.com/office/drawing/2014/main" id="{A6EE5B6F-823B-9345-BAF0-D9F6AD0C02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27068" y="763163"/>
            <a:ext cx="5401388" cy="4558850"/>
          </a:xfrm>
          <a:prstGeom prst="rect">
            <a:avLst/>
          </a:prstGeom>
        </p:spPr>
      </p:pic>
    </p:spTree>
    <p:extLst>
      <p:ext uri="{BB962C8B-B14F-4D97-AF65-F5344CB8AC3E}">
        <p14:creationId xmlns:p14="http://schemas.microsoft.com/office/powerpoint/2010/main" val="20643100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Binomial Test </a:t>
            </a:r>
          </a:p>
        </p:txBody>
      </p:sp>
      <p:sp>
        <p:nvSpPr>
          <p:cNvPr id="5" name="TextBox 4"/>
          <p:cNvSpPr txBox="1"/>
          <p:nvPr/>
        </p:nvSpPr>
        <p:spPr>
          <a:xfrm>
            <a:off x="250520" y="1277655"/>
            <a:ext cx="10976761" cy="2677656"/>
          </a:xfrm>
          <a:prstGeom prst="rect">
            <a:avLst/>
          </a:prstGeom>
          <a:noFill/>
        </p:spPr>
        <p:txBody>
          <a:bodyPr wrap="square" rtlCol="0">
            <a:spAutoFit/>
          </a:bodyPr>
          <a:lstStyle/>
          <a:p>
            <a:r>
              <a:rPr lang="en-US" sz="2800" dirty="0"/>
              <a:t>Lets look at an example with sex ratio.  You are hybridizing closely related species (with XY sex chromosomes) so you know Haldane’s rule states that the males might be more rare.  When you survey the offspring you find 23 males out of 65 offspring.  Does this result support Haldane’s rule </a:t>
            </a:r>
            <a:r>
              <a:rPr lang="en-US" sz="2800" dirty="0" err="1"/>
              <a:t>occuring</a:t>
            </a:r>
            <a:r>
              <a:rPr lang="en-US" sz="2800" dirty="0"/>
              <a:t> in your system?</a:t>
            </a:r>
          </a:p>
          <a:p>
            <a:endParaRPr lang="en-US" sz="2800" dirty="0"/>
          </a:p>
        </p:txBody>
      </p:sp>
      <p:pic>
        <p:nvPicPr>
          <p:cNvPr id="8" name="Picture 7"/>
          <p:cNvPicPr>
            <a:picLocks noChangeAspect="1"/>
          </p:cNvPicPr>
          <p:nvPr/>
        </p:nvPicPr>
        <p:blipFill rotWithShape="1">
          <a:blip r:embed="rId2">
            <a:extLst>
              <a:ext uri="{28A0092B-C50C-407E-A947-70E740481C1C}">
                <a14:useLocalDpi xmlns:a14="http://schemas.microsoft.com/office/drawing/2010/main" val="0"/>
              </a:ext>
            </a:extLst>
          </a:blip>
          <a:srcRect b="73113"/>
          <a:stretch/>
        </p:blipFill>
        <p:spPr>
          <a:xfrm>
            <a:off x="250519" y="3635830"/>
            <a:ext cx="9536047" cy="661222"/>
          </a:xfrm>
          <a:prstGeom prst="rect">
            <a:avLst/>
          </a:prstGeom>
        </p:spPr>
      </p:pic>
    </p:spTree>
    <p:extLst>
      <p:ext uri="{BB962C8B-B14F-4D97-AF65-F5344CB8AC3E}">
        <p14:creationId xmlns:p14="http://schemas.microsoft.com/office/powerpoint/2010/main" val="3961711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Binomial Test </a:t>
            </a:r>
          </a:p>
        </p:txBody>
      </p:sp>
      <p:sp>
        <p:nvSpPr>
          <p:cNvPr id="5" name="TextBox 4"/>
          <p:cNvSpPr txBox="1"/>
          <p:nvPr/>
        </p:nvSpPr>
        <p:spPr>
          <a:xfrm>
            <a:off x="250520" y="1277655"/>
            <a:ext cx="10976761" cy="2677656"/>
          </a:xfrm>
          <a:prstGeom prst="rect">
            <a:avLst/>
          </a:prstGeom>
          <a:noFill/>
        </p:spPr>
        <p:txBody>
          <a:bodyPr wrap="square" rtlCol="0">
            <a:spAutoFit/>
          </a:bodyPr>
          <a:lstStyle/>
          <a:p>
            <a:r>
              <a:rPr lang="en-US" sz="2800" dirty="0"/>
              <a:t>Lets look at an example with sex ratio.  You are hybridizing closely related species (with XY sex chromosomes) so you know Haldane’s rule states that the males might be more rare.  When you survey the offspring you find 23 males out of 65 offspring.  Does this result support Haldane’s rule </a:t>
            </a:r>
            <a:r>
              <a:rPr lang="en-US" sz="2800" dirty="0" err="1"/>
              <a:t>occuring</a:t>
            </a:r>
            <a:r>
              <a:rPr lang="en-US" sz="2800" dirty="0"/>
              <a:t> in your system?</a:t>
            </a:r>
          </a:p>
          <a:p>
            <a:endParaRPr lang="en-US" sz="2800"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0519" y="3635829"/>
            <a:ext cx="9536047" cy="2459297"/>
          </a:xfrm>
          <a:prstGeom prst="rect">
            <a:avLst/>
          </a:prstGeom>
        </p:spPr>
      </p:pic>
    </p:spTree>
    <p:extLst>
      <p:ext uri="{BB962C8B-B14F-4D97-AF65-F5344CB8AC3E}">
        <p14:creationId xmlns:p14="http://schemas.microsoft.com/office/powerpoint/2010/main" val="5465869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Binomial Test </a:t>
            </a:r>
          </a:p>
        </p:txBody>
      </p:sp>
      <p:sp>
        <p:nvSpPr>
          <p:cNvPr id="5" name="TextBox 4"/>
          <p:cNvSpPr txBox="1"/>
          <p:nvPr/>
        </p:nvSpPr>
        <p:spPr>
          <a:xfrm>
            <a:off x="250520" y="1277655"/>
            <a:ext cx="10976761" cy="523220"/>
          </a:xfrm>
          <a:prstGeom prst="rect">
            <a:avLst/>
          </a:prstGeom>
          <a:noFill/>
        </p:spPr>
        <p:txBody>
          <a:bodyPr wrap="square" rtlCol="0">
            <a:spAutoFit/>
          </a:bodyPr>
          <a:lstStyle/>
          <a:p>
            <a:r>
              <a:rPr lang="en-US" sz="2800" dirty="0" err="1"/>
              <a:t>binom.test</a:t>
            </a:r>
            <a:r>
              <a:rPr lang="en-US" sz="2800" dirty="0"/>
              <a:t> has an argument </a:t>
            </a:r>
            <a:r>
              <a:rPr lang="en-US" sz="2800" dirty="0">
                <a:latin typeface="Andale Mono" charset="0"/>
                <a:ea typeface="Andale Mono" charset="0"/>
                <a:cs typeface="Andale Mono" charset="0"/>
              </a:rPr>
              <a:t>alternative</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0520" y="1979767"/>
            <a:ext cx="8394700" cy="1181100"/>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0520" y="3339759"/>
            <a:ext cx="11531600" cy="1320800"/>
          </a:xfrm>
          <a:prstGeom prst="rect">
            <a:avLst/>
          </a:prstGeom>
        </p:spPr>
      </p:pic>
    </p:spTree>
    <p:extLst>
      <p:ext uri="{BB962C8B-B14F-4D97-AF65-F5344CB8AC3E}">
        <p14:creationId xmlns:p14="http://schemas.microsoft.com/office/powerpoint/2010/main" val="24812741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Binomial Test </a:t>
            </a:r>
          </a:p>
        </p:txBody>
      </p:sp>
      <p:sp>
        <p:nvSpPr>
          <p:cNvPr id="5" name="TextBox 4"/>
          <p:cNvSpPr txBox="1"/>
          <p:nvPr/>
        </p:nvSpPr>
        <p:spPr>
          <a:xfrm>
            <a:off x="250519" y="1277655"/>
            <a:ext cx="5736921" cy="4832092"/>
          </a:xfrm>
          <a:prstGeom prst="rect">
            <a:avLst/>
          </a:prstGeom>
          <a:noFill/>
        </p:spPr>
        <p:txBody>
          <a:bodyPr wrap="square" rtlCol="0">
            <a:spAutoFit/>
          </a:bodyPr>
          <a:lstStyle/>
          <a:p>
            <a:r>
              <a:rPr lang="en-US" sz="2800" b="1" dirty="0"/>
              <a:t>Alternative = </a:t>
            </a:r>
            <a:r>
              <a:rPr lang="en-US" sz="2800" b="1" dirty="0" err="1"/>
              <a:t>two.sided</a:t>
            </a:r>
            <a:endParaRPr lang="en-US" sz="2800" b="1" dirty="0"/>
          </a:p>
          <a:p>
            <a:endParaRPr lang="en-US" sz="2800" b="1" dirty="0"/>
          </a:p>
          <a:p>
            <a:r>
              <a:rPr lang="en-US" sz="2800" dirty="0"/>
              <a:t>What is the probability that I would see a skew in the sex ratio this great or greater.  </a:t>
            </a:r>
          </a:p>
          <a:p>
            <a:endParaRPr lang="en-US" sz="2800" dirty="0"/>
          </a:p>
          <a:p>
            <a:r>
              <a:rPr lang="en-US" sz="2800" dirty="0"/>
              <a:t>In this case our observed number of males was -1.2 standard deviations from the mean.  So our p-value is the area under the curves above 1.2SD and below -1.2SD.</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87441" y="1277655"/>
            <a:ext cx="4508326" cy="1955535"/>
          </a:xfrm>
          <a:prstGeom prst="rect">
            <a:avLst/>
          </a:prstGeom>
        </p:spPr>
      </p:pic>
      <p:sp>
        <p:nvSpPr>
          <p:cNvPr id="7" name="TextBox 6"/>
          <p:cNvSpPr txBox="1"/>
          <p:nvPr/>
        </p:nvSpPr>
        <p:spPr>
          <a:xfrm>
            <a:off x="6450904" y="3745282"/>
            <a:ext cx="848309" cy="369332"/>
          </a:xfrm>
          <a:prstGeom prst="rect">
            <a:avLst/>
          </a:prstGeom>
          <a:noFill/>
        </p:spPr>
        <p:txBody>
          <a:bodyPr wrap="none" rtlCol="0">
            <a:spAutoFit/>
          </a:bodyPr>
          <a:lstStyle/>
          <a:p>
            <a:r>
              <a:rPr lang="en-US" dirty="0"/>
              <a:t>-1.2 SD</a:t>
            </a:r>
          </a:p>
        </p:txBody>
      </p:sp>
      <p:sp>
        <p:nvSpPr>
          <p:cNvPr id="8" name="TextBox 7"/>
          <p:cNvSpPr txBox="1"/>
          <p:nvPr/>
        </p:nvSpPr>
        <p:spPr>
          <a:xfrm>
            <a:off x="9258822" y="3745282"/>
            <a:ext cx="777777" cy="369332"/>
          </a:xfrm>
          <a:prstGeom prst="rect">
            <a:avLst/>
          </a:prstGeom>
          <a:noFill/>
        </p:spPr>
        <p:txBody>
          <a:bodyPr wrap="none" rtlCol="0">
            <a:spAutoFit/>
          </a:bodyPr>
          <a:lstStyle/>
          <a:p>
            <a:r>
              <a:rPr lang="en-US"/>
              <a:t>1.2 SD</a:t>
            </a:r>
          </a:p>
        </p:txBody>
      </p:sp>
      <p:cxnSp>
        <p:nvCxnSpPr>
          <p:cNvPr id="10" name="Straight Arrow Connector 9"/>
          <p:cNvCxnSpPr>
            <a:stCxn id="8" idx="0"/>
          </p:cNvCxnSpPr>
          <p:nvPr/>
        </p:nvCxnSpPr>
        <p:spPr>
          <a:xfrm flipH="1" flipV="1">
            <a:off x="9043792" y="2880986"/>
            <a:ext cx="603919" cy="86429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7" idx="0"/>
          </p:cNvCxnSpPr>
          <p:nvPr/>
        </p:nvCxnSpPr>
        <p:spPr>
          <a:xfrm flipV="1">
            <a:off x="6875059" y="2887249"/>
            <a:ext cx="334713" cy="85803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76205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87440" y="1277655"/>
            <a:ext cx="4508327" cy="1955535"/>
          </a:xfrm>
          <a:prstGeom prst="rect">
            <a:avLst/>
          </a:prstGeom>
        </p:spPr>
      </p:pic>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Binomial Test </a:t>
            </a:r>
          </a:p>
        </p:txBody>
      </p:sp>
      <p:sp>
        <p:nvSpPr>
          <p:cNvPr id="5" name="TextBox 4"/>
          <p:cNvSpPr txBox="1"/>
          <p:nvPr/>
        </p:nvSpPr>
        <p:spPr>
          <a:xfrm>
            <a:off x="250519" y="1277655"/>
            <a:ext cx="5736921" cy="3970318"/>
          </a:xfrm>
          <a:prstGeom prst="rect">
            <a:avLst/>
          </a:prstGeom>
          <a:noFill/>
        </p:spPr>
        <p:txBody>
          <a:bodyPr wrap="square" rtlCol="0">
            <a:spAutoFit/>
          </a:bodyPr>
          <a:lstStyle/>
          <a:p>
            <a:r>
              <a:rPr lang="en-US" sz="2800" b="1" dirty="0"/>
              <a:t>Alternative = greater</a:t>
            </a:r>
          </a:p>
          <a:p>
            <a:endParaRPr lang="en-US" sz="2800" b="1" dirty="0"/>
          </a:p>
          <a:p>
            <a:r>
              <a:rPr lang="en-US" sz="2800" dirty="0"/>
              <a:t>What is the probability that I would see a larger number of males.  </a:t>
            </a:r>
          </a:p>
          <a:p>
            <a:endParaRPr lang="en-US" sz="2800" dirty="0"/>
          </a:p>
          <a:p>
            <a:r>
              <a:rPr lang="en-US" sz="2800" dirty="0"/>
              <a:t>In this case our observed number of males was -1.2 standard deviations from the mean.  So our p-value is the area under the curves above -1.2SD.</a:t>
            </a:r>
          </a:p>
        </p:txBody>
      </p:sp>
      <p:sp>
        <p:nvSpPr>
          <p:cNvPr id="7" name="TextBox 6"/>
          <p:cNvSpPr txBox="1"/>
          <p:nvPr/>
        </p:nvSpPr>
        <p:spPr>
          <a:xfrm>
            <a:off x="6450904" y="3745282"/>
            <a:ext cx="848309" cy="369332"/>
          </a:xfrm>
          <a:prstGeom prst="rect">
            <a:avLst/>
          </a:prstGeom>
          <a:noFill/>
        </p:spPr>
        <p:txBody>
          <a:bodyPr wrap="none" rtlCol="0">
            <a:spAutoFit/>
          </a:bodyPr>
          <a:lstStyle/>
          <a:p>
            <a:r>
              <a:rPr lang="en-US" dirty="0"/>
              <a:t>-1.2 SD</a:t>
            </a:r>
          </a:p>
        </p:txBody>
      </p:sp>
      <p:cxnSp>
        <p:nvCxnSpPr>
          <p:cNvPr id="11" name="Straight Arrow Connector 10"/>
          <p:cNvCxnSpPr>
            <a:stCxn id="7" idx="0"/>
          </p:cNvCxnSpPr>
          <p:nvPr/>
        </p:nvCxnSpPr>
        <p:spPr>
          <a:xfrm flipV="1">
            <a:off x="6875059" y="2887249"/>
            <a:ext cx="334713" cy="85803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44292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87439" y="1277655"/>
            <a:ext cx="4508327" cy="1955535"/>
          </a:xfrm>
          <a:prstGeom prst="rect">
            <a:avLst/>
          </a:prstGeom>
        </p:spPr>
      </p:pic>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Binomial Test </a:t>
            </a:r>
          </a:p>
        </p:txBody>
      </p:sp>
      <p:sp>
        <p:nvSpPr>
          <p:cNvPr id="5" name="TextBox 4"/>
          <p:cNvSpPr txBox="1"/>
          <p:nvPr/>
        </p:nvSpPr>
        <p:spPr>
          <a:xfrm>
            <a:off x="250519" y="1277655"/>
            <a:ext cx="5736921" cy="3970318"/>
          </a:xfrm>
          <a:prstGeom prst="rect">
            <a:avLst/>
          </a:prstGeom>
          <a:noFill/>
        </p:spPr>
        <p:txBody>
          <a:bodyPr wrap="square" rtlCol="0">
            <a:spAutoFit/>
          </a:bodyPr>
          <a:lstStyle/>
          <a:p>
            <a:r>
              <a:rPr lang="en-US" sz="2800" b="1" dirty="0"/>
              <a:t>Alternative = less</a:t>
            </a:r>
          </a:p>
          <a:p>
            <a:endParaRPr lang="en-US" sz="2800" b="1" dirty="0"/>
          </a:p>
          <a:p>
            <a:r>
              <a:rPr lang="en-US" sz="2800" dirty="0"/>
              <a:t>What is the probability that I would see this many or fewer males.  </a:t>
            </a:r>
          </a:p>
          <a:p>
            <a:endParaRPr lang="en-US" sz="2800" dirty="0"/>
          </a:p>
          <a:p>
            <a:r>
              <a:rPr lang="en-US" sz="2800" dirty="0"/>
              <a:t>In this case our observed number of males was -1.2 standard deviations from the mean.  So our p-value is the area under the curves below -1.2SD.</a:t>
            </a:r>
          </a:p>
        </p:txBody>
      </p:sp>
      <p:sp>
        <p:nvSpPr>
          <p:cNvPr id="7" name="TextBox 6"/>
          <p:cNvSpPr txBox="1"/>
          <p:nvPr/>
        </p:nvSpPr>
        <p:spPr>
          <a:xfrm>
            <a:off x="6450904" y="3745282"/>
            <a:ext cx="848309" cy="369332"/>
          </a:xfrm>
          <a:prstGeom prst="rect">
            <a:avLst/>
          </a:prstGeom>
          <a:noFill/>
        </p:spPr>
        <p:txBody>
          <a:bodyPr wrap="none" rtlCol="0">
            <a:spAutoFit/>
          </a:bodyPr>
          <a:lstStyle/>
          <a:p>
            <a:r>
              <a:rPr lang="en-US" dirty="0"/>
              <a:t>-1.2 SD</a:t>
            </a:r>
          </a:p>
        </p:txBody>
      </p:sp>
      <p:cxnSp>
        <p:nvCxnSpPr>
          <p:cNvPr id="11" name="Straight Arrow Connector 10"/>
          <p:cNvCxnSpPr>
            <a:stCxn id="7" idx="0"/>
          </p:cNvCxnSpPr>
          <p:nvPr/>
        </p:nvCxnSpPr>
        <p:spPr>
          <a:xfrm flipV="1">
            <a:off x="6875059" y="2887249"/>
            <a:ext cx="334713" cy="85803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E7AF0B45-B356-5F45-95A5-D220345A6CA3}"/>
              </a:ext>
            </a:extLst>
          </p:cNvPr>
          <p:cNvSpPr txBox="1"/>
          <p:nvPr/>
        </p:nvSpPr>
        <p:spPr>
          <a:xfrm>
            <a:off x="7299213" y="4525628"/>
            <a:ext cx="4508327" cy="1754326"/>
          </a:xfrm>
          <a:prstGeom prst="rect">
            <a:avLst/>
          </a:prstGeom>
          <a:noFill/>
        </p:spPr>
        <p:txBody>
          <a:bodyPr wrap="square" rtlCol="0">
            <a:spAutoFit/>
          </a:bodyPr>
          <a:lstStyle/>
          <a:p>
            <a:r>
              <a:rPr lang="en-US" dirty="0"/>
              <a:t>If before we collected this data we wanted to answer the question: “Are males more rare than females?” Then we have an </a:t>
            </a:r>
            <a:r>
              <a:rPr lang="en-US" dirty="0" err="1"/>
              <a:t>apriori</a:t>
            </a:r>
            <a:r>
              <a:rPr lang="en-US" dirty="0"/>
              <a:t> hypothesis that we should see fewer males than females so we could justify using this more powerful test. </a:t>
            </a:r>
          </a:p>
        </p:txBody>
      </p:sp>
    </p:spTree>
    <p:extLst>
      <p:ext uri="{BB962C8B-B14F-4D97-AF65-F5344CB8AC3E}">
        <p14:creationId xmlns:p14="http://schemas.microsoft.com/office/powerpoint/2010/main" val="3221436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Reporting the Results </a:t>
            </a:r>
          </a:p>
        </p:txBody>
      </p:sp>
      <p:sp>
        <p:nvSpPr>
          <p:cNvPr id="5" name="TextBox 4"/>
          <p:cNvSpPr txBox="1"/>
          <p:nvPr/>
        </p:nvSpPr>
        <p:spPr>
          <a:xfrm>
            <a:off x="277091" y="4705937"/>
            <a:ext cx="11574051" cy="954107"/>
          </a:xfrm>
          <a:prstGeom prst="rect">
            <a:avLst/>
          </a:prstGeom>
          <a:noFill/>
        </p:spPr>
        <p:txBody>
          <a:bodyPr wrap="square" rtlCol="0">
            <a:spAutoFit/>
          </a:bodyPr>
          <a:lstStyle/>
          <a:p>
            <a:r>
              <a:rPr lang="en-US" sz="2800" dirty="0">
                <a:latin typeface="Garamond" panose="02020404030301010803" pitchFamily="18" charset="0"/>
              </a:rPr>
              <a:t>Our offspring ratio shows a significantly fewer males than would be expected under a 1:1 sex ratio (0.35, 95% CI: 0.24-0.48, binomial test, </a:t>
            </a:r>
            <a:r>
              <a:rPr lang="en-US" sz="2800" i="1" dirty="0">
                <a:latin typeface="Garamond" panose="02020404030301010803" pitchFamily="18" charset="0"/>
              </a:rPr>
              <a:t>n </a:t>
            </a:r>
            <a:r>
              <a:rPr lang="en-US" sz="2800" dirty="0">
                <a:latin typeface="Garamond" panose="02020404030301010803" pitchFamily="18" charset="0"/>
              </a:rPr>
              <a:t>= 65, </a:t>
            </a:r>
            <a:r>
              <a:rPr lang="en-US" sz="2800" i="1" dirty="0">
                <a:latin typeface="Garamond" panose="02020404030301010803" pitchFamily="18" charset="0"/>
              </a:rPr>
              <a:t>p </a:t>
            </a:r>
            <a:r>
              <a:rPr lang="en-US" sz="2800" dirty="0">
                <a:latin typeface="Garamond" panose="02020404030301010803" pitchFamily="18" charset="0"/>
              </a:rPr>
              <a:t>&lt; 0.025). </a:t>
            </a:r>
          </a:p>
        </p:txBody>
      </p:sp>
      <p:pic>
        <p:nvPicPr>
          <p:cNvPr id="4" name="Picture 3">
            <a:extLst>
              <a:ext uri="{FF2B5EF4-FFF2-40B4-BE49-F238E27FC236}">
                <a16:creationId xmlns:a16="http://schemas.microsoft.com/office/drawing/2014/main" id="{B6AC0209-E65E-1540-A169-E2F6357B3284}"/>
              </a:ext>
            </a:extLst>
          </p:cNvPr>
          <p:cNvPicPr>
            <a:picLocks noChangeAspect="1"/>
          </p:cNvPicPr>
          <p:nvPr/>
        </p:nvPicPr>
        <p:blipFill>
          <a:blip r:embed="rId2"/>
          <a:stretch>
            <a:fillRect/>
          </a:stretch>
        </p:blipFill>
        <p:spPr>
          <a:xfrm>
            <a:off x="277091" y="935915"/>
            <a:ext cx="7671281" cy="3609571"/>
          </a:xfrm>
          <a:prstGeom prst="rect">
            <a:avLst/>
          </a:prstGeom>
        </p:spPr>
      </p:pic>
    </p:spTree>
    <p:extLst>
      <p:ext uri="{BB962C8B-B14F-4D97-AF65-F5344CB8AC3E}">
        <p14:creationId xmlns:p14="http://schemas.microsoft.com/office/powerpoint/2010/main" val="2766431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Reporting the Results </a:t>
            </a:r>
          </a:p>
        </p:txBody>
      </p:sp>
      <p:sp>
        <p:nvSpPr>
          <p:cNvPr id="5" name="TextBox 4"/>
          <p:cNvSpPr txBox="1"/>
          <p:nvPr/>
        </p:nvSpPr>
        <p:spPr>
          <a:xfrm>
            <a:off x="250519" y="1277655"/>
            <a:ext cx="11574051" cy="4401205"/>
          </a:xfrm>
          <a:prstGeom prst="rect">
            <a:avLst/>
          </a:prstGeom>
          <a:noFill/>
        </p:spPr>
        <p:txBody>
          <a:bodyPr wrap="square" rtlCol="0">
            <a:spAutoFit/>
          </a:bodyPr>
          <a:lstStyle/>
          <a:p>
            <a:r>
              <a:rPr lang="en-US" sz="2800" dirty="0">
                <a:latin typeface="Garamond" panose="02020404030301010803" pitchFamily="18" charset="0"/>
              </a:rPr>
              <a:t>This populations shows a significantly fewer males than would be expected under a 1:1 sex ration (0.35, 95% CI: 0.24-0.48, binomial test, </a:t>
            </a:r>
            <a:r>
              <a:rPr lang="en-US" sz="2800" i="1" dirty="0">
                <a:latin typeface="Garamond" panose="02020404030301010803" pitchFamily="18" charset="0"/>
              </a:rPr>
              <a:t>n </a:t>
            </a:r>
            <a:r>
              <a:rPr lang="en-US" sz="2800" dirty="0">
                <a:latin typeface="Garamond" panose="02020404030301010803" pitchFamily="18" charset="0"/>
              </a:rPr>
              <a:t>= 65, </a:t>
            </a:r>
            <a:r>
              <a:rPr lang="en-US" sz="2800" i="1" dirty="0">
                <a:latin typeface="Garamond" panose="02020404030301010803" pitchFamily="18" charset="0"/>
              </a:rPr>
              <a:t>p </a:t>
            </a:r>
            <a:r>
              <a:rPr lang="en-US" sz="2800" dirty="0">
                <a:latin typeface="Garamond" panose="02020404030301010803" pitchFamily="18" charset="0"/>
              </a:rPr>
              <a:t>&lt; 0.025). </a:t>
            </a:r>
          </a:p>
          <a:p>
            <a:endParaRPr lang="en-US" sz="2800" dirty="0"/>
          </a:p>
          <a:p>
            <a:r>
              <a:rPr lang="en-US" sz="2800" dirty="0"/>
              <a:t>For very small </a:t>
            </a:r>
            <a:r>
              <a:rPr lang="en-US" sz="2800" i="1" dirty="0"/>
              <a:t>p</a:t>
            </a:r>
            <a:r>
              <a:rPr lang="en-US" sz="2800" dirty="0"/>
              <a:t>-values, we just say that </a:t>
            </a:r>
            <a:r>
              <a:rPr lang="en-US" sz="2800" i="1" dirty="0"/>
              <a:t>p </a:t>
            </a:r>
            <a:r>
              <a:rPr lang="en-US" sz="2800" dirty="0"/>
              <a:t>is very small (&lt; 0.001 or &lt; 0.0001). </a:t>
            </a:r>
          </a:p>
          <a:p>
            <a:endParaRPr lang="en-US" sz="2800" dirty="0"/>
          </a:p>
          <a:p>
            <a:r>
              <a:rPr lang="en-US" sz="2800" dirty="0"/>
              <a:t>Most journals/subdisciplines will have conventions about how certain tests are reported. </a:t>
            </a:r>
          </a:p>
          <a:p>
            <a:endParaRPr lang="en-US" sz="2800" dirty="0"/>
          </a:p>
          <a:p>
            <a:r>
              <a:rPr lang="en-US" sz="2800" dirty="0"/>
              <a:t>Most journals italicize mathematical variables, so </a:t>
            </a:r>
            <a:r>
              <a:rPr lang="en-US" sz="2800" i="1" dirty="0"/>
              <a:t>n </a:t>
            </a:r>
            <a:r>
              <a:rPr lang="en-US" sz="2800" dirty="0"/>
              <a:t>and </a:t>
            </a:r>
            <a:r>
              <a:rPr lang="en-US" sz="2800" i="1" dirty="0"/>
              <a:t>p </a:t>
            </a:r>
            <a:r>
              <a:rPr lang="en-US" sz="2800" dirty="0"/>
              <a:t>would be italicized. They also normally would be lower case. </a:t>
            </a:r>
          </a:p>
        </p:txBody>
      </p:sp>
    </p:spTree>
    <p:extLst>
      <p:ext uri="{BB962C8B-B14F-4D97-AF65-F5344CB8AC3E}">
        <p14:creationId xmlns:p14="http://schemas.microsoft.com/office/powerpoint/2010/main" val="42413949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0" y="0"/>
                <a:ext cx="12192000" cy="935915"/>
              </a:xfrm>
              <a:solidFill>
                <a:schemeClr val="tx1"/>
              </a:solidFill>
            </p:spPr>
            <p:txBody>
              <a:bodyPr>
                <a:normAutofit/>
              </a:bodyPr>
              <a:lstStyle/>
              <a:p>
                <a:pPr algn="ctr"/>
                <a14:m>
                  <m:oMath xmlns:m="http://schemas.openxmlformats.org/officeDocument/2006/math">
                    <m:sSup>
                      <m:sSupPr>
                        <m:ctrlPr>
                          <a:rPr lang="en-US" i="1" smtClean="0">
                            <a:solidFill>
                              <a:schemeClr val="bg1"/>
                            </a:solidFill>
                            <a:latin typeface="Cambria Math" panose="02040503050406030204" pitchFamily="18" charset="0"/>
                          </a:rPr>
                        </m:ctrlPr>
                      </m:sSupPr>
                      <m:e>
                        <m:r>
                          <m:rPr>
                            <m:sty m:val="p"/>
                          </m:rPr>
                          <a:rPr lang="en-US" b="0" i="0" smtClean="0">
                            <a:solidFill>
                              <a:schemeClr val="bg1"/>
                            </a:solidFill>
                            <a:latin typeface="Cambria Math" charset="0"/>
                            <a:ea typeface="Cambria Math" charset="0"/>
                            <a:cs typeface="Cambria Math" charset="0"/>
                          </a:rPr>
                          <m:t>χ</m:t>
                        </m:r>
                      </m:e>
                      <m:sup>
                        <m:r>
                          <a:rPr lang="en-US" b="0" i="0" smtClean="0">
                            <a:solidFill>
                              <a:schemeClr val="bg1"/>
                            </a:solidFill>
                            <a:latin typeface="Cambria Math" charset="0"/>
                          </a:rPr>
                          <m:t>2</m:t>
                        </m:r>
                      </m:sup>
                    </m:sSup>
                  </m:oMath>
                </a14:m>
                <a:r>
                  <a:rPr lang="en-US" b="1" dirty="0">
                    <a:solidFill>
                      <a:schemeClr val="bg1"/>
                    </a:solidFill>
                  </a:rPr>
                  <a:t>  Test</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0" y="0"/>
                <a:ext cx="12192000" cy="935915"/>
              </a:xfrm>
              <a:blipFill rotWithShape="0">
                <a:blip r:embed="rId3"/>
                <a:stretch>
                  <a:fillRect t="-7143" b="-18831"/>
                </a:stretch>
              </a:blipFill>
            </p:spPr>
            <p:txBody>
              <a:bodyPr/>
              <a:lstStyle/>
              <a:p>
                <a:r>
                  <a:rPr lang="en-US">
                    <a:noFill/>
                  </a:rPr>
                  <a:t> </a:t>
                </a:r>
              </a:p>
            </p:txBody>
          </p:sp>
        </mc:Fallback>
      </mc:AlternateContent>
      <p:sp>
        <p:nvSpPr>
          <p:cNvPr id="5" name="TextBox 4"/>
          <p:cNvSpPr txBox="1"/>
          <p:nvPr/>
        </p:nvSpPr>
        <p:spPr>
          <a:xfrm>
            <a:off x="302474" y="1308828"/>
            <a:ext cx="11574051" cy="4401205"/>
          </a:xfrm>
          <a:prstGeom prst="rect">
            <a:avLst/>
          </a:prstGeom>
          <a:noFill/>
        </p:spPr>
        <p:txBody>
          <a:bodyPr wrap="square" rtlCol="0">
            <a:spAutoFit/>
          </a:bodyPr>
          <a:lstStyle/>
          <a:p>
            <a:r>
              <a:rPr lang="en-US" sz="2800" dirty="0"/>
              <a:t>This test compares the observed number in each category to expectations based on the null hypothesis (if there are only two categories, it approximates the binomial test with probability of 50%) </a:t>
            </a:r>
          </a:p>
          <a:p>
            <a:endParaRPr lang="en-US" sz="2800" dirty="0"/>
          </a:p>
          <a:p>
            <a:r>
              <a:rPr lang="en-US" sz="2800" dirty="0"/>
              <a:t>It can also be used to test for independence of two variables, and then it is called a contingency χ2-test. </a:t>
            </a:r>
          </a:p>
          <a:p>
            <a:endParaRPr lang="en-US" sz="2800" dirty="0"/>
          </a:p>
          <a:p>
            <a:r>
              <a:rPr lang="en-US" sz="2800" dirty="0"/>
              <a:t>We will use data from the Titanic and </a:t>
            </a:r>
          </a:p>
          <a:p>
            <a:r>
              <a:rPr lang="en-US" sz="2800" dirty="0"/>
              <a:t>see if some females were more likely to </a:t>
            </a:r>
          </a:p>
          <a:p>
            <a:r>
              <a:rPr lang="en-US" sz="2800" dirty="0"/>
              <a:t>survive than others.</a:t>
            </a:r>
          </a:p>
        </p:txBody>
      </p:sp>
      <p:graphicFrame>
        <p:nvGraphicFramePr>
          <p:cNvPr id="4" name="Table 3"/>
          <p:cNvGraphicFramePr>
            <a:graphicFrameLocks noGrp="1"/>
          </p:cNvGraphicFramePr>
          <p:nvPr/>
        </p:nvGraphicFramePr>
        <p:xfrm>
          <a:off x="6190641" y="3955311"/>
          <a:ext cx="5042769" cy="2569201"/>
        </p:xfrm>
        <a:graphic>
          <a:graphicData uri="http://schemas.openxmlformats.org/drawingml/2006/table">
            <a:tbl>
              <a:tblPr firstRow="1" bandRow="1">
                <a:tableStyleId>{5C22544A-7EE6-4342-B048-85BDC9FD1C3A}</a:tableStyleId>
              </a:tblPr>
              <a:tblGrid>
                <a:gridCol w="1680923">
                  <a:extLst>
                    <a:ext uri="{9D8B030D-6E8A-4147-A177-3AD203B41FA5}">
                      <a16:colId xmlns:a16="http://schemas.microsoft.com/office/drawing/2014/main" val="20000"/>
                    </a:ext>
                  </a:extLst>
                </a:gridCol>
                <a:gridCol w="1680923">
                  <a:extLst>
                    <a:ext uri="{9D8B030D-6E8A-4147-A177-3AD203B41FA5}">
                      <a16:colId xmlns:a16="http://schemas.microsoft.com/office/drawing/2014/main" val="20001"/>
                    </a:ext>
                  </a:extLst>
                </a:gridCol>
                <a:gridCol w="1680923">
                  <a:extLst>
                    <a:ext uri="{9D8B030D-6E8A-4147-A177-3AD203B41FA5}">
                      <a16:colId xmlns:a16="http://schemas.microsoft.com/office/drawing/2014/main" val="20002"/>
                    </a:ext>
                  </a:extLst>
                </a:gridCol>
              </a:tblGrid>
              <a:tr h="464829">
                <a:tc gridSpan="3">
                  <a:txBody>
                    <a:bodyPr/>
                    <a:lstStyle/>
                    <a:p>
                      <a:pPr algn="ctr"/>
                      <a:r>
                        <a:rPr lang="en-US" dirty="0"/>
                        <a:t>Female adults on the Titanic</a:t>
                      </a:r>
                    </a:p>
                  </a:txBody>
                  <a:tcPr anchor="ct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0000"/>
                  </a:ext>
                </a:extLst>
              </a:tr>
              <a:tr h="438411">
                <a:tc>
                  <a:txBody>
                    <a:bodyPr/>
                    <a:lstStyle/>
                    <a:p>
                      <a:pPr algn="ctr"/>
                      <a:endParaRPr lang="en-US" dirty="0"/>
                    </a:p>
                  </a:txBody>
                  <a:tcPr anchor="ctr"/>
                </a:tc>
                <a:tc>
                  <a:txBody>
                    <a:bodyPr/>
                    <a:lstStyle/>
                    <a:p>
                      <a:pPr algn="ctr"/>
                      <a:r>
                        <a:rPr lang="en-US" dirty="0"/>
                        <a:t>Survived</a:t>
                      </a:r>
                    </a:p>
                  </a:txBody>
                  <a:tcPr anchor="ctr"/>
                </a:tc>
                <a:tc>
                  <a:txBody>
                    <a:bodyPr/>
                    <a:lstStyle/>
                    <a:p>
                      <a:pPr algn="ctr"/>
                      <a:r>
                        <a:rPr lang="en-US" dirty="0"/>
                        <a:t>Died</a:t>
                      </a:r>
                    </a:p>
                  </a:txBody>
                  <a:tcPr anchor="ctr"/>
                </a:tc>
                <a:extLst>
                  <a:ext uri="{0D108BD9-81ED-4DB2-BD59-A6C34878D82A}">
                    <a16:rowId xmlns:a16="http://schemas.microsoft.com/office/drawing/2014/main" val="10001"/>
                  </a:ext>
                </a:extLst>
              </a:tr>
              <a:tr h="438410">
                <a:tc>
                  <a:txBody>
                    <a:bodyPr/>
                    <a:lstStyle/>
                    <a:p>
                      <a:pPr algn="ctr"/>
                      <a:r>
                        <a:rPr lang="en-US" dirty="0"/>
                        <a:t>1st</a:t>
                      </a:r>
                    </a:p>
                  </a:txBody>
                  <a:tcPr anchor="ctr"/>
                </a:tc>
                <a:tc>
                  <a:txBody>
                    <a:bodyPr/>
                    <a:lstStyle/>
                    <a:p>
                      <a:pPr algn="ctr"/>
                      <a:r>
                        <a:rPr lang="en-US" dirty="0"/>
                        <a:t>140</a:t>
                      </a:r>
                    </a:p>
                  </a:txBody>
                  <a:tcPr anchor="ctr"/>
                </a:tc>
                <a:tc>
                  <a:txBody>
                    <a:bodyPr/>
                    <a:lstStyle/>
                    <a:p>
                      <a:pPr algn="ctr"/>
                      <a:r>
                        <a:rPr lang="en-US" dirty="0"/>
                        <a:t>4</a:t>
                      </a:r>
                    </a:p>
                  </a:txBody>
                  <a:tcPr anchor="ctr"/>
                </a:tc>
                <a:extLst>
                  <a:ext uri="{0D108BD9-81ED-4DB2-BD59-A6C34878D82A}">
                    <a16:rowId xmlns:a16="http://schemas.microsoft.com/office/drawing/2014/main" val="10002"/>
                  </a:ext>
                </a:extLst>
              </a:tr>
              <a:tr h="400833">
                <a:tc>
                  <a:txBody>
                    <a:bodyPr/>
                    <a:lstStyle/>
                    <a:p>
                      <a:pPr algn="ctr"/>
                      <a:r>
                        <a:rPr lang="en-US" dirty="0"/>
                        <a:t>2nd</a:t>
                      </a:r>
                    </a:p>
                  </a:txBody>
                  <a:tcPr anchor="ctr"/>
                </a:tc>
                <a:tc>
                  <a:txBody>
                    <a:bodyPr/>
                    <a:lstStyle/>
                    <a:p>
                      <a:pPr algn="ctr"/>
                      <a:r>
                        <a:rPr lang="en-US" dirty="0"/>
                        <a:t>80</a:t>
                      </a:r>
                    </a:p>
                  </a:txBody>
                  <a:tcPr anchor="ctr"/>
                </a:tc>
                <a:tc>
                  <a:txBody>
                    <a:bodyPr/>
                    <a:lstStyle/>
                    <a:p>
                      <a:pPr algn="ctr"/>
                      <a:r>
                        <a:rPr lang="en-US" dirty="0"/>
                        <a:t>13</a:t>
                      </a:r>
                    </a:p>
                  </a:txBody>
                  <a:tcPr anchor="ctr"/>
                </a:tc>
                <a:extLst>
                  <a:ext uri="{0D108BD9-81ED-4DB2-BD59-A6C34878D82A}">
                    <a16:rowId xmlns:a16="http://schemas.microsoft.com/office/drawing/2014/main" val="10003"/>
                  </a:ext>
                </a:extLst>
              </a:tr>
              <a:tr h="400833">
                <a:tc>
                  <a:txBody>
                    <a:bodyPr/>
                    <a:lstStyle/>
                    <a:p>
                      <a:pPr algn="ctr"/>
                      <a:r>
                        <a:rPr lang="en-US" dirty="0"/>
                        <a:t>3rd</a:t>
                      </a:r>
                    </a:p>
                  </a:txBody>
                  <a:tcPr anchor="ctr"/>
                </a:tc>
                <a:tc>
                  <a:txBody>
                    <a:bodyPr/>
                    <a:lstStyle/>
                    <a:p>
                      <a:pPr algn="ctr"/>
                      <a:r>
                        <a:rPr lang="en-US" dirty="0"/>
                        <a:t>76</a:t>
                      </a:r>
                    </a:p>
                  </a:txBody>
                  <a:tcPr anchor="ctr"/>
                </a:tc>
                <a:tc>
                  <a:txBody>
                    <a:bodyPr/>
                    <a:lstStyle/>
                    <a:p>
                      <a:pPr algn="ctr"/>
                      <a:r>
                        <a:rPr lang="en-US" dirty="0"/>
                        <a:t>89</a:t>
                      </a:r>
                    </a:p>
                  </a:txBody>
                  <a:tcPr anchor="ctr"/>
                </a:tc>
                <a:extLst>
                  <a:ext uri="{0D108BD9-81ED-4DB2-BD59-A6C34878D82A}">
                    <a16:rowId xmlns:a16="http://schemas.microsoft.com/office/drawing/2014/main" val="10004"/>
                  </a:ext>
                </a:extLst>
              </a:tr>
              <a:tr h="425885">
                <a:tc>
                  <a:txBody>
                    <a:bodyPr/>
                    <a:lstStyle/>
                    <a:p>
                      <a:pPr algn="ctr"/>
                      <a:r>
                        <a:rPr lang="en-US" dirty="0"/>
                        <a:t>Crew</a:t>
                      </a:r>
                    </a:p>
                  </a:txBody>
                  <a:tcPr anchor="ctr"/>
                </a:tc>
                <a:tc>
                  <a:txBody>
                    <a:bodyPr/>
                    <a:lstStyle/>
                    <a:p>
                      <a:pPr algn="ctr"/>
                      <a:r>
                        <a:rPr lang="en-US" dirty="0"/>
                        <a:t>20</a:t>
                      </a:r>
                    </a:p>
                  </a:txBody>
                  <a:tcPr anchor="ctr"/>
                </a:tc>
                <a:tc>
                  <a:txBody>
                    <a:bodyPr/>
                    <a:lstStyle/>
                    <a:p>
                      <a:pPr algn="ctr"/>
                      <a:r>
                        <a:rPr lang="en-US" dirty="0"/>
                        <a:t>3</a:t>
                      </a:r>
                    </a:p>
                  </a:txBody>
                  <a:tcPr anchor="ct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802362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0" y="0"/>
                <a:ext cx="12192000" cy="935915"/>
              </a:xfrm>
              <a:solidFill>
                <a:schemeClr val="tx1"/>
              </a:solidFill>
            </p:spPr>
            <p:txBody>
              <a:bodyPr>
                <a:normAutofit/>
              </a:bodyPr>
              <a:lstStyle/>
              <a:p>
                <a:pPr algn="ctr"/>
                <a14:m>
                  <m:oMath xmlns:m="http://schemas.openxmlformats.org/officeDocument/2006/math">
                    <m:sSup>
                      <m:sSupPr>
                        <m:ctrlPr>
                          <a:rPr lang="en-US" i="1" smtClean="0">
                            <a:solidFill>
                              <a:schemeClr val="bg1"/>
                            </a:solidFill>
                            <a:latin typeface="Cambria Math" panose="02040503050406030204" pitchFamily="18" charset="0"/>
                          </a:rPr>
                        </m:ctrlPr>
                      </m:sSupPr>
                      <m:e>
                        <m:r>
                          <m:rPr>
                            <m:sty m:val="p"/>
                          </m:rPr>
                          <a:rPr lang="en-US" b="0" i="0" smtClean="0">
                            <a:solidFill>
                              <a:schemeClr val="bg1"/>
                            </a:solidFill>
                            <a:latin typeface="Cambria Math" charset="0"/>
                            <a:ea typeface="Cambria Math" charset="0"/>
                            <a:cs typeface="Cambria Math" charset="0"/>
                          </a:rPr>
                          <m:t>χ</m:t>
                        </m:r>
                      </m:e>
                      <m:sup>
                        <m:r>
                          <a:rPr lang="en-US" b="0" i="0" smtClean="0">
                            <a:solidFill>
                              <a:schemeClr val="bg1"/>
                            </a:solidFill>
                            <a:latin typeface="Cambria Math" charset="0"/>
                          </a:rPr>
                          <m:t>2</m:t>
                        </m:r>
                      </m:sup>
                    </m:sSup>
                  </m:oMath>
                </a14:m>
                <a:r>
                  <a:rPr lang="en-US" b="1" dirty="0">
                    <a:solidFill>
                      <a:schemeClr val="bg1"/>
                    </a:solidFill>
                  </a:rPr>
                  <a:t>  Test</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0" y="0"/>
                <a:ext cx="12192000" cy="935915"/>
              </a:xfrm>
              <a:blipFill rotWithShape="0">
                <a:blip r:embed="rId2"/>
                <a:stretch>
                  <a:fillRect t="-7143" b="-1883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250519" y="1277655"/>
                <a:ext cx="11574051" cy="2561214"/>
              </a:xfrm>
              <a:prstGeom prst="rect">
                <a:avLst/>
              </a:prstGeom>
              <a:noFill/>
            </p:spPr>
            <p:txBody>
              <a:bodyPr wrap="square" rtlCol="0">
                <a:spAutoFit/>
              </a:bodyPr>
              <a:lstStyle/>
              <a:p>
                <a:r>
                  <a:rPr lang="en-US" sz="2800" dirty="0"/>
                  <a:t>To calculate the statistic we just sum up the standardized deviations from the expected values in each category. </a:t>
                </a:r>
              </a:p>
              <a:p>
                <a:pPr/>
                <a14:m>
                  <m:oMathPara xmlns:m="http://schemas.openxmlformats.org/officeDocument/2006/math">
                    <m:oMathParaPr>
                      <m:jc m:val="centerGroup"/>
                    </m:oMathParaPr>
                    <m:oMath xmlns:m="http://schemas.openxmlformats.org/officeDocument/2006/math">
                      <m:sSup>
                        <m:sSupPr>
                          <m:ctrlPr>
                            <a:rPr lang="en-US" sz="2800" i="1" smtClean="0">
                              <a:latin typeface="Cambria Math" panose="02040503050406030204" pitchFamily="18" charset="0"/>
                            </a:rPr>
                          </m:ctrlPr>
                        </m:sSupPr>
                        <m:e>
                          <m:r>
                            <a:rPr lang="en-US" sz="2800" i="1" smtClean="0">
                              <a:latin typeface="Cambria Math" charset="0"/>
                              <a:ea typeface="Cambria Math" charset="0"/>
                              <a:cs typeface="Cambria Math" charset="0"/>
                            </a:rPr>
                            <m:t>𝜒</m:t>
                          </m:r>
                        </m:e>
                        <m:sup>
                          <m:r>
                            <a:rPr lang="en-US" sz="2800" b="0" i="1" smtClean="0">
                              <a:latin typeface="Cambria Math" charset="0"/>
                            </a:rPr>
                            <m:t>2</m:t>
                          </m:r>
                        </m:sup>
                      </m:sSup>
                      <m:r>
                        <a:rPr lang="en-US" sz="2800" b="0" i="1" smtClean="0">
                          <a:latin typeface="Cambria Math" charset="0"/>
                        </a:rPr>
                        <m:t>=</m:t>
                      </m:r>
                      <m:nary>
                        <m:naryPr>
                          <m:chr m:val="∑"/>
                          <m:ctrlPr>
                            <a:rPr lang="is-IS" sz="2800" b="0" i="1" smtClean="0">
                              <a:latin typeface="Cambria Math" panose="02040503050406030204" pitchFamily="18" charset="0"/>
                            </a:rPr>
                          </m:ctrlPr>
                        </m:naryPr>
                        <m:sub>
                          <m:r>
                            <m:rPr>
                              <m:brk m:alnAt="23"/>
                            </m:rPr>
                            <a:rPr lang="en-US" sz="2800" b="0" i="1" smtClean="0">
                              <a:latin typeface="Cambria Math" charset="0"/>
                            </a:rPr>
                            <m:t>𝑖</m:t>
                          </m:r>
                          <m:r>
                            <a:rPr lang="en-US" sz="2800" b="0" i="1" smtClean="0">
                              <a:latin typeface="Cambria Math" charset="0"/>
                            </a:rPr>
                            <m:t>=1</m:t>
                          </m:r>
                        </m:sub>
                        <m:sup>
                          <m:r>
                            <a:rPr lang="en-US" sz="2800" b="0" i="1" smtClean="0">
                              <a:latin typeface="Cambria Math" charset="0"/>
                            </a:rPr>
                            <m:t>𝑛</m:t>
                          </m:r>
                        </m:sup>
                        <m:e>
                          <m:f>
                            <m:fPr>
                              <m:ctrlPr>
                                <a:rPr lang="mr-IN" sz="2800" b="0" i="1" smtClean="0">
                                  <a:latin typeface="Cambria Math" panose="02040503050406030204" pitchFamily="18" charset="0"/>
                                </a:rPr>
                              </m:ctrlPr>
                            </m:fPr>
                            <m:num>
                              <m:sSup>
                                <m:sSupPr>
                                  <m:ctrlPr>
                                    <a:rPr lang="mr-IN" sz="2800" b="0" i="1" smtClean="0">
                                      <a:latin typeface="Cambria Math" panose="02040503050406030204" pitchFamily="18" charset="0"/>
                                    </a:rPr>
                                  </m:ctrlPr>
                                </m:sSupPr>
                                <m:e>
                                  <m:d>
                                    <m:dPr>
                                      <m:ctrlPr>
                                        <a:rPr lang="mr-IN" sz="2800" b="0" i="1" smtClean="0">
                                          <a:latin typeface="Cambria Math" panose="02040503050406030204" pitchFamily="18" charset="0"/>
                                        </a:rPr>
                                      </m:ctrlPr>
                                    </m:dPr>
                                    <m:e>
                                      <m:sSub>
                                        <m:sSubPr>
                                          <m:ctrlPr>
                                            <a:rPr lang="en-US" sz="2800" b="0" i="1" smtClean="0">
                                              <a:latin typeface="Cambria Math" panose="02040503050406030204" pitchFamily="18" charset="0"/>
                                            </a:rPr>
                                          </m:ctrlPr>
                                        </m:sSubPr>
                                        <m:e>
                                          <m:r>
                                            <a:rPr lang="en-US" sz="2800" b="0" i="1" smtClean="0">
                                              <a:latin typeface="Cambria Math" charset="0"/>
                                            </a:rPr>
                                            <m:t>𝑂</m:t>
                                          </m:r>
                                        </m:e>
                                        <m:sub>
                                          <m:r>
                                            <a:rPr lang="en-US" sz="2800" b="0" i="1" smtClean="0">
                                              <a:latin typeface="Cambria Math" charset="0"/>
                                            </a:rPr>
                                            <m:t>𝑖</m:t>
                                          </m:r>
                                        </m:sub>
                                      </m:sSub>
                                      <m:r>
                                        <a:rPr lang="en-US" sz="2800" b="0" i="1" smtClean="0">
                                          <a:latin typeface="Cambria Math" charset="0"/>
                                        </a:rPr>
                                        <m:t>−</m:t>
                                      </m:r>
                                      <m:sSub>
                                        <m:sSubPr>
                                          <m:ctrlPr>
                                            <a:rPr lang="en-US" sz="2800" b="0" i="1" smtClean="0">
                                              <a:latin typeface="Cambria Math" panose="02040503050406030204" pitchFamily="18" charset="0"/>
                                            </a:rPr>
                                          </m:ctrlPr>
                                        </m:sSubPr>
                                        <m:e>
                                          <m:r>
                                            <a:rPr lang="en-US" sz="2800" b="0" i="1" smtClean="0">
                                              <a:latin typeface="Cambria Math" charset="0"/>
                                            </a:rPr>
                                            <m:t>𝐸</m:t>
                                          </m:r>
                                        </m:e>
                                        <m:sub>
                                          <m:r>
                                            <a:rPr lang="en-US" sz="2800" b="0" i="1" smtClean="0">
                                              <a:latin typeface="Cambria Math" charset="0"/>
                                            </a:rPr>
                                            <m:t>𝑖</m:t>
                                          </m:r>
                                        </m:sub>
                                      </m:sSub>
                                    </m:e>
                                  </m:d>
                                </m:e>
                                <m:sup>
                                  <m:r>
                                    <a:rPr lang="en-US" sz="2800" b="0" i="1" smtClean="0">
                                      <a:latin typeface="Cambria Math" charset="0"/>
                                    </a:rPr>
                                    <m:t>2</m:t>
                                  </m:r>
                                </m:sup>
                              </m:sSup>
                            </m:num>
                            <m:den>
                              <m:sSub>
                                <m:sSubPr>
                                  <m:ctrlPr>
                                    <a:rPr lang="en-US" sz="2800" b="0" i="1" smtClean="0">
                                      <a:latin typeface="Cambria Math" panose="02040503050406030204" pitchFamily="18" charset="0"/>
                                    </a:rPr>
                                  </m:ctrlPr>
                                </m:sSubPr>
                                <m:e>
                                  <m:r>
                                    <a:rPr lang="en-US" sz="2800" b="0" i="1" smtClean="0">
                                      <a:latin typeface="Cambria Math" charset="0"/>
                                    </a:rPr>
                                    <m:t>𝐸</m:t>
                                  </m:r>
                                </m:e>
                                <m:sub>
                                  <m:r>
                                    <a:rPr lang="en-US" sz="2800" b="0" i="1" smtClean="0">
                                      <a:latin typeface="Cambria Math" charset="0"/>
                                    </a:rPr>
                                    <m:t>𝑖</m:t>
                                  </m:r>
                                </m:sub>
                              </m:sSub>
                            </m:den>
                          </m:f>
                        </m:e>
                      </m:nary>
                    </m:oMath>
                  </m:oMathPara>
                </a14:m>
                <a:endParaRPr lang="en-US" sz="2800" dirty="0"/>
              </a:p>
              <a:p>
                <a:endParaRPr lang="en-US" sz="2800" dirty="0"/>
              </a:p>
            </p:txBody>
          </p:sp>
        </mc:Choice>
        <mc:Fallback xmlns="">
          <p:sp>
            <p:nvSpPr>
              <p:cNvPr id="5" name="TextBox 4"/>
              <p:cNvSpPr txBox="1">
                <a:spLocks noRot="1" noChangeAspect="1" noMove="1" noResize="1" noEditPoints="1" noAdjustHandles="1" noChangeArrowheads="1" noChangeShapeType="1" noTextEdit="1"/>
              </p:cNvSpPr>
              <p:nvPr/>
            </p:nvSpPr>
            <p:spPr>
              <a:xfrm>
                <a:off x="250519" y="1277655"/>
                <a:ext cx="11574051" cy="2561214"/>
              </a:xfrm>
              <a:prstGeom prst="rect">
                <a:avLst/>
              </a:prstGeom>
              <a:blipFill rotWithShape="0">
                <a:blip r:embed="rId3"/>
                <a:stretch>
                  <a:fillRect l="-1053" t="-2381"/>
                </a:stretch>
              </a:blipFill>
            </p:spPr>
            <p:txBody>
              <a:bodyPr/>
              <a:lstStyle/>
              <a:p>
                <a:r>
                  <a:rPr lang="en-US">
                    <a:noFill/>
                  </a:rPr>
                  <a:t> </a:t>
                </a:r>
              </a:p>
            </p:txBody>
          </p:sp>
        </mc:Fallback>
      </mc:AlternateContent>
    </p:spTree>
    <p:extLst>
      <p:ext uri="{BB962C8B-B14F-4D97-AF65-F5344CB8AC3E}">
        <p14:creationId xmlns:p14="http://schemas.microsoft.com/office/powerpoint/2010/main" val="40853410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lstStyle/>
          <a:p>
            <a:pPr algn="ctr"/>
            <a:r>
              <a:rPr lang="en-US" b="1" dirty="0">
                <a:solidFill>
                  <a:schemeClr val="bg1"/>
                </a:solidFill>
              </a:rPr>
              <a:t>Last week</a:t>
            </a:r>
          </a:p>
        </p:txBody>
      </p:sp>
      <p:sp>
        <p:nvSpPr>
          <p:cNvPr id="4" name="Rectangle 3"/>
          <p:cNvSpPr/>
          <p:nvPr/>
        </p:nvSpPr>
        <p:spPr>
          <a:xfrm>
            <a:off x="204396" y="1762479"/>
            <a:ext cx="11801138" cy="1938992"/>
          </a:xfrm>
          <a:prstGeom prst="rect">
            <a:avLst/>
          </a:prstGeom>
        </p:spPr>
        <p:txBody>
          <a:bodyPr wrap="square">
            <a:spAutoFit/>
          </a:bodyPr>
          <a:lstStyle/>
          <a:p>
            <a:pPr marL="742950" indent="-742950">
              <a:buFont typeface="+mj-lt"/>
              <a:buAutoNum type="arabicPeriod"/>
            </a:pPr>
            <a:r>
              <a:rPr lang="en-US" sz="4000" dirty="0"/>
              <a:t>If I say the 95% CI is 1.2-1.7, what do I mean?</a:t>
            </a:r>
          </a:p>
          <a:p>
            <a:pPr marL="742950" indent="-742950">
              <a:buFont typeface="+mj-lt"/>
              <a:buAutoNum type="arabicPeriod"/>
            </a:pPr>
            <a:endParaRPr lang="en-US" sz="4000" dirty="0"/>
          </a:p>
          <a:p>
            <a:pPr marL="742950" indent="-742950">
              <a:buFont typeface="+mj-lt"/>
              <a:buAutoNum type="arabicPeriod"/>
            </a:pPr>
            <a:r>
              <a:rPr lang="en-US" sz="4000" dirty="0"/>
              <a:t>What is the difference in a parameter and a statistic?</a:t>
            </a:r>
          </a:p>
        </p:txBody>
      </p:sp>
    </p:spTree>
    <p:extLst>
      <p:ext uri="{BB962C8B-B14F-4D97-AF65-F5344CB8AC3E}">
        <p14:creationId xmlns:p14="http://schemas.microsoft.com/office/powerpoint/2010/main" val="6179547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0" y="0"/>
                <a:ext cx="12192000" cy="935915"/>
              </a:xfrm>
              <a:solidFill>
                <a:schemeClr val="tx1"/>
              </a:solidFill>
            </p:spPr>
            <p:txBody>
              <a:bodyPr>
                <a:normAutofit/>
              </a:bodyPr>
              <a:lstStyle/>
              <a:p>
                <a:pPr algn="ctr"/>
                <a14:m>
                  <m:oMath xmlns:m="http://schemas.openxmlformats.org/officeDocument/2006/math">
                    <m:sSup>
                      <m:sSupPr>
                        <m:ctrlPr>
                          <a:rPr lang="en-US" i="1" smtClean="0">
                            <a:solidFill>
                              <a:schemeClr val="bg1"/>
                            </a:solidFill>
                            <a:latin typeface="Cambria Math" panose="02040503050406030204" pitchFamily="18" charset="0"/>
                          </a:rPr>
                        </m:ctrlPr>
                      </m:sSupPr>
                      <m:e>
                        <m:r>
                          <m:rPr>
                            <m:sty m:val="p"/>
                          </m:rPr>
                          <a:rPr lang="en-US" b="0" i="0" smtClean="0">
                            <a:solidFill>
                              <a:schemeClr val="bg1"/>
                            </a:solidFill>
                            <a:latin typeface="Cambria Math" charset="0"/>
                            <a:ea typeface="Cambria Math" charset="0"/>
                            <a:cs typeface="Cambria Math" charset="0"/>
                          </a:rPr>
                          <m:t>χ</m:t>
                        </m:r>
                      </m:e>
                      <m:sup>
                        <m:r>
                          <a:rPr lang="en-US" b="0" i="0" smtClean="0">
                            <a:solidFill>
                              <a:schemeClr val="bg1"/>
                            </a:solidFill>
                            <a:latin typeface="Cambria Math" charset="0"/>
                          </a:rPr>
                          <m:t>2</m:t>
                        </m:r>
                      </m:sup>
                    </m:sSup>
                  </m:oMath>
                </a14:m>
                <a:r>
                  <a:rPr lang="en-US" b="1" dirty="0">
                    <a:solidFill>
                      <a:schemeClr val="bg1"/>
                    </a:solidFill>
                  </a:rPr>
                  <a:t>  Test</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0" y="0"/>
                <a:ext cx="12192000" cy="935915"/>
              </a:xfrm>
              <a:blipFill rotWithShape="0">
                <a:blip r:embed="rId2"/>
                <a:stretch>
                  <a:fillRect t="-7143" b="-1883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250519" y="1277655"/>
                <a:ext cx="11574051" cy="2561214"/>
              </a:xfrm>
              <a:prstGeom prst="rect">
                <a:avLst/>
              </a:prstGeom>
              <a:noFill/>
            </p:spPr>
            <p:txBody>
              <a:bodyPr wrap="square" rtlCol="0">
                <a:spAutoFit/>
              </a:bodyPr>
              <a:lstStyle/>
              <a:p>
                <a:r>
                  <a:rPr lang="en-US" sz="2800" dirty="0"/>
                  <a:t>To calculate the statistic we just sum up the standardized deviations from the expected values in each category. </a:t>
                </a:r>
              </a:p>
              <a:p>
                <a:pPr/>
                <a14:m>
                  <m:oMathPara xmlns:m="http://schemas.openxmlformats.org/officeDocument/2006/math">
                    <m:oMathParaPr>
                      <m:jc m:val="centerGroup"/>
                    </m:oMathParaPr>
                    <m:oMath xmlns:m="http://schemas.openxmlformats.org/officeDocument/2006/math">
                      <m:sSup>
                        <m:sSupPr>
                          <m:ctrlPr>
                            <a:rPr lang="en-US" sz="2800" i="1" smtClean="0">
                              <a:latin typeface="Cambria Math" panose="02040503050406030204" pitchFamily="18" charset="0"/>
                            </a:rPr>
                          </m:ctrlPr>
                        </m:sSupPr>
                        <m:e>
                          <m:r>
                            <a:rPr lang="en-US" sz="2800" i="1" smtClean="0">
                              <a:latin typeface="Cambria Math" charset="0"/>
                              <a:ea typeface="Cambria Math" charset="0"/>
                              <a:cs typeface="Cambria Math" charset="0"/>
                            </a:rPr>
                            <m:t>𝜒</m:t>
                          </m:r>
                        </m:e>
                        <m:sup>
                          <m:r>
                            <a:rPr lang="en-US" sz="2800" b="0" i="1" smtClean="0">
                              <a:latin typeface="Cambria Math" charset="0"/>
                            </a:rPr>
                            <m:t>2</m:t>
                          </m:r>
                        </m:sup>
                      </m:sSup>
                      <m:r>
                        <a:rPr lang="en-US" sz="2800" b="0" i="1" smtClean="0">
                          <a:latin typeface="Cambria Math" charset="0"/>
                        </a:rPr>
                        <m:t>=</m:t>
                      </m:r>
                      <m:nary>
                        <m:naryPr>
                          <m:chr m:val="∑"/>
                          <m:ctrlPr>
                            <a:rPr lang="is-IS" sz="2800" b="0" i="1" smtClean="0">
                              <a:latin typeface="Cambria Math" panose="02040503050406030204" pitchFamily="18" charset="0"/>
                            </a:rPr>
                          </m:ctrlPr>
                        </m:naryPr>
                        <m:sub>
                          <m:r>
                            <m:rPr>
                              <m:brk m:alnAt="23"/>
                            </m:rPr>
                            <a:rPr lang="en-US" sz="2800" b="0" i="1" smtClean="0">
                              <a:latin typeface="Cambria Math" charset="0"/>
                            </a:rPr>
                            <m:t>𝑖</m:t>
                          </m:r>
                          <m:r>
                            <a:rPr lang="en-US" sz="2800" b="0" i="1" smtClean="0">
                              <a:latin typeface="Cambria Math" charset="0"/>
                            </a:rPr>
                            <m:t>=1</m:t>
                          </m:r>
                        </m:sub>
                        <m:sup>
                          <m:r>
                            <a:rPr lang="en-US" sz="2800" b="0" i="1" smtClean="0">
                              <a:latin typeface="Cambria Math" charset="0"/>
                            </a:rPr>
                            <m:t>𝑛</m:t>
                          </m:r>
                        </m:sup>
                        <m:e>
                          <m:f>
                            <m:fPr>
                              <m:ctrlPr>
                                <a:rPr lang="mr-IN" sz="2800" b="0" i="1" smtClean="0">
                                  <a:latin typeface="Cambria Math" panose="02040503050406030204" pitchFamily="18" charset="0"/>
                                </a:rPr>
                              </m:ctrlPr>
                            </m:fPr>
                            <m:num>
                              <m:sSup>
                                <m:sSupPr>
                                  <m:ctrlPr>
                                    <a:rPr lang="mr-IN" sz="2800" b="0" i="1" smtClean="0">
                                      <a:latin typeface="Cambria Math" panose="02040503050406030204" pitchFamily="18" charset="0"/>
                                    </a:rPr>
                                  </m:ctrlPr>
                                </m:sSupPr>
                                <m:e>
                                  <m:d>
                                    <m:dPr>
                                      <m:ctrlPr>
                                        <a:rPr lang="mr-IN" sz="2800" b="0" i="1" smtClean="0">
                                          <a:latin typeface="Cambria Math" panose="02040503050406030204" pitchFamily="18" charset="0"/>
                                        </a:rPr>
                                      </m:ctrlPr>
                                    </m:dPr>
                                    <m:e>
                                      <m:sSub>
                                        <m:sSubPr>
                                          <m:ctrlPr>
                                            <a:rPr lang="en-US" sz="2800" b="0" i="1" smtClean="0">
                                              <a:latin typeface="Cambria Math" panose="02040503050406030204" pitchFamily="18" charset="0"/>
                                            </a:rPr>
                                          </m:ctrlPr>
                                        </m:sSubPr>
                                        <m:e>
                                          <m:r>
                                            <a:rPr lang="en-US" sz="2800" b="0" i="1" smtClean="0">
                                              <a:latin typeface="Cambria Math" charset="0"/>
                                            </a:rPr>
                                            <m:t>𝑂</m:t>
                                          </m:r>
                                        </m:e>
                                        <m:sub>
                                          <m:r>
                                            <a:rPr lang="en-US" sz="2800" b="0" i="1" smtClean="0">
                                              <a:latin typeface="Cambria Math" charset="0"/>
                                            </a:rPr>
                                            <m:t>𝑖</m:t>
                                          </m:r>
                                        </m:sub>
                                      </m:sSub>
                                      <m:r>
                                        <a:rPr lang="en-US" sz="2800" b="0" i="1" smtClean="0">
                                          <a:latin typeface="Cambria Math" charset="0"/>
                                        </a:rPr>
                                        <m:t>−</m:t>
                                      </m:r>
                                      <m:sSub>
                                        <m:sSubPr>
                                          <m:ctrlPr>
                                            <a:rPr lang="en-US" sz="2800" b="0" i="1" smtClean="0">
                                              <a:latin typeface="Cambria Math" panose="02040503050406030204" pitchFamily="18" charset="0"/>
                                            </a:rPr>
                                          </m:ctrlPr>
                                        </m:sSubPr>
                                        <m:e>
                                          <m:r>
                                            <a:rPr lang="en-US" sz="2800" b="0" i="1" smtClean="0">
                                              <a:latin typeface="Cambria Math" charset="0"/>
                                            </a:rPr>
                                            <m:t>𝐸</m:t>
                                          </m:r>
                                        </m:e>
                                        <m:sub>
                                          <m:r>
                                            <a:rPr lang="en-US" sz="2800" b="0" i="1" smtClean="0">
                                              <a:latin typeface="Cambria Math" charset="0"/>
                                            </a:rPr>
                                            <m:t>𝑖</m:t>
                                          </m:r>
                                        </m:sub>
                                      </m:sSub>
                                    </m:e>
                                  </m:d>
                                </m:e>
                                <m:sup>
                                  <m:r>
                                    <a:rPr lang="en-US" sz="2800" b="0" i="1" smtClean="0">
                                      <a:latin typeface="Cambria Math" charset="0"/>
                                    </a:rPr>
                                    <m:t>2</m:t>
                                  </m:r>
                                </m:sup>
                              </m:sSup>
                            </m:num>
                            <m:den>
                              <m:sSub>
                                <m:sSubPr>
                                  <m:ctrlPr>
                                    <a:rPr lang="en-US" sz="2800" b="0" i="1" smtClean="0">
                                      <a:latin typeface="Cambria Math" panose="02040503050406030204" pitchFamily="18" charset="0"/>
                                    </a:rPr>
                                  </m:ctrlPr>
                                </m:sSubPr>
                                <m:e>
                                  <m:r>
                                    <a:rPr lang="en-US" sz="2800" b="0" i="1" smtClean="0">
                                      <a:latin typeface="Cambria Math" charset="0"/>
                                    </a:rPr>
                                    <m:t>𝐸</m:t>
                                  </m:r>
                                </m:e>
                                <m:sub>
                                  <m:r>
                                    <a:rPr lang="en-US" sz="2800" b="0" i="1" smtClean="0">
                                      <a:latin typeface="Cambria Math" charset="0"/>
                                    </a:rPr>
                                    <m:t>𝑖</m:t>
                                  </m:r>
                                </m:sub>
                              </m:sSub>
                            </m:den>
                          </m:f>
                        </m:e>
                      </m:nary>
                    </m:oMath>
                  </m:oMathPara>
                </a14:m>
                <a:endParaRPr lang="en-US" sz="2800" dirty="0"/>
              </a:p>
              <a:p>
                <a:endParaRPr lang="en-US" sz="2800" dirty="0"/>
              </a:p>
            </p:txBody>
          </p:sp>
        </mc:Choice>
        <mc:Fallback xmlns="">
          <p:sp>
            <p:nvSpPr>
              <p:cNvPr id="5" name="TextBox 4"/>
              <p:cNvSpPr txBox="1">
                <a:spLocks noRot="1" noChangeAspect="1" noMove="1" noResize="1" noEditPoints="1" noAdjustHandles="1" noChangeArrowheads="1" noChangeShapeType="1" noTextEdit="1"/>
              </p:cNvSpPr>
              <p:nvPr/>
            </p:nvSpPr>
            <p:spPr>
              <a:xfrm>
                <a:off x="250519" y="1277655"/>
                <a:ext cx="11574051" cy="2561214"/>
              </a:xfrm>
              <a:prstGeom prst="rect">
                <a:avLst/>
              </a:prstGeom>
              <a:blipFill rotWithShape="0">
                <a:blip r:embed="rId3"/>
                <a:stretch>
                  <a:fillRect l="-1053" t="-2381"/>
                </a:stretch>
              </a:blipFill>
            </p:spPr>
            <p:txBody>
              <a:bodyPr/>
              <a:lstStyle/>
              <a:p>
                <a:r>
                  <a:rPr lang="en-US">
                    <a:noFill/>
                  </a:rPr>
                  <a:t> </a:t>
                </a:r>
              </a:p>
            </p:txBody>
          </p:sp>
        </mc:Fallback>
      </mc:AlternateContent>
      <p:graphicFrame>
        <p:nvGraphicFramePr>
          <p:cNvPr id="6" name="Table 5"/>
          <p:cNvGraphicFramePr>
            <a:graphicFrameLocks noGrp="1"/>
          </p:cNvGraphicFramePr>
          <p:nvPr/>
        </p:nvGraphicFramePr>
        <p:xfrm>
          <a:off x="250519" y="3532843"/>
          <a:ext cx="5042768" cy="2995086"/>
        </p:xfrm>
        <a:graphic>
          <a:graphicData uri="http://schemas.openxmlformats.org/drawingml/2006/table">
            <a:tbl>
              <a:tblPr firstRow="1" bandRow="1">
                <a:tableStyleId>{5C22544A-7EE6-4342-B048-85BDC9FD1C3A}</a:tableStyleId>
              </a:tblPr>
              <a:tblGrid>
                <a:gridCol w="1260692">
                  <a:extLst>
                    <a:ext uri="{9D8B030D-6E8A-4147-A177-3AD203B41FA5}">
                      <a16:colId xmlns:a16="http://schemas.microsoft.com/office/drawing/2014/main" val="20000"/>
                    </a:ext>
                  </a:extLst>
                </a:gridCol>
                <a:gridCol w="1260692">
                  <a:extLst>
                    <a:ext uri="{9D8B030D-6E8A-4147-A177-3AD203B41FA5}">
                      <a16:colId xmlns:a16="http://schemas.microsoft.com/office/drawing/2014/main" val="20001"/>
                    </a:ext>
                  </a:extLst>
                </a:gridCol>
                <a:gridCol w="1260692">
                  <a:extLst>
                    <a:ext uri="{9D8B030D-6E8A-4147-A177-3AD203B41FA5}">
                      <a16:colId xmlns:a16="http://schemas.microsoft.com/office/drawing/2014/main" val="20002"/>
                    </a:ext>
                  </a:extLst>
                </a:gridCol>
                <a:gridCol w="1260692">
                  <a:extLst>
                    <a:ext uri="{9D8B030D-6E8A-4147-A177-3AD203B41FA5}">
                      <a16:colId xmlns:a16="http://schemas.microsoft.com/office/drawing/2014/main" val="20003"/>
                    </a:ext>
                  </a:extLst>
                </a:gridCol>
              </a:tblGrid>
              <a:tr h="464829">
                <a:tc gridSpan="3">
                  <a:txBody>
                    <a:bodyPr/>
                    <a:lstStyle/>
                    <a:p>
                      <a:pPr algn="ctr"/>
                      <a:r>
                        <a:rPr lang="en-US" dirty="0"/>
                        <a:t>Female adults on the Titanic</a:t>
                      </a:r>
                    </a:p>
                  </a:txBody>
                  <a:tcPr anchor="ctr"/>
                </a:tc>
                <a:tc hMerge="1">
                  <a:txBody>
                    <a:bodyPr/>
                    <a:lstStyle/>
                    <a:p>
                      <a:endParaRPr lang="en-US" dirty="0"/>
                    </a:p>
                  </a:txBody>
                  <a:tcPr/>
                </a:tc>
                <a:tc hMerge="1">
                  <a:txBody>
                    <a:bodyPr/>
                    <a:lstStyle/>
                    <a:p>
                      <a:endParaRPr lang="en-US" dirty="0"/>
                    </a:p>
                  </a:txBody>
                  <a:tcPr/>
                </a:tc>
                <a:tc>
                  <a:txBody>
                    <a:bodyPr/>
                    <a:lstStyle/>
                    <a:p>
                      <a:pPr algn="ctr"/>
                      <a:endParaRPr lang="en-US" dirty="0"/>
                    </a:p>
                  </a:txBody>
                  <a:tcPr anchor="ctr"/>
                </a:tc>
                <a:extLst>
                  <a:ext uri="{0D108BD9-81ED-4DB2-BD59-A6C34878D82A}">
                    <a16:rowId xmlns:a16="http://schemas.microsoft.com/office/drawing/2014/main" val="10000"/>
                  </a:ext>
                </a:extLst>
              </a:tr>
              <a:tr h="438411">
                <a:tc>
                  <a:txBody>
                    <a:bodyPr/>
                    <a:lstStyle/>
                    <a:p>
                      <a:pPr algn="ctr"/>
                      <a:endParaRPr lang="en-US" dirty="0"/>
                    </a:p>
                  </a:txBody>
                  <a:tcPr anchor="ctr"/>
                </a:tc>
                <a:tc>
                  <a:txBody>
                    <a:bodyPr/>
                    <a:lstStyle/>
                    <a:p>
                      <a:pPr algn="ctr"/>
                      <a:r>
                        <a:rPr lang="en-US" dirty="0"/>
                        <a:t>Survived</a:t>
                      </a:r>
                    </a:p>
                  </a:txBody>
                  <a:tcPr anchor="ctr"/>
                </a:tc>
                <a:tc>
                  <a:txBody>
                    <a:bodyPr/>
                    <a:lstStyle/>
                    <a:p>
                      <a:pPr algn="ctr"/>
                      <a:r>
                        <a:rPr lang="en-US" dirty="0"/>
                        <a:t>Died</a:t>
                      </a:r>
                    </a:p>
                  </a:txBody>
                  <a:tcPr anchor="ctr"/>
                </a:tc>
                <a:tc>
                  <a:txBody>
                    <a:bodyPr/>
                    <a:lstStyle/>
                    <a:p>
                      <a:pPr algn="ctr"/>
                      <a:r>
                        <a:rPr lang="en-US" dirty="0">
                          <a:solidFill>
                            <a:schemeClr val="tx1">
                              <a:lumMod val="65000"/>
                              <a:lumOff val="35000"/>
                            </a:schemeClr>
                          </a:solidFill>
                        </a:rPr>
                        <a:t>total</a:t>
                      </a:r>
                    </a:p>
                  </a:txBody>
                  <a:tcPr anchor="ctr"/>
                </a:tc>
                <a:extLst>
                  <a:ext uri="{0D108BD9-81ED-4DB2-BD59-A6C34878D82A}">
                    <a16:rowId xmlns:a16="http://schemas.microsoft.com/office/drawing/2014/main" val="10001"/>
                  </a:ext>
                </a:extLst>
              </a:tr>
              <a:tr h="438410">
                <a:tc>
                  <a:txBody>
                    <a:bodyPr/>
                    <a:lstStyle/>
                    <a:p>
                      <a:pPr algn="ctr"/>
                      <a:r>
                        <a:rPr lang="en-US" dirty="0"/>
                        <a:t>1st</a:t>
                      </a:r>
                    </a:p>
                  </a:txBody>
                  <a:tcPr anchor="ctr"/>
                </a:tc>
                <a:tc>
                  <a:txBody>
                    <a:bodyPr/>
                    <a:lstStyle/>
                    <a:p>
                      <a:pPr algn="ctr"/>
                      <a:r>
                        <a:rPr lang="en-US" dirty="0"/>
                        <a:t>140</a:t>
                      </a:r>
                    </a:p>
                  </a:txBody>
                  <a:tcPr anchor="ctr"/>
                </a:tc>
                <a:tc>
                  <a:txBody>
                    <a:bodyPr/>
                    <a:lstStyle/>
                    <a:p>
                      <a:pPr algn="ctr"/>
                      <a:r>
                        <a:rPr lang="en-US" dirty="0"/>
                        <a:t>4</a:t>
                      </a:r>
                    </a:p>
                  </a:txBody>
                  <a:tcPr anchor="ctr"/>
                </a:tc>
                <a:tc>
                  <a:txBody>
                    <a:bodyPr/>
                    <a:lstStyle/>
                    <a:p>
                      <a:pPr algn="ctr"/>
                      <a:r>
                        <a:rPr lang="en-US" dirty="0">
                          <a:solidFill>
                            <a:schemeClr val="tx1">
                              <a:lumMod val="65000"/>
                              <a:lumOff val="35000"/>
                            </a:schemeClr>
                          </a:solidFill>
                        </a:rPr>
                        <a:t>144</a:t>
                      </a:r>
                    </a:p>
                  </a:txBody>
                  <a:tcPr anchor="ctr"/>
                </a:tc>
                <a:extLst>
                  <a:ext uri="{0D108BD9-81ED-4DB2-BD59-A6C34878D82A}">
                    <a16:rowId xmlns:a16="http://schemas.microsoft.com/office/drawing/2014/main" val="10002"/>
                  </a:ext>
                </a:extLst>
              </a:tr>
              <a:tr h="400833">
                <a:tc>
                  <a:txBody>
                    <a:bodyPr/>
                    <a:lstStyle/>
                    <a:p>
                      <a:pPr algn="ctr"/>
                      <a:r>
                        <a:rPr lang="en-US" dirty="0"/>
                        <a:t>2nd</a:t>
                      </a:r>
                    </a:p>
                  </a:txBody>
                  <a:tcPr anchor="ctr"/>
                </a:tc>
                <a:tc>
                  <a:txBody>
                    <a:bodyPr/>
                    <a:lstStyle/>
                    <a:p>
                      <a:pPr algn="ctr"/>
                      <a:r>
                        <a:rPr lang="en-US" dirty="0"/>
                        <a:t>80</a:t>
                      </a:r>
                    </a:p>
                  </a:txBody>
                  <a:tcPr anchor="ctr"/>
                </a:tc>
                <a:tc>
                  <a:txBody>
                    <a:bodyPr/>
                    <a:lstStyle/>
                    <a:p>
                      <a:pPr algn="ctr"/>
                      <a:r>
                        <a:rPr lang="en-US" dirty="0"/>
                        <a:t>13</a:t>
                      </a:r>
                    </a:p>
                  </a:txBody>
                  <a:tcPr anchor="ctr"/>
                </a:tc>
                <a:tc>
                  <a:txBody>
                    <a:bodyPr/>
                    <a:lstStyle/>
                    <a:p>
                      <a:pPr algn="ctr"/>
                      <a:r>
                        <a:rPr lang="en-US" dirty="0">
                          <a:solidFill>
                            <a:schemeClr val="tx1">
                              <a:lumMod val="65000"/>
                              <a:lumOff val="35000"/>
                            </a:schemeClr>
                          </a:solidFill>
                        </a:rPr>
                        <a:t>93</a:t>
                      </a:r>
                    </a:p>
                  </a:txBody>
                  <a:tcPr anchor="ctr"/>
                </a:tc>
                <a:extLst>
                  <a:ext uri="{0D108BD9-81ED-4DB2-BD59-A6C34878D82A}">
                    <a16:rowId xmlns:a16="http://schemas.microsoft.com/office/drawing/2014/main" val="10003"/>
                  </a:ext>
                </a:extLst>
              </a:tr>
              <a:tr h="400833">
                <a:tc>
                  <a:txBody>
                    <a:bodyPr/>
                    <a:lstStyle/>
                    <a:p>
                      <a:pPr algn="ctr"/>
                      <a:r>
                        <a:rPr lang="en-US" dirty="0"/>
                        <a:t>3rd</a:t>
                      </a:r>
                    </a:p>
                  </a:txBody>
                  <a:tcPr anchor="ctr"/>
                </a:tc>
                <a:tc>
                  <a:txBody>
                    <a:bodyPr/>
                    <a:lstStyle/>
                    <a:p>
                      <a:pPr algn="ctr"/>
                      <a:r>
                        <a:rPr lang="en-US" dirty="0"/>
                        <a:t>76</a:t>
                      </a:r>
                    </a:p>
                  </a:txBody>
                  <a:tcPr anchor="ctr"/>
                </a:tc>
                <a:tc>
                  <a:txBody>
                    <a:bodyPr/>
                    <a:lstStyle/>
                    <a:p>
                      <a:pPr algn="ctr"/>
                      <a:r>
                        <a:rPr lang="en-US" dirty="0"/>
                        <a:t>89</a:t>
                      </a:r>
                    </a:p>
                  </a:txBody>
                  <a:tcPr anchor="ctr"/>
                </a:tc>
                <a:tc>
                  <a:txBody>
                    <a:bodyPr/>
                    <a:lstStyle/>
                    <a:p>
                      <a:pPr algn="ctr"/>
                      <a:r>
                        <a:rPr lang="en-US" dirty="0">
                          <a:solidFill>
                            <a:schemeClr val="tx1">
                              <a:lumMod val="65000"/>
                              <a:lumOff val="35000"/>
                            </a:schemeClr>
                          </a:solidFill>
                        </a:rPr>
                        <a:t>165</a:t>
                      </a:r>
                    </a:p>
                  </a:txBody>
                  <a:tcPr anchor="ctr"/>
                </a:tc>
                <a:extLst>
                  <a:ext uri="{0D108BD9-81ED-4DB2-BD59-A6C34878D82A}">
                    <a16:rowId xmlns:a16="http://schemas.microsoft.com/office/drawing/2014/main" val="10004"/>
                  </a:ext>
                </a:extLst>
              </a:tr>
              <a:tr h="425885">
                <a:tc>
                  <a:txBody>
                    <a:bodyPr/>
                    <a:lstStyle/>
                    <a:p>
                      <a:pPr algn="ctr"/>
                      <a:r>
                        <a:rPr lang="en-US" dirty="0"/>
                        <a:t>Crew</a:t>
                      </a:r>
                    </a:p>
                  </a:txBody>
                  <a:tcPr anchor="ctr"/>
                </a:tc>
                <a:tc>
                  <a:txBody>
                    <a:bodyPr/>
                    <a:lstStyle/>
                    <a:p>
                      <a:pPr algn="ctr"/>
                      <a:r>
                        <a:rPr lang="en-US" dirty="0"/>
                        <a:t>20</a:t>
                      </a:r>
                    </a:p>
                  </a:txBody>
                  <a:tcPr anchor="ctr"/>
                </a:tc>
                <a:tc>
                  <a:txBody>
                    <a:bodyPr/>
                    <a:lstStyle/>
                    <a:p>
                      <a:pPr algn="ctr"/>
                      <a:r>
                        <a:rPr lang="en-US" dirty="0"/>
                        <a:t>3</a:t>
                      </a:r>
                    </a:p>
                  </a:txBody>
                  <a:tcPr anchor="ctr"/>
                </a:tc>
                <a:tc>
                  <a:txBody>
                    <a:bodyPr/>
                    <a:lstStyle/>
                    <a:p>
                      <a:pPr algn="ctr"/>
                      <a:r>
                        <a:rPr lang="en-US" dirty="0">
                          <a:solidFill>
                            <a:schemeClr val="tx1">
                              <a:lumMod val="65000"/>
                              <a:lumOff val="35000"/>
                            </a:schemeClr>
                          </a:solidFill>
                        </a:rPr>
                        <a:t>23</a:t>
                      </a:r>
                    </a:p>
                  </a:txBody>
                  <a:tcPr anchor="ctr"/>
                </a:tc>
                <a:extLst>
                  <a:ext uri="{0D108BD9-81ED-4DB2-BD59-A6C34878D82A}">
                    <a16:rowId xmlns:a16="http://schemas.microsoft.com/office/drawing/2014/main" val="10005"/>
                  </a:ext>
                </a:extLst>
              </a:tr>
              <a:tr h="425885">
                <a:tc>
                  <a:txBody>
                    <a:bodyPr/>
                    <a:lstStyle/>
                    <a:p>
                      <a:pPr algn="ctr"/>
                      <a:r>
                        <a:rPr lang="en-US" dirty="0">
                          <a:solidFill>
                            <a:schemeClr val="tx1">
                              <a:lumMod val="65000"/>
                              <a:lumOff val="35000"/>
                            </a:schemeClr>
                          </a:solidFill>
                        </a:rPr>
                        <a:t>total</a:t>
                      </a:r>
                    </a:p>
                  </a:txBody>
                  <a:tcPr anchor="ctr"/>
                </a:tc>
                <a:tc>
                  <a:txBody>
                    <a:bodyPr/>
                    <a:lstStyle/>
                    <a:p>
                      <a:pPr algn="ctr"/>
                      <a:r>
                        <a:rPr lang="en-US" dirty="0">
                          <a:solidFill>
                            <a:schemeClr val="tx1">
                              <a:lumMod val="65000"/>
                              <a:lumOff val="35000"/>
                            </a:schemeClr>
                          </a:solidFill>
                        </a:rPr>
                        <a:t>74.4%</a:t>
                      </a:r>
                    </a:p>
                  </a:txBody>
                  <a:tcPr anchor="ctr"/>
                </a:tc>
                <a:tc>
                  <a:txBody>
                    <a:bodyPr/>
                    <a:lstStyle/>
                    <a:p>
                      <a:pPr algn="ctr"/>
                      <a:r>
                        <a:rPr lang="en-US" dirty="0">
                          <a:solidFill>
                            <a:schemeClr val="tx1">
                              <a:lumMod val="65000"/>
                              <a:lumOff val="35000"/>
                            </a:schemeClr>
                          </a:solidFill>
                        </a:rPr>
                        <a:t>25.6%</a:t>
                      </a:r>
                    </a:p>
                  </a:txBody>
                  <a:tcPr anchor="ctr"/>
                </a:tc>
                <a:tc>
                  <a:txBody>
                    <a:bodyPr/>
                    <a:lstStyle/>
                    <a:p>
                      <a:pPr algn="ctr"/>
                      <a:endParaRPr lang="en-US" dirty="0"/>
                    </a:p>
                  </a:txBody>
                  <a:tcPr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5469004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0" y="0"/>
                <a:ext cx="12192000" cy="935915"/>
              </a:xfrm>
              <a:solidFill>
                <a:schemeClr val="tx1"/>
              </a:solidFill>
            </p:spPr>
            <p:txBody>
              <a:bodyPr>
                <a:normAutofit/>
              </a:bodyPr>
              <a:lstStyle/>
              <a:p>
                <a:pPr algn="ctr"/>
                <a14:m>
                  <m:oMath xmlns:m="http://schemas.openxmlformats.org/officeDocument/2006/math">
                    <m:sSup>
                      <m:sSupPr>
                        <m:ctrlPr>
                          <a:rPr lang="en-US" i="1" smtClean="0">
                            <a:solidFill>
                              <a:schemeClr val="bg1"/>
                            </a:solidFill>
                            <a:latin typeface="Cambria Math" panose="02040503050406030204" pitchFamily="18" charset="0"/>
                          </a:rPr>
                        </m:ctrlPr>
                      </m:sSupPr>
                      <m:e>
                        <m:r>
                          <m:rPr>
                            <m:sty m:val="p"/>
                          </m:rPr>
                          <a:rPr lang="en-US" b="0" i="0" smtClean="0">
                            <a:solidFill>
                              <a:schemeClr val="bg1"/>
                            </a:solidFill>
                            <a:latin typeface="Cambria Math" charset="0"/>
                            <a:ea typeface="Cambria Math" charset="0"/>
                            <a:cs typeface="Cambria Math" charset="0"/>
                          </a:rPr>
                          <m:t>χ</m:t>
                        </m:r>
                      </m:e>
                      <m:sup>
                        <m:r>
                          <a:rPr lang="en-US" b="0" i="0" smtClean="0">
                            <a:solidFill>
                              <a:schemeClr val="bg1"/>
                            </a:solidFill>
                            <a:latin typeface="Cambria Math" charset="0"/>
                          </a:rPr>
                          <m:t>2</m:t>
                        </m:r>
                      </m:sup>
                    </m:sSup>
                  </m:oMath>
                </a14:m>
                <a:r>
                  <a:rPr lang="en-US" b="1" dirty="0">
                    <a:solidFill>
                      <a:schemeClr val="bg1"/>
                    </a:solidFill>
                  </a:rPr>
                  <a:t>  Test</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0" y="0"/>
                <a:ext cx="12192000" cy="935915"/>
              </a:xfrm>
              <a:blipFill rotWithShape="0">
                <a:blip r:embed="rId2"/>
                <a:stretch>
                  <a:fillRect t="-7143" b="-1883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250519" y="1277655"/>
                <a:ext cx="11574051" cy="2561214"/>
              </a:xfrm>
              <a:prstGeom prst="rect">
                <a:avLst/>
              </a:prstGeom>
              <a:noFill/>
            </p:spPr>
            <p:txBody>
              <a:bodyPr wrap="square" rtlCol="0">
                <a:spAutoFit/>
              </a:bodyPr>
              <a:lstStyle/>
              <a:p>
                <a:r>
                  <a:rPr lang="en-US" sz="2800" dirty="0"/>
                  <a:t>To calculate the statistic we just sum up the standardized deviations from the expected values. </a:t>
                </a:r>
              </a:p>
              <a:p>
                <a:pPr/>
                <a14:m>
                  <m:oMathPara xmlns:m="http://schemas.openxmlformats.org/officeDocument/2006/math">
                    <m:oMathParaPr>
                      <m:jc m:val="centerGroup"/>
                    </m:oMathParaPr>
                    <m:oMath xmlns:m="http://schemas.openxmlformats.org/officeDocument/2006/math">
                      <m:sSup>
                        <m:sSupPr>
                          <m:ctrlPr>
                            <a:rPr lang="en-US" sz="2800" i="1" smtClean="0">
                              <a:latin typeface="Cambria Math" panose="02040503050406030204" pitchFamily="18" charset="0"/>
                            </a:rPr>
                          </m:ctrlPr>
                        </m:sSupPr>
                        <m:e>
                          <m:r>
                            <a:rPr lang="en-US" sz="2800" i="1" smtClean="0">
                              <a:latin typeface="Cambria Math" charset="0"/>
                              <a:ea typeface="Cambria Math" charset="0"/>
                              <a:cs typeface="Cambria Math" charset="0"/>
                            </a:rPr>
                            <m:t>𝜒</m:t>
                          </m:r>
                        </m:e>
                        <m:sup>
                          <m:r>
                            <a:rPr lang="en-US" sz="2800" b="0" i="1" smtClean="0">
                              <a:latin typeface="Cambria Math" charset="0"/>
                            </a:rPr>
                            <m:t>2</m:t>
                          </m:r>
                        </m:sup>
                      </m:sSup>
                      <m:r>
                        <a:rPr lang="en-US" sz="2800" b="0" i="1" smtClean="0">
                          <a:latin typeface="Cambria Math" charset="0"/>
                        </a:rPr>
                        <m:t>=</m:t>
                      </m:r>
                      <m:nary>
                        <m:naryPr>
                          <m:chr m:val="∑"/>
                          <m:ctrlPr>
                            <a:rPr lang="is-IS" sz="2800" b="0" i="1" smtClean="0">
                              <a:latin typeface="Cambria Math" panose="02040503050406030204" pitchFamily="18" charset="0"/>
                            </a:rPr>
                          </m:ctrlPr>
                        </m:naryPr>
                        <m:sub>
                          <m:r>
                            <m:rPr>
                              <m:brk m:alnAt="23"/>
                            </m:rPr>
                            <a:rPr lang="en-US" sz="2800" b="0" i="1" smtClean="0">
                              <a:latin typeface="Cambria Math" charset="0"/>
                            </a:rPr>
                            <m:t>𝑖</m:t>
                          </m:r>
                          <m:r>
                            <a:rPr lang="en-US" sz="2800" b="0" i="1" smtClean="0">
                              <a:latin typeface="Cambria Math" charset="0"/>
                            </a:rPr>
                            <m:t>=1</m:t>
                          </m:r>
                        </m:sub>
                        <m:sup>
                          <m:r>
                            <a:rPr lang="en-US" sz="2800" b="0" i="1" smtClean="0">
                              <a:latin typeface="Cambria Math" charset="0"/>
                            </a:rPr>
                            <m:t>𝑛</m:t>
                          </m:r>
                        </m:sup>
                        <m:e>
                          <m:f>
                            <m:fPr>
                              <m:ctrlPr>
                                <a:rPr lang="mr-IN" sz="2800" b="0" i="1" smtClean="0">
                                  <a:latin typeface="Cambria Math" panose="02040503050406030204" pitchFamily="18" charset="0"/>
                                </a:rPr>
                              </m:ctrlPr>
                            </m:fPr>
                            <m:num>
                              <m:sSup>
                                <m:sSupPr>
                                  <m:ctrlPr>
                                    <a:rPr lang="mr-IN" sz="2800" b="0" i="1" smtClean="0">
                                      <a:latin typeface="Cambria Math" panose="02040503050406030204" pitchFamily="18" charset="0"/>
                                    </a:rPr>
                                  </m:ctrlPr>
                                </m:sSupPr>
                                <m:e>
                                  <m:d>
                                    <m:dPr>
                                      <m:ctrlPr>
                                        <a:rPr lang="mr-IN" sz="2800" b="0" i="1" smtClean="0">
                                          <a:latin typeface="Cambria Math" panose="02040503050406030204" pitchFamily="18" charset="0"/>
                                        </a:rPr>
                                      </m:ctrlPr>
                                    </m:dPr>
                                    <m:e>
                                      <m:sSub>
                                        <m:sSubPr>
                                          <m:ctrlPr>
                                            <a:rPr lang="en-US" sz="2800" b="0" i="1" smtClean="0">
                                              <a:latin typeface="Cambria Math" panose="02040503050406030204" pitchFamily="18" charset="0"/>
                                            </a:rPr>
                                          </m:ctrlPr>
                                        </m:sSubPr>
                                        <m:e>
                                          <m:r>
                                            <a:rPr lang="en-US" sz="2800" b="0" i="1" smtClean="0">
                                              <a:latin typeface="Cambria Math" charset="0"/>
                                            </a:rPr>
                                            <m:t>𝑂</m:t>
                                          </m:r>
                                        </m:e>
                                        <m:sub>
                                          <m:r>
                                            <a:rPr lang="en-US" sz="2800" b="0" i="1" smtClean="0">
                                              <a:latin typeface="Cambria Math" charset="0"/>
                                            </a:rPr>
                                            <m:t>𝑖</m:t>
                                          </m:r>
                                        </m:sub>
                                      </m:sSub>
                                      <m:r>
                                        <a:rPr lang="en-US" sz="2800" b="0" i="1" smtClean="0">
                                          <a:latin typeface="Cambria Math" charset="0"/>
                                        </a:rPr>
                                        <m:t>−</m:t>
                                      </m:r>
                                      <m:sSub>
                                        <m:sSubPr>
                                          <m:ctrlPr>
                                            <a:rPr lang="en-US" sz="2800" b="0" i="1" smtClean="0">
                                              <a:latin typeface="Cambria Math" panose="02040503050406030204" pitchFamily="18" charset="0"/>
                                            </a:rPr>
                                          </m:ctrlPr>
                                        </m:sSubPr>
                                        <m:e>
                                          <m:r>
                                            <a:rPr lang="en-US" sz="2800" b="0" i="1" smtClean="0">
                                              <a:latin typeface="Cambria Math" charset="0"/>
                                            </a:rPr>
                                            <m:t>𝐸</m:t>
                                          </m:r>
                                        </m:e>
                                        <m:sub>
                                          <m:r>
                                            <a:rPr lang="en-US" sz="2800" b="0" i="1" smtClean="0">
                                              <a:latin typeface="Cambria Math" charset="0"/>
                                            </a:rPr>
                                            <m:t>𝑖</m:t>
                                          </m:r>
                                        </m:sub>
                                      </m:sSub>
                                    </m:e>
                                  </m:d>
                                </m:e>
                                <m:sup>
                                  <m:r>
                                    <a:rPr lang="en-US" sz="2800" b="0" i="1" smtClean="0">
                                      <a:latin typeface="Cambria Math" charset="0"/>
                                    </a:rPr>
                                    <m:t>2</m:t>
                                  </m:r>
                                </m:sup>
                              </m:sSup>
                            </m:num>
                            <m:den>
                              <m:sSub>
                                <m:sSubPr>
                                  <m:ctrlPr>
                                    <a:rPr lang="en-US" sz="2800" b="0" i="1" smtClean="0">
                                      <a:latin typeface="Cambria Math" panose="02040503050406030204" pitchFamily="18" charset="0"/>
                                    </a:rPr>
                                  </m:ctrlPr>
                                </m:sSubPr>
                                <m:e>
                                  <m:r>
                                    <a:rPr lang="en-US" sz="2800" b="0" i="1" smtClean="0">
                                      <a:latin typeface="Cambria Math" charset="0"/>
                                    </a:rPr>
                                    <m:t>𝐸</m:t>
                                  </m:r>
                                </m:e>
                                <m:sub>
                                  <m:r>
                                    <a:rPr lang="en-US" sz="2800" b="0" i="1" smtClean="0">
                                      <a:latin typeface="Cambria Math" charset="0"/>
                                    </a:rPr>
                                    <m:t>𝑖</m:t>
                                  </m:r>
                                </m:sub>
                              </m:sSub>
                            </m:den>
                          </m:f>
                        </m:e>
                      </m:nary>
                    </m:oMath>
                  </m:oMathPara>
                </a14:m>
                <a:endParaRPr lang="en-US" sz="2800" dirty="0"/>
              </a:p>
              <a:p>
                <a:endParaRPr lang="en-US" sz="2800" dirty="0"/>
              </a:p>
            </p:txBody>
          </p:sp>
        </mc:Choice>
        <mc:Fallback xmlns="">
          <p:sp>
            <p:nvSpPr>
              <p:cNvPr id="5" name="TextBox 4"/>
              <p:cNvSpPr txBox="1">
                <a:spLocks noRot="1" noChangeAspect="1" noMove="1" noResize="1" noEditPoints="1" noAdjustHandles="1" noChangeArrowheads="1" noChangeShapeType="1" noTextEdit="1"/>
              </p:cNvSpPr>
              <p:nvPr/>
            </p:nvSpPr>
            <p:spPr>
              <a:xfrm>
                <a:off x="250519" y="1277655"/>
                <a:ext cx="11574051" cy="2561214"/>
              </a:xfrm>
              <a:prstGeom prst="rect">
                <a:avLst/>
              </a:prstGeom>
              <a:blipFill rotWithShape="0">
                <a:blip r:embed="rId3"/>
                <a:stretch>
                  <a:fillRect l="-1053" t="-2381"/>
                </a:stretch>
              </a:blipFill>
            </p:spPr>
            <p:txBody>
              <a:bodyPr/>
              <a:lstStyle/>
              <a:p>
                <a:r>
                  <a:rPr lang="en-US">
                    <a:noFill/>
                  </a:rPr>
                  <a:t> </a:t>
                </a:r>
              </a:p>
            </p:txBody>
          </p:sp>
        </mc:Fallback>
      </mc:AlternateContent>
      <p:graphicFrame>
        <p:nvGraphicFramePr>
          <p:cNvPr id="6" name="Table 5"/>
          <p:cNvGraphicFramePr>
            <a:graphicFrameLocks noGrp="1"/>
          </p:cNvGraphicFramePr>
          <p:nvPr/>
        </p:nvGraphicFramePr>
        <p:xfrm>
          <a:off x="250519" y="3532843"/>
          <a:ext cx="5042768" cy="2995086"/>
        </p:xfrm>
        <a:graphic>
          <a:graphicData uri="http://schemas.openxmlformats.org/drawingml/2006/table">
            <a:tbl>
              <a:tblPr firstRow="1" bandRow="1">
                <a:tableStyleId>{5C22544A-7EE6-4342-B048-85BDC9FD1C3A}</a:tableStyleId>
              </a:tblPr>
              <a:tblGrid>
                <a:gridCol w="1260692">
                  <a:extLst>
                    <a:ext uri="{9D8B030D-6E8A-4147-A177-3AD203B41FA5}">
                      <a16:colId xmlns:a16="http://schemas.microsoft.com/office/drawing/2014/main" val="20000"/>
                    </a:ext>
                  </a:extLst>
                </a:gridCol>
                <a:gridCol w="1260692">
                  <a:extLst>
                    <a:ext uri="{9D8B030D-6E8A-4147-A177-3AD203B41FA5}">
                      <a16:colId xmlns:a16="http://schemas.microsoft.com/office/drawing/2014/main" val="20001"/>
                    </a:ext>
                  </a:extLst>
                </a:gridCol>
                <a:gridCol w="1260692">
                  <a:extLst>
                    <a:ext uri="{9D8B030D-6E8A-4147-A177-3AD203B41FA5}">
                      <a16:colId xmlns:a16="http://schemas.microsoft.com/office/drawing/2014/main" val="20002"/>
                    </a:ext>
                  </a:extLst>
                </a:gridCol>
                <a:gridCol w="1260692">
                  <a:extLst>
                    <a:ext uri="{9D8B030D-6E8A-4147-A177-3AD203B41FA5}">
                      <a16:colId xmlns:a16="http://schemas.microsoft.com/office/drawing/2014/main" val="20003"/>
                    </a:ext>
                  </a:extLst>
                </a:gridCol>
              </a:tblGrid>
              <a:tr h="464829">
                <a:tc gridSpan="3">
                  <a:txBody>
                    <a:bodyPr/>
                    <a:lstStyle/>
                    <a:p>
                      <a:pPr algn="ctr"/>
                      <a:r>
                        <a:rPr lang="en-US" dirty="0"/>
                        <a:t>Female adults on the Titanic</a:t>
                      </a:r>
                    </a:p>
                  </a:txBody>
                  <a:tcPr anchor="ctr"/>
                </a:tc>
                <a:tc hMerge="1">
                  <a:txBody>
                    <a:bodyPr/>
                    <a:lstStyle/>
                    <a:p>
                      <a:endParaRPr lang="en-US" dirty="0"/>
                    </a:p>
                  </a:txBody>
                  <a:tcPr/>
                </a:tc>
                <a:tc hMerge="1">
                  <a:txBody>
                    <a:bodyPr/>
                    <a:lstStyle/>
                    <a:p>
                      <a:endParaRPr lang="en-US" dirty="0"/>
                    </a:p>
                  </a:txBody>
                  <a:tcPr/>
                </a:tc>
                <a:tc>
                  <a:txBody>
                    <a:bodyPr/>
                    <a:lstStyle/>
                    <a:p>
                      <a:pPr algn="ctr"/>
                      <a:endParaRPr lang="en-US" dirty="0"/>
                    </a:p>
                  </a:txBody>
                  <a:tcPr anchor="ctr"/>
                </a:tc>
                <a:extLst>
                  <a:ext uri="{0D108BD9-81ED-4DB2-BD59-A6C34878D82A}">
                    <a16:rowId xmlns:a16="http://schemas.microsoft.com/office/drawing/2014/main" val="10000"/>
                  </a:ext>
                </a:extLst>
              </a:tr>
              <a:tr h="438411">
                <a:tc>
                  <a:txBody>
                    <a:bodyPr/>
                    <a:lstStyle/>
                    <a:p>
                      <a:pPr algn="ctr"/>
                      <a:endParaRPr lang="en-US" dirty="0"/>
                    </a:p>
                  </a:txBody>
                  <a:tcPr anchor="ctr"/>
                </a:tc>
                <a:tc>
                  <a:txBody>
                    <a:bodyPr/>
                    <a:lstStyle/>
                    <a:p>
                      <a:pPr algn="ctr"/>
                      <a:r>
                        <a:rPr lang="en-US" dirty="0"/>
                        <a:t>Survived</a:t>
                      </a:r>
                    </a:p>
                  </a:txBody>
                  <a:tcPr anchor="ctr"/>
                </a:tc>
                <a:tc>
                  <a:txBody>
                    <a:bodyPr/>
                    <a:lstStyle/>
                    <a:p>
                      <a:pPr algn="ctr"/>
                      <a:r>
                        <a:rPr lang="en-US" dirty="0"/>
                        <a:t>Died</a:t>
                      </a:r>
                    </a:p>
                  </a:txBody>
                  <a:tcPr anchor="ctr"/>
                </a:tc>
                <a:tc>
                  <a:txBody>
                    <a:bodyPr/>
                    <a:lstStyle/>
                    <a:p>
                      <a:pPr algn="ctr"/>
                      <a:endParaRPr lang="en-US" dirty="0"/>
                    </a:p>
                  </a:txBody>
                  <a:tcPr anchor="ctr"/>
                </a:tc>
                <a:extLst>
                  <a:ext uri="{0D108BD9-81ED-4DB2-BD59-A6C34878D82A}">
                    <a16:rowId xmlns:a16="http://schemas.microsoft.com/office/drawing/2014/main" val="10001"/>
                  </a:ext>
                </a:extLst>
              </a:tr>
              <a:tr h="438410">
                <a:tc>
                  <a:txBody>
                    <a:bodyPr/>
                    <a:lstStyle/>
                    <a:p>
                      <a:pPr algn="ctr"/>
                      <a:r>
                        <a:rPr lang="en-US" dirty="0"/>
                        <a:t>1st</a:t>
                      </a:r>
                    </a:p>
                  </a:txBody>
                  <a:tcPr anchor="ctr"/>
                </a:tc>
                <a:tc>
                  <a:txBody>
                    <a:bodyPr/>
                    <a:lstStyle/>
                    <a:p>
                      <a:pPr algn="ctr"/>
                      <a:r>
                        <a:rPr lang="en-US" dirty="0"/>
                        <a:t>140</a:t>
                      </a:r>
                    </a:p>
                  </a:txBody>
                  <a:tcPr anchor="ctr"/>
                </a:tc>
                <a:tc>
                  <a:txBody>
                    <a:bodyPr/>
                    <a:lstStyle/>
                    <a:p>
                      <a:pPr algn="ctr"/>
                      <a:r>
                        <a:rPr lang="en-US" dirty="0"/>
                        <a:t>4</a:t>
                      </a:r>
                    </a:p>
                  </a:txBody>
                  <a:tcPr anchor="ctr"/>
                </a:tc>
                <a:tc>
                  <a:txBody>
                    <a:bodyPr/>
                    <a:lstStyle/>
                    <a:p>
                      <a:pPr algn="ctr"/>
                      <a:r>
                        <a:rPr lang="en-US" dirty="0">
                          <a:solidFill>
                            <a:schemeClr val="tx1">
                              <a:lumMod val="65000"/>
                              <a:lumOff val="35000"/>
                            </a:schemeClr>
                          </a:solidFill>
                        </a:rPr>
                        <a:t>144</a:t>
                      </a:r>
                    </a:p>
                  </a:txBody>
                  <a:tcPr anchor="ctr"/>
                </a:tc>
                <a:extLst>
                  <a:ext uri="{0D108BD9-81ED-4DB2-BD59-A6C34878D82A}">
                    <a16:rowId xmlns:a16="http://schemas.microsoft.com/office/drawing/2014/main" val="10002"/>
                  </a:ext>
                </a:extLst>
              </a:tr>
              <a:tr h="400833">
                <a:tc>
                  <a:txBody>
                    <a:bodyPr/>
                    <a:lstStyle/>
                    <a:p>
                      <a:pPr algn="ctr"/>
                      <a:r>
                        <a:rPr lang="en-US" dirty="0"/>
                        <a:t>2nd</a:t>
                      </a:r>
                    </a:p>
                  </a:txBody>
                  <a:tcPr anchor="ctr"/>
                </a:tc>
                <a:tc>
                  <a:txBody>
                    <a:bodyPr/>
                    <a:lstStyle/>
                    <a:p>
                      <a:pPr algn="ctr"/>
                      <a:r>
                        <a:rPr lang="en-US" dirty="0"/>
                        <a:t>80</a:t>
                      </a:r>
                    </a:p>
                  </a:txBody>
                  <a:tcPr anchor="ctr"/>
                </a:tc>
                <a:tc>
                  <a:txBody>
                    <a:bodyPr/>
                    <a:lstStyle/>
                    <a:p>
                      <a:pPr algn="ctr"/>
                      <a:r>
                        <a:rPr lang="en-US" dirty="0"/>
                        <a:t>13</a:t>
                      </a:r>
                    </a:p>
                  </a:txBody>
                  <a:tcPr anchor="ctr"/>
                </a:tc>
                <a:tc>
                  <a:txBody>
                    <a:bodyPr/>
                    <a:lstStyle/>
                    <a:p>
                      <a:pPr algn="ctr"/>
                      <a:r>
                        <a:rPr lang="en-US" dirty="0">
                          <a:solidFill>
                            <a:schemeClr val="tx1">
                              <a:lumMod val="65000"/>
                              <a:lumOff val="35000"/>
                            </a:schemeClr>
                          </a:solidFill>
                        </a:rPr>
                        <a:t>93</a:t>
                      </a:r>
                    </a:p>
                  </a:txBody>
                  <a:tcPr anchor="ctr"/>
                </a:tc>
                <a:extLst>
                  <a:ext uri="{0D108BD9-81ED-4DB2-BD59-A6C34878D82A}">
                    <a16:rowId xmlns:a16="http://schemas.microsoft.com/office/drawing/2014/main" val="10003"/>
                  </a:ext>
                </a:extLst>
              </a:tr>
              <a:tr h="400833">
                <a:tc>
                  <a:txBody>
                    <a:bodyPr/>
                    <a:lstStyle/>
                    <a:p>
                      <a:pPr algn="ctr"/>
                      <a:r>
                        <a:rPr lang="en-US" dirty="0"/>
                        <a:t>3rd</a:t>
                      </a:r>
                    </a:p>
                  </a:txBody>
                  <a:tcPr anchor="ctr"/>
                </a:tc>
                <a:tc>
                  <a:txBody>
                    <a:bodyPr/>
                    <a:lstStyle/>
                    <a:p>
                      <a:pPr algn="ctr"/>
                      <a:r>
                        <a:rPr lang="en-US" dirty="0"/>
                        <a:t>76</a:t>
                      </a:r>
                    </a:p>
                  </a:txBody>
                  <a:tcPr anchor="ctr"/>
                </a:tc>
                <a:tc>
                  <a:txBody>
                    <a:bodyPr/>
                    <a:lstStyle/>
                    <a:p>
                      <a:pPr algn="ctr"/>
                      <a:r>
                        <a:rPr lang="en-US" dirty="0"/>
                        <a:t>89</a:t>
                      </a:r>
                    </a:p>
                  </a:txBody>
                  <a:tcPr anchor="ctr"/>
                </a:tc>
                <a:tc>
                  <a:txBody>
                    <a:bodyPr/>
                    <a:lstStyle/>
                    <a:p>
                      <a:pPr algn="ctr"/>
                      <a:r>
                        <a:rPr lang="en-US" dirty="0">
                          <a:solidFill>
                            <a:schemeClr val="tx1">
                              <a:lumMod val="65000"/>
                              <a:lumOff val="35000"/>
                            </a:schemeClr>
                          </a:solidFill>
                        </a:rPr>
                        <a:t>165</a:t>
                      </a:r>
                    </a:p>
                  </a:txBody>
                  <a:tcPr anchor="ctr"/>
                </a:tc>
                <a:extLst>
                  <a:ext uri="{0D108BD9-81ED-4DB2-BD59-A6C34878D82A}">
                    <a16:rowId xmlns:a16="http://schemas.microsoft.com/office/drawing/2014/main" val="10004"/>
                  </a:ext>
                </a:extLst>
              </a:tr>
              <a:tr h="425885">
                <a:tc>
                  <a:txBody>
                    <a:bodyPr/>
                    <a:lstStyle/>
                    <a:p>
                      <a:pPr algn="ctr"/>
                      <a:r>
                        <a:rPr lang="en-US" dirty="0"/>
                        <a:t>Crew</a:t>
                      </a:r>
                    </a:p>
                  </a:txBody>
                  <a:tcPr anchor="ctr"/>
                </a:tc>
                <a:tc>
                  <a:txBody>
                    <a:bodyPr/>
                    <a:lstStyle/>
                    <a:p>
                      <a:pPr algn="ctr"/>
                      <a:r>
                        <a:rPr lang="en-US" dirty="0"/>
                        <a:t>20</a:t>
                      </a:r>
                    </a:p>
                  </a:txBody>
                  <a:tcPr anchor="ctr"/>
                </a:tc>
                <a:tc>
                  <a:txBody>
                    <a:bodyPr/>
                    <a:lstStyle/>
                    <a:p>
                      <a:pPr algn="ctr"/>
                      <a:r>
                        <a:rPr lang="en-US" dirty="0"/>
                        <a:t>3</a:t>
                      </a:r>
                    </a:p>
                  </a:txBody>
                  <a:tcPr anchor="ctr"/>
                </a:tc>
                <a:tc>
                  <a:txBody>
                    <a:bodyPr/>
                    <a:lstStyle/>
                    <a:p>
                      <a:pPr algn="ctr"/>
                      <a:r>
                        <a:rPr lang="en-US" dirty="0">
                          <a:solidFill>
                            <a:schemeClr val="tx1">
                              <a:lumMod val="65000"/>
                              <a:lumOff val="35000"/>
                            </a:schemeClr>
                          </a:solidFill>
                        </a:rPr>
                        <a:t>23</a:t>
                      </a:r>
                    </a:p>
                  </a:txBody>
                  <a:tcPr anchor="ctr"/>
                </a:tc>
                <a:extLst>
                  <a:ext uri="{0D108BD9-81ED-4DB2-BD59-A6C34878D82A}">
                    <a16:rowId xmlns:a16="http://schemas.microsoft.com/office/drawing/2014/main" val="10005"/>
                  </a:ext>
                </a:extLst>
              </a:tr>
              <a:tr h="425885">
                <a:tc>
                  <a:txBody>
                    <a:bodyPr/>
                    <a:lstStyle/>
                    <a:p>
                      <a:pPr algn="ctr"/>
                      <a:r>
                        <a:rPr lang="en-US" dirty="0"/>
                        <a:t>total</a:t>
                      </a:r>
                    </a:p>
                  </a:txBody>
                  <a:tcPr anchor="ctr"/>
                </a:tc>
                <a:tc>
                  <a:txBody>
                    <a:bodyPr/>
                    <a:lstStyle/>
                    <a:p>
                      <a:pPr algn="ctr"/>
                      <a:r>
                        <a:rPr lang="en-US" dirty="0">
                          <a:solidFill>
                            <a:schemeClr val="tx1">
                              <a:lumMod val="65000"/>
                              <a:lumOff val="35000"/>
                            </a:schemeClr>
                          </a:solidFill>
                        </a:rPr>
                        <a:t>74.4%</a:t>
                      </a:r>
                    </a:p>
                  </a:txBody>
                  <a:tcPr anchor="ctr"/>
                </a:tc>
                <a:tc>
                  <a:txBody>
                    <a:bodyPr/>
                    <a:lstStyle/>
                    <a:p>
                      <a:pPr algn="ctr"/>
                      <a:r>
                        <a:rPr lang="en-US" dirty="0">
                          <a:solidFill>
                            <a:schemeClr val="tx1">
                              <a:lumMod val="65000"/>
                              <a:lumOff val="35000"/>
                            </a:schemeClr>
                          </a:solidFill>
                        </a:rPr>
                        <a:t>25.6%</a:t>
                      </a:r>
                    </a:p>
                  </a:txBody>
                  <a:tcPr anchor="ctr"/>
                </a:tc>
                <a:tc>
                  <a:txBody>
                    <a:bodyPr/>
                    <a:lstStyle/>
                    <a:p>
                      <a:pPr algn="ctr"/>
                      <a:endParaRPr lang="en-US" dirty="0"/>
                    </a:p>
                  </a:txBody>
                  <a:tcPr anchor="ctr"/>
                </a:tc>
                <a:extLst>
                  <a:ext uri="{0D108BD9-81ED-4DB2-BD59-A6C34878D82A}">
                    <a16:rowId xmlns:a16="http://schemas.microsoft.com/office/drawing/2014/main" val="10006"/>
                  </a:ext>
                </a:extLst>
              </a:tr>
            </a:tbl>
          </a:graphicData>
        </a:graphic>
      </p:graphicFrame>
      <p:graphicFrame>
        <p:nvGraphicFramePr>
          <p:cNvPr id="7" name="Table 6"/>
          <p:cNvGraphicFramePr>
            <a:graphicFrameLocks noGrp="1"/>
          </p:cNvGraphicFramePr>
          <p:nvPr/>
        </p:nvGraphicFramePr>
        <p:xfrm>
          <a:off x="6781801" y="3532843"/>
          <a:ext cx="5042769" cy="2569201"/>
        </p:xfrm>
        <a:graphic>
          <a:graphicData uri="http://schemas.openxmlformats.org/drawingml/2006/table">
            <a:tbl>
              <a:tblPr firstRow="1" bandRow="1">
                <a:tableStyleId>{5C22544A-7EE6-4342-B048-85BDC9FD1C3A}</a:tableStyleId>
              </a:tblPr>
              <a:tblGrid>
                <a:gridCol w="1680923">
                  <a:extLst>
                    <a:ext uri="{9D8B030D-6E8A-4147-A177-3AD203B41FA5}">
                      <a16:colId xmlns:a16="http://schemas.microsoft.com/office/drawing/2014/main" val="20000"/>
                    </a:ext>
                  </a:extLst>
                </a:gridCol>
                <a:gridCol w="1680923">
                  <a:extLst>
                    <a:ext uri="{9D8B030D-6E8A-4147-A177-3AD203B41FA5}">
                      <a16:colId xmlns:a16="http://schemas.microsoft.com/office/drawing/2014/main" val="20001"/>
                    </a:ext>
                  </a:extLst>
                </a:gridCol>
                <a:gridCol w="1680923">
                  <a:extLst>
                    <a:ext uri="{9D8B030D-6E8A-4147-A177-3AD203B41FA5}">
                      <a16:colId xmlns:a16="http://schemas.microsoft.com/office/drawing/2014/main" val="20002"/>
                    </a:ext>
                  </a:extLst>
                </a:gridCol>
              </a:tblGrid>
              <a:tr h="464829">
                <a:tc gridSpan="3">
                  <a:txBody>
                    <a:bodyPr/>
                    <a:lstStyle/>
                    <a:p>
                      <a:pPr algn="ctr"/>
                      <a:r>
                        <a:rPr lang="en-US" dirty="0"/>
                        <a:t>Expected</a:t>
                      </a:r>
                    </a:p>
                  </a:txBody>
                  <a:tcPr anchor="ct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0000"/>
                  </a:ext>
                </a:extLst>
              </a:tr>
              <a:tr h="438411">
                <a:tc>
                  <a:txBody>
                    <a:bodyPr/>
                    <a:lstStyle/>
                    <a:p>
                      <a:pPr algn="ctr"/>
                      <a:endParaRPr lang="en-US" dirty="0"/>
                    </a:p>
                  </a:txBody>
                  <a:tcPr anchor="ctr"/>
                </a:tc>
                <a:tc>
                  <a:txBody>
                    <a:bodyPr/>
                    <a:lstStyle/>
                    <a:p>
                      <a:pPr algn="ctr"/>
                      <a:r>
                        <a:rPr lang="en-US" dirty="0"/>
                        <a:t>Survived</a:t>
                      </a:r>
                    </a:p>
                  </a:txBody>
                  <a:tcPr anchor="ctr"/>
                </a:tc>
                <a:tc>
                  <a:txBody>
                    <a:bodyPr/>
                    <a:lstStyle/>
                    <a:p>
                      <a:pPr algn="ctr"/>
                      <a:r>
                        <a:rPr lang="en-US" dirty="0"/>
                        <a:t>Died</a:t>
                      </a:r>
                    </a:p>
                  </a:txBody>
                  <a:tcPr anchor="ctr"/>
                </a:tc>
                <a:extLst>
                  <a:ext uri="{0D108BD9-81ED-4DB2-BD59-A6C34878D82A}">
                    <a16:rowId xmlns:a16="http://schemas.microsoft.com/office/drawing/2014/main" val="10001"/>
                  </a:ext>
                </a:extLst>
              </a:tr>
              <a:tr h="438410">
                <a:tc>
                  <a:txBody>
                    <a:bodyPr/>
                    <a:lstStyle/>
                    <a:p>
                      <a:pPr algn="ctr"/>
                      <a:r>
                        <a:rPr lang="en-US" dirty="0"/>
                        <a:t>1st</a:t>
                      </a:r>
                    </a:p>
                  </a:txBody>
                  <a:tcPr anchor="ctr"/>
                </a:tc>
                <a:tc>
                  <a:txBody>
                    <a:bodyPr/>
                    <a:lstStyle/>
                    <a:p>
                      <a:pPr algn="ctr"/>
                      <a:r>
                        <a:rPr lang="en-US" dirty="0"/>
                        <a:t>.744 x 144</a:t>
                      </a:r>
                    </a:p>
                  </a:txBody>
                  <a:tcPr anchor="ctr"/>
                </a:tc>
                <a:tc>
                  <a:txBody>
                    <a:bodyPr/>
                    <a:lstStyle/>
                    <a:p>
                      <a:pPr algn="ctr"/>
                      <a:r>
                        <a:rPr lang="en-US" dirty="0"/>
                        <a:t>.256 x 144</a:t>
                      </a:r>
                    </a:p>
                  </a:txBody>
                  <a:tcPr anchor="ctr"/>
                </a:tc>
                <a:extLst>
                  <a:ext uri="{0D108BD9-81ED-4DB2-BD59-A6C34878D82A}">
                    <a16:rowId xmlns:a16="http://schemas.microsoft.com/office/drawing/2014/main" val="10002"/>
                  </a:ext>
                </a:extLst>
              </a:tr>
              <a:tr h="400833">
                <a:tc>
                  <a:txBody>
                    <a:bodyPr/>
                    <a:lstStyle/>
                    <a:p>
                      <a:pPr algn="ctr"/>
                      <a:r>
                        <a:rPr lang="en-US" dirty="0"/>
                        <a:t>2nd</a:t>
                      </a:r>
                    </a:p>
                  </a:txBody>
                  <a:tcPr anchor="ctr"/>
                </a:tc>
                <a:tc>
                  <a:txBody>
                    <a:bodyPr/>
                    <a:lstStyle/>
                    <a:p>
                      <a:pPr algn="ctr"/>
                      <a:r>
                        <a:rPr lang="en-US" dirty="0"/>
                        <a:t>.744 x 93</a:t>
                      </a:r>
                    </a:p>
                  </a:txBody>
                  <a:tcPr anchor="ctr"/>
                </a:tc>
                <a:tc>
                  <a:txBody>
                    <a:bodyPr/>
                    <a:lstStyle/>
                    <a:p>
                      <a:pPr algn="ctr"/>
                      <a:r>
                        <a:rPr lang="en-US" dirty="0"/>
                        <a:t>.256 x 93</a:t>
                      </a:r>
                    </a:p>
                  </a:txBody>
                  <a:tcPr anchor="ctr"/>
                </a:tc>
                <a:extLst>
                  <a:ext uri="{0D108BD9-81ED-4DB2-BD59-A6C34878D82A}">
                    <a16:rowId xmlns:a16="http://schemas.microsoft.com/office/drawing/2014/main" val="10003"/>
                  </a:ext>
                </a:extLst>
              </a:tr>
              <a:tr h="400833">
                <a:tc>
                  <a:txBody>
                    <a:bodyPr/>
                    <a:lstStyle/>
                    <a:p>
                      <a:pPr algn="ctr"/>
                      <a:r>
                        <a:rPr lang="en-US" dirty="0"/>
                        <a:t>3rd</a:t>
                      </a:r>
                    </a:p>
                  </a:txBody>
                  <a:tcPr anchor="ctr"/>
                </a:tc>
                <a:tc>
                  <a:txBody>
                    <a:bodyPr/>
                    <a:lstStyle/>
                    <a:p>
                      <a:pPr algn="ctr"/>
                      <a:r>
                        <a:rPr lang="en-US" dirty="0"/>
                        <a:t>.744 x 165</a:t>
                      </a:r>
                    </a:p>
                  </a:txBody>
                  <a:tcPr anchor="ctr"/>
                </a:tc>
                <a:tc>
                  <a:txBody>
                    <a:bodyPr/>
                    <a:lstStyle/>
                    <a:p>
                      <a:pPr algn="ctr"/>
                      <a:r>
                        <a:rPr lang="en-US" dirty="0"/>
                        <a:t>.256 x 165</a:t>
                      </a:r>
                    </a:p>
                  </a:txBody>
                  <a:tcPr anchor="ctr"/>
                </a:tc>
                <a:extLst>
                  <a:ext uri="{0D108BD9-81ED-4DB2-BD59-A6C34878D82A}">
                    <a16:rowId xmlns:a16="http://schemas.microsoft.com/office/drawing/2014/main" val="10004"/>
                  </a:ext>
                </a:extLst>
              </a:tr>
              <a:tr h="425885">
                <a:tc>
                  <a:txBody>
                    <a:bodyPr/>
                    <a:lstStyle/>
                    <a:p>
                      <a:pPr algn="ctr"/>
                      <a:r>
                        <a:rPr lang="en-US" dirty="0"/>
                        <a:t>Crew</a:t>
                      </a:r>
                    </a:p>
                  </a:txBody>
                  <a:tcPr anchor="ctr"/>
                </a:tc>
                <a:tc>
                  <a:txBody>
                    <a:bodyPr/>
                    <a:lstStyle/>
                    <a:p>
                      <a:pPr algn="ctr"/>
                      <a:r>
                        <a:rPr lang="en-US" dirty="0"/>
                        <a:t>.744 x 23</a:t>
                      </a:r>
                    </a:p>
                  </a:txBody>
                  <a:tcPr anchor="ctr"/>
                </a:tc>
                <a:tc>
                  <a:txBody>
                    <a:bodyPr/>
                    <a:lstStyle/>
                    <a:p>
                      <a:pPr algn="ctr"/>
                      <a:r>
                        <a:rPr lang="en-US" dirty="0"/>
                        <a:t>.256 x 23</a:t>
                      </a:r>
                    </a:p>
                  </a:txBody>
                  <a:tcPr anchor="ct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0080381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0" y="0"/>
                <a:ext cx="12192000" cy="935915"/>
              </a:xfrm>
              <a:solidFill>
                <a:schemeClr val="tx1"/>
              </a:solidFill>
            </p:spPr>
            <p:txBody>
              <a:bodyPr>
                <a:normAutofit/>
              </a:bodyPr>
              <a:lstStyle/>
              <a:p>
                <a:pPr algn="ctr"/>
                <a14:m>
                  <m:oMath xmlns:m="http://schemas.openxmlformats.org/officeDocument/2006/math">
                    <m:sSup>
                      <m:sSupPr>
                        <m:ctrlPr>
                          <a:rPr lang="en-US" i="1" smtClean="0">
                            <a:solidFill>
                              <a:schemeClr val="bg1"/>
                            </a:solidFill>
                            <a:latin typeface="Cambria Math" panose="02040503050406030204" pitchFamily="18" charset="0"/>
                          </a:rPr>
                        </m:ctrlPr>
                      </m:sSupPr>
                      <m:e>
                        <m:r>
                          <m:rPr>
                            <m:sty m:val="p"/>
                          </m:rPr>
                          <a:rPr lang="en-US" b="0" i="0" smtClean="0">
                            <a:solidFill>
                              <a:schemeClr val="bg1"/>
                            </a:solidFill>
                            <a:latin typeface="Cambria Math" charset="0"/>
                            <a:ea typeface="Cambria Math" charset="0"/>
                            <a:cs typeface="Cambria Math" charset="0"/>
                          </a:rPr>
                          <m:t>χ</m:t>
                        </m:r>
                      </m:e>
                      <m:sup>
                        <m:r>
                          <a:rPr lang="en-US" b="0" i="0" smtClean="0">
                            <a:solidFill>
                              <a:schemeClr val="bg1"/>
                            </a:solidFill>
                            <a:latin typeface="Cambria Math" charset="0"/>
                          </a:rPr>
                          <m:t>2</m:t>
                        </m:r>
                      </m:sup>
                    </m:sSup>
                  </m:oMath>
                </a14:m>
                <a:r>
                  <a:rPr lang="en-US" b="1" dirty="0">
                    <a:solidFill>
                      <a:schemeClr val="bg1"/>
                    </a:solidFill>
                  </a:rPr>
                  <a:t>  Test</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0" y="0"/>
                <a:ext cx="12192000" cy="935915"/>
              </a:xfrm>
              <a:blipFill rotWithShape="0">
                <a:blip r:embed="rId2"/>
                <a:stretch>
                  <a:fillRect t="-7143" b="-1883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250519" y="1277655"/>
                <a:ext cx="11574051" cy="2561214"/>
              </a:xfrm>
              <a:prstGeom prst="rect">
                <a:avLst/>
              </a:prstGeom>
              <a:noFill/>
            </p:spPr>
            <p:txBody>
              <a:bodyPr wrap="square" rtlCol="0">
                <a:spAutoFit/>
              </a:bodyPr>
              <a:lstStyle/>
              <a:p>
                <a:r>
                  <a:rPr lang="en-US" sz="2800" dirty="0"/>
                  <a:t>To calculate the statistic we just sum up the standardized deviations from the expected values. </a:t>
                </a:r>
              </a:p>
              <a:p>
                <a:pPr/>
                <a14:m>
                  <m:oMathPara xmlns:m="http://schemas.openxmlformats.org/officeDocument/2006/math">
                    <m:oMathParaPr>
                      <m:jc m:val="centerGroup"/>
                    </m:oMathParaPr>
                    <m:oMath xmlns:m="http://schemas.openxmlformats.org/officeDocument/2006/math">
                      <m:sSup>
                        <m:sSupPr>
                          <m:ctrlPr>
                            <a:rPr lang="en-US" sz="2800" i="1" smtClean="0">
                              <a:latin typeface="Cambria Math" panose="02040503050406030204" pitchFamily="18" charset="0"/>
                            </a:rPr>
                          </m:ctrlPr>
                        </m:sSupPr>
                        <m:e>
                          <m:r>
                            <a:rPr lang="en-US" sz="2800" i="1" smtClean="0">
                              <a:latin typeface="Cambria Math" charset="0"/>
                              <a:ea typeface="Cambria Math" charset="0"/>
                              <a:cs typeface="Cambria Math" charset="0"/>
                            </a:rPr>
                            <m:t>𝜒</m:t>
                          </m:r>
                        </m:e>
                        <m:sup>
                          <m:r>
                            <a:rPr lang="en-US" sz="2800" b="0" i="1" smtClean="0">
                              <a:latin typeface="Cambria Math" charset="0"/>
                            </a:rPr>
                            <m:t>2</m:t>
                          </m:r>
                        </m:sup>
                      </m:sSup>
                      <m:r>
                        <a:rPr lang="en-US" sz="2800" b="0" i="1" smtClean="0">
                          <a:latin typeface="Cambria Math" charset="0"/>
                        </a:rPr>
                        <m:t>=</m:t>
                      </m:r>
                      <m:nary>
                        <m:naryPr>
                          <m:chr m:val="∑"/>
                          <m:ctrlPr>
                            <a:rPr lang="is-IS" sz="2800" b="0" i="1" smtClean="0">
                              <a:latin typeface="Cambria Math" panose="02040503050406030204" pitchFamily="18" charset="0"/>
                            </a:rPr>
                          </m:ctrlPr>
                        </m:naryPr>
                        <m:sub>
                          <m:r>
                            <m:rPr>
                              <m:brk m:alnAt="23"/>
                            </m:rPr>
                            <a:rPr lang="en-US" sz="2800" b="0" i="1" smtClean="0">
                              <a:latin typeface="Cambria Math" charset="0"/>
                            </a:rPr>
                            <m:t>𝑖</m:t>
                          </m:r>
                          <m:r>
                            <a:rPr lang="en-US" sz="2800" b="0" i="1" smtClean="0">
                              <a:latin typeface="Cambria Math" charset="0"/>
                            </a:rPr>
                            <m:t>=1</m:t>
                          </m:r>
                        </m:sub>
                        <m:sup>
                          <m:r>
                            <a:rPr lang="en-US" sz="2800" b="0" i="1" smtClean="0">
                              <a:latin typeface="Cambria Math" charset="0"/>
                            </a:rPr>
                            <m:t>𝑛</m:t>
                          </m:r>
                        </m:sup>
                        <m:e>
                          <m:f>
                            <m:fPr>
                              <m:ctrlPr>
                                <a:rPr lang="mr-IN" sz="2800" b="0" i="1" smtClean="0">
                                  <a:latin typeface="Cambria Math" panose="02040503050406030204" pitchFamily="18" charset="0"/>
                                </a:rPr>
                              </m:ctrlPr>
                            </m:fPr>
                            <m:num>
                              <m:sSup>
                                <m:sSupPr>
                                  <m:ctrlPr>
                                    <a:rPr lang="mr-IN" sz="2800" b="0" i="1" smtClean="0">
                                      <a:latin typeface="Cambria Math" panose="02040503050406030204" pitchFamily="18" charset="0"/>
                                    </a:rPr>
                                  </m:ctrlPr>
                                </m:sSupPr>
                                <m:e>
                                  <m:d>
                                    <m:dPr>
                                      <m:ctrlPr>
                                        <a:rPr lang="mr-IN" sz="2800" b="0" i="1" smtClean="0">
                                          <a:latin typeface="Cambria Math" panose="02040503050406030204" pitchFamily="18" charset="0"/>
                                        </a:rPr>
                                      </m:ctrlPr>
                                    </m:dPr>
                                    <m:e>
                                      <m:sSub>
                                        <m:sSubPr>
                                          <m:ctrlPr>
                                            <a:rPr lang="en-US" sz="2800" b="0" i="1" smtClean="0">
                                              <a:latin typeface="Cambria Math" panose="02040503050406030204" pitchFamily="18" charset="0"/>
                                            </a:rPr>
                                          </m:ctrlPr>
                                        </m:sSubPr>
                                        <m:e>
                                          <m:r>
                                            <a:rPr lang="en-US" sz="2800" b="0" i="1" smtClean="0">
                                              <a:latin typeface="Cambria Math" charset="0"/>
                                            </a:rPr>
                                            <m:t>𝑂</m:t>
                                          </m:r>
                                        </m:e>
                                        <m:sub>
                                          <m:r>
                                            <a:rPr lang="en-US" sz="2800" b="0" i="1" smtClean="0">
                                              <a:latin typeface="Cambria Math" charset="0"/>
                                            </a:rPr>
                                            <m:t>𝑖</m:t>
                                          </m:r>
                                        </m:sub>
                                      </m:sSub>
                                      <m:r>
                                        <a:rPr lang="en-US" sz="2800" b="0" i="1" smtClean="0">
                                          <a:latin typeface="Cambria Math" charset="0"/>
                                        </a:rPr>
                                        <m:t>−</m:t>
                                      </m:r>
                                      <m:sSub>
                                        <m:sSubPr>
                                          <m:ctrlPr>
                                            <a:rPr lang="en-US" sz="2800" b="0" i="1" smtClean="0">
                                              <a:latin typeface="Cambria Math" panose="02040503050406030204" pitchFamily="18" charset="0"/>
                                            </a:rPr>
                                          </m:ctrlPr>
                                        </m:sSubPr>
                                        <m:e>
                                          <m:r>
                                            <a:rPr lang="en-US" sz="2800" b="0" i="1" smtClean="0">
                                              <a:latin typeface="Cambria Math" charset="0"/>
                                            </a:rPr>
                                            <m:t>𝐸</m:t>
                                          </m:r>
                                        </m:e>
                                        <m:sub>
                                          <m:r>
                                            <a:rPr lang="en-US" sz="2800" b="0" i="1" smtClean="0">
                                              <a:latin typeface="Cambria Math" charset="0"/>
                                            </a:rPr>
                                            <m:t>𝑖</m:t>
                                          </m:r>
                                        </m:sub>
                                      </m:sSub>
                                    </m:e>
                                  </m:d>
                                </m:e>
                                <m:sup>
                                  <m:r>
                                    <a:rPr lang="en-US" sz="2800" b="0" i="1" smtClean="0">
                                      <a:latin typeface="Cambria Math" charset="0"/>
                                    </a:rPr>
                                    <m:t>2</m:t>
                                  </m:r>
                                </m:sup>
                              </m:sSup>
                            </m:num>
                            <m:den>
                              <m:sSub>
                                <m:sSubPr>
                                  <m:ctrlPr>
                                    <a:rPr lang="en-US" sz="2800" b="0" i="1" smtClean="0">
                                      <a:latin typeface="Cambria Math" panose="02040503050406030204" pitchFamily="18" charset="0"/>
                                    </a:rPr>
                                  </m:ctrlPr>
                                </m:sSubPr>
                                <m:e>
                                  <m:r>
                                    <a:rPr lang="en-US" sz="2800" b="0" i="1" smtClean="0">
                                      <a:latin typeface="Cambria Math" charset="0"/>
                                    </a:rPr>
                                    <m:t>𝐸</m:t>
                                  </m:r>
                                </m:e>
                                <m:sub>
                                  <m:r>
                                    <a:rPr lang="en-US" sz="2800" b="0" i="1" smtClean="0">
                                      <a:latin typeface="Cambria Math" charset="0"/>
                                    </a:rPr>
                                    <m:t>𝑖</m:t>
                                  </m:r>
                                </m:sub>
                              </m:sSub>
                            </m:den>
                          </m:f>
                        </m:e>
                      </m:nary>
                    </m:oMath>
                  </m:oMathPara>
                </a14:m>
                <a:endParaRPr lang="en-US" sz="2800" dirty="0"/>
              </a:p>
              <a:p>
                <a:endParaRPr lang="en-US" sz="2800" dirty="0"/>
              </a:p>
            </p:txBody>
          </p:sp>
        </mc:Choice>
        <mc:Fallback xmlns="">
          <p:sp>
            <p:nvSpPr>
              <p:cNvPr id="5" name="TextBox 4"/>
              <p:cNvSpPr txBox="1">
                <a:spLocks noRot="1" noChangeAspect="1" noMove="1" noResize="1" noEditPoints="1" noAdjustHandles="1" noChangeArrowheads="1" noChangeShapeType="1" noTextEdit="1"/>
              </p:cNvSpPr>
              <p:nvPr/>
            </p:nvSpPr>
            <p:spPr>
              <a:xfrm>
                <a:off x="250519" y="1277655"/>
                <a:ext cx="11574051" cy="2561214"/>
              </a:xfrm>
              <a:prstGeom prst="rect">
                <a:avLst/>
              </a:prstGeom>
              <a:blipFill rotWithShape="0">
                <a:blip r:embed="rId3"/>
                <a:stretch>
                  <a:fillRect l="-1053" t="-2381"/>
                </a:stretch>
              </a:blipFill>
            </p:spPr>
            <p:txBody>
              <a:bodyPr/>
              <a:lstStyle/>
              <a:p>
                <a:r>
                  <a:rPr lang="en-US">
                    <a:noFill/>
                  </a:rPr>
                  <a:t> </a:t>
                </a:r>
              </a:p>
            </p:txBody>
          </p:sp>
        </mc:Fallback>
      </mc:AlternateContent>
      <p:graphicFrame>
        <p:nvGraphicFramePr>
          <p:cNvPr id="6" name="Table 5"/>
          <p:cNvGraphicFramePr>
            <a:graphicFrameLocks noGrp="1"/>
          </p:cNvGraphicFramePr>
          <p:nvPr/>
        </p:nvGraphicFramePr>
        <p:xfrm>
          <a:off x="250519" y="3532843"/>
          <a:ext cx="5042768" cy="2995086"/>
        </p:xfrm>
        <a:graphic>
          <a:graphicData uri="http://schemas.openxmlformats.org/drawingml/2006/table">
            <a:tbl>
              <a:tblPr firstRow="1" bandRow="1">
                <a:tableStyleId>{5C22544A-7EE6-4342-B048-85BDC9FD1C3A}</a:tableStyleId>
              </a:tblPr>
              <a:tblGrid>
                <a:gridCol w="1260692">
                  <a:extLst>
                    <a:ext uri="{9D8B030D-6E8A-4147-A177-3AD203B41FA5}">
                      <a16:colId xmlns:a16="http://schemas.microsoft.com/office/drawing/2014/main" val="20000"/>
                    </a:ext>
                  </a:extLst>
                </a:gridCol>
                <a:gridCol w="1260692">
                  <a:extLst>
                    <a:ext uri="{9D8B030D-6E8A-4147-A177-3AD203B41FA5}">
                      <a16:colId xmlns:a16="http://schemas.microsoft.com/office/drawing/2014/main" val="20001"/>
                    </a:ext>
                  </a:extLst>
                </a:gridCol>
                <a:gridCol w="1260692">
                  <a:extLst>
                    <a:ext uri="{9D8B030D-6E8A-4147-A177-3AD203B41FA5}">
                      <a16:colId xmlns:a16="http://schemas.microsoft.com/office/drawing/2014/main" val="20002"/>
                    </a:ext>
                  </a:extLst>
                </a:gridCol>
                <a:gridCol w="1260692">
                  <a:extLst>
                    <a:ext uri="{9D8B030D-6E8A-4147-A177-3AD203B41FA5}">
                      <a16:colId xmlns:a16="http://schemas.microsoft.com/office/drawing/2014/main" val="20003"/>
                    </a:ext>
                  </a:extLst>
                </a:gridCol>
              </a:tblGrid>
              <a:tr h="464829">
                <a:tc gridSpan="3">
                  <a:txBody>
                    <a:bodyPr/>
                    <a:lstStyle/>
                    <a:p>
                      <a:pPr algn="ctr"/>
                      <a:r>
                        <a:rPr lang="en-US" dirty="0"/>
                        <a:t>Female adults on the Titanic</a:t>
                      </a:r>
                    </a:p>
                  </a:txBody>
                  <a:tcPr anchor="ctr"/>
                </a:tc>
                <a:tc hMerge="1">
                  <a:txBody>
                    <a:bodyPr/>
                    <a:lstStyle/>
                    <a:p>
                      <a:endParaRPr lang="en-US" dirty="0"/>
                    </a:p>
                  </a:txBody>
                  <a:tcPr/>
                </a:tc>
                <a:tc hMerge="1">
                  <a:txBody>
                    <a:bodyPr/>
                    <a:lstStyle/>
                    <a:p>
                      <a:endParaRPr lang="en-US" dirty="0"/>
                    </a:p>
                  </a:txBody>
                  <a:tcPr/>
                </a:tc>
                <a:tc>
                  <a:txBody>
                    <a:bodyPr/>
                    <a:lstStyle/>
                    <a:p>
                      <a:pPr algn="ctr"/>
                      <a:endParaRPr lang="en-US" dirty="0"/>
                    </a:p>
                  </a:txBody>
                  <a:tcPr anchor="ctr"/>
                </a:tc>
                <a:extLst>
                  <a:ext uri="{0D108BD9-81ED-4DB2-BD59-A6C34878D82A}">
                    <a16:rowId xmlns:a16="http://schemas.microsoft.com/office/drawing/2014/main" val="10000"/>
                  </a:ext>
                </a:extLst>
              </a:tr>
              <a:tr h="438411">
                <a:tc>
                  <a:txBody>
                    <a:bodyPr/>
                    <a:lstStyle/>
                    <a:p>
                      <a:pPr algn="ctr"/>
                      <a:endParaRPr lang="en-US" dirty="0"/>
                    </a:p>
                  </a:txBody>
                  <a:tcPr anchor="ctr"/>
                </a:tc>
                <a:tc>
                  <a:txBody>
                    <a:bodyPr/>
                    <a:lstStyle/>
                    <a:p>
                      <a:pPr algn="ctr"/>
                      <a:r>
                        <a:rPr lang="en-US" dirty="0"/>
                        <a:t>Survived</a:t>
                      </a:r>
                    </a:p>
                  </a:txBody>
                  <a:tcPr anchor="ctr"/>
                </a:tc>
                <a:tc>
                  <a:txBody>
                    <a:bodyPr/>
                    <a:lstStyle/>
                    <a:p>
                      <a:pPr algn="ctr"/>
                      <a:r>
                        <a:rPr lang="en-US" dirty="0"/>
                        <a:t>Died</a:t>
                      </a:r>
                    </a:p>
                  </a:txBody>
                  <a:tcPr anchor="ctr"/>
                </a:tc>
                <a:tc>
                  <a:txBody>
                    <a:bodyPr/>
                    <a:lstStyle/>
                    <a:p>
                      <a:pPr algn="ctr"/>
                      <a:endParaRPr lang="en-US" dirty="0"/>
                    </a:p>
                  </a:txBody>
                  <a:tcPr anchor="ctr"/>
                </a:tc>
                <a:extLst>
                  <a:ext uri="{0D108BD9-81ED-4DB2-BD59-A6C34878D82A}">
                    <a16:rowId xmlns:a16="http://schemas.microsoft.com/office/drawing/2014/main" val="10001"/>
                  </a:ext>
                </a:extLst>
              </a:tr>
              <a:tr h="438410">
                <a:tc>
                  <a:txBody>
                    <a:bodyPr/>
                    <a:lstStyle/>
                    <a:p>
                      <a:pPr algn="ctr"/>
                      <a:r>
                        <a:rPr lang="en-US" dirty="0"/>
                        <a:t>1st</a:t>
                      </a:r>
                    </a:p>
                  </a:txBody>
                  <a:tcPr anchor="ctr"/>
                </a:tc>
                <a:tc>
                  <a:txBody>
                    <a:bodyPr/>
                    <a:lstStyle/>
                    <a:p>
                      <a:pPr algn="ctr"/>
                      <a:r>
                        <a:rPr lang="en-US" dirty="0"/>
                        <a:t>140</a:t>
                      </a:r>
                    </a:p>
                  </a:txBody>
                  <a:tcPr anchor="ctr"/>
                </a:tc>
                <a:tc>
                  <a:txBody>
                    <a:bodyPr/>
                    <a:lstStyle/>
                    <a:p>
                      <a:pPr algn="ctr"/>
                      <a:r>
                        <a:rPr lang="en-US" dirty="0"/>
                        <a:t>4</a:t>
                      </a:r>
                    </a:p>
                  </a:txBody>
                  <a:tcPr anchor="ctr"/>
                </a:tc>
                <a:tc>
                  <a:txBody>
                    <a:bodyPr/>
                    <a:lstStyle/>
                    <a:p>
                      <a:pPr algn="ctr"/>
                      <a:r>
                        <a:rPr lang="en-US" dirty="0">
                          <a:solidFill>
                            <a:schemeClr val="tx1">
                              <a:lumMod val="65000"/>
                              <a:lumOff val="35000"/>
                            </a:schemeClr>
                          </a:solidFill>
                        </a:rPr>
                        <a:t>144</a:t>
                      </a:r>
                    </a:p>
                  </a:txBody>
                  <a:tcPr anchor="ctr"/>
                </a:tc>
                <a:extLst>
                  <a:ext uri="{0D108BD9-81ED-4DB2-BD59-A6C34878D82A}">
                    <a16:rowId xmlns:a16="http://schemas.microsoft.com/office/drawing/2014/main" val="10002"/>
                  </a:ext>
                </a:extLst>
              </a:tr>
              <a:tr h="400833">
                <a:tc>
                  <a:txBody>
                    <a:bodyPr/>
                    <a:lstStyle/>
                    <a:p>
                      <a:pPr algn="ctr"/>
                      <a:r>
                        <a:rPr lang="en-US" dirty="0"/>
                        <a:t>2nd</a:t>
                      </a:r>
                    </a:p>
                  </a:txBody>
                  <a:tcPr anchor="ctr"/>
                </a:tc>
                <a:tc>
                  <a:txBody>
                    <a:bodyPr/>
                    <a:lstStyle/>
                    <a:p>
                      <a:pPr algn="ctr"/>
                      <a:r>
                        <a:rPr lang="en-US" dirty="0"/>
                        <a:t>80</a:t>
                      </a:r>
                    </a:p>
                  </a:txBody>
                  <a:tcPr anchor="ctr"/>
                </a:tc>
                <a:tc>
                  <a:txBody>
                    <a:bodyPr/>
                    <a:lstStyle/>
                    <a:p>
                      <a:pPr algn="ctr"/>
                      <a:r>
                        <a:rPr lang="en-US" dirty="0"/>
                        <a:t>13</a:t>
                      </a:r>
                    </a:p>
                  </a:txBody>
                  <a:tcPr anchor="ctr"/>
                </a:tc>
                <a:tc>
                  <a:txBody>
                    <a:bodyPr/>
                    <a:lstStyle/>
                    <a:p>
                      <a:pPr algn="ctr"/>
                      <a:r>
                        <a:rPr lang="en-US" dirty="0">
                          <a:solidFill>
                            <a:schemeClr val="tx1">
                              <a:lumMod val="65000"/>
                              <a:lumOff val="35000"/>
                            </a:schemeClr>
                          </a:solidFill>
                        </a:rPr>
                        <a:t>93</a:t>
                      </a:r>
                    </a:p>
                  </a:txBody>
                  <a:tcPr anchor="ctr"/>
                </a:tc>
                <a:extLst>
                  <a:ext uri="{0D108BD9-81ED-4DB2-BD59-A6C34878D82A}">
                    <a16:rowId xmlns:a16="http://schemas.microsoft.com/office/drawing/2014/main" val="10003"/>
                  </a:ext>
                </a:extLst>
              </a:tr>
              <a:tr h="400833">
                <a:tc>
                  <a:txBody>
                    <a:bodyPr/>
                    <a:lstStyle/>
                    <a:p>
                      <a:pPr algn="ctr"/>
                      <a:r>
                        <a:rPr lang="en-US" dirty="0"/>
                        <a:t>3rd</a:t>
                      </a:r>
                    </a:p>
                  </a:txBody>
                  <a:tcPr anchor="ctr"/>
                </a:tc>
                <a:tc>
                  <a:txBody>
                    <a:bodyPr/>
                    <a:lstStyle/>
                    <a:p>
                      <a:pPr algn="ctr"/>
                      <a:r>
                        <a:rPr lang="en-US" dirty="0"/>
                        <a:t>76</a:t>
                      </a:r>
                    </a:p>
                  </a:txBody>
                  <a:tcPr anchor="ctr"/>
                </a:tc>
                <a:tc>
                  <a:txBody>
                    <a:bodyPr/>
                    <a:lstStyle/>
                    <a:p>
                      <a:pPr algn="ctr"/>
                      <a:r>
                        <a:rPr lang="en-US" dirty="0"/>
                        <a:t>89</a:t>
                      </a:r>
                    </a:p>
                  </a:txBody>
                  <a:tcPr anchor="ctr"/>
                </a:tc>
                <a:tc>
                  <a:txBody>
                    <a:bodyPr/>
                    <a:lstStyle/>
                    <a:p>
                      <a:pPr algn="ctr"/>
                      <a:r>
                        <a:rPr lang="en-US" dirty="0">
                          <a:solidFill>
                            <a:schemeClr val="tx1">
                              <a:lumMod val="65000"/>
                              <a:lumOff val="35000"/>
                            </a:schemeClr>
                          </a:solidFill>
                        </a:rPr>
                        <a:t>165</a:t>
                      </a:r>
                    </a:p>
                  </a:txBody>
                  <a:tcPr anchor="ctr"/>
                </a:tc>
                <a:extLst>
                  <a:ext uri="{0D108BD9-81ED-4DB2-BD59-A6C34878D82A}">
                    <a16:rowId xmlns:a16="http://schemas.microsoft.com/office/drawing/2014/main" val="10004"/>
                  </a:ext>
                </a:extLst>
              </a:tr>
              <a:tr h="425885">
                <a:tc>
                  <a:txBody>
                    <a:bodyPr/>
                    <a:lstStyle/>
                    <a:p>
                      <a:pPr algn="ctr"/>
                      <a:r>
                        <a:rPr lang="en-US" dirty="0"/>
                        <a:t>Crew</a:t>
                      </a:r>
                    </a:p>
                  </a:txBody>
                  <a:tcPr anchor="ctr"/>
                </a:tc>
                <a:tc>
                  <a:txBody>
                    <a:bodyPr/>
                    <a:lstStyle/>
                    <a:p>
                      <a:pPr algn="ctr"/>
                      <a:r>
                        <a:rPr lang="en-US" dirty="0"/>
                        <a:t>20</a:t>
                      </a:r>
                    </a:p>
                  </a:txBody>
                  <a:tcPr anchor="ctr"/>
                </a:tc>
                <a:tc>
                  <a:txBody>
                    <a:bodyPr/>
                    <a:lstStyle/>
                    <a:p>
                      <a:pPr algn="ctr"/>
                      <a:r>
                        <a:rPr lang="en-US" dirty="0"/>
                        <a:t>3</a:t>
                      </a:r>
                    </a:p>
                  </a:txBody>
                  <a:tcPr anchor="ctr"/>
                </a:tc>
                <a:tc>
                  <a:txBody>
                    <a:bodyPr/>
                    <a:lstStyle/>
                    <a:p>
                      <a:pPr algn="ctr"/>
                      <a:r>
                        <a:rPr lang="en-US" dirty="0">
                          <a:solidFill>
                            <a:schemeClr val="tx1">
                              <a:lumMod val="65000"/>
                              <a:lumOff val="35000"/>
                            </a:schemeClr>
                          </a:solidFill>
                        </a:rPr>
                        <a:t>23</a:t>
                      </a:r>
                    </a:p>
                  </a:txBody>
                  <a:tcPr anchor="ctr"/>
                </a:tc>
                <a:extLst>
                  <a:ext uri="{0D108BD9-81ED-4DB2-BD59-A6C34878D82A}">
                    <a16:rowId xmlns:a16="http://schemas.microsoft.com/office/drawing/2014/main" val="10005"/>
                  </a:ext>
                </a:extLst>
              </a:tr>
              <a:tr h="425885">
                <a:tc>
                  <a:txBody>
                    <a:bodyPr/>
                    <a:lstStyle/>
                    <a:p>
                      <a:pPr algn="ctr"/>
                      <a:r>
                        <a:rPr lang="en-US" dirty="0"/>
                        <a:t>total</a:t>
                      </a:r>
                    </a:p>
                  </a:txBody>
                  <a:tcPr anchor="ctr"/>
                </a:tc>
                <a:tc>
                  <a:txBody>
                    <a:bodyPr/>
                    <a:lstStyle/>
                    <a:p>
                      <a:pPr algn="ctr"/>
                      <a:r>
                        <a:rPr lang="en-US" dirty="0">
                          <a:solidFill>
                            <a:schemeClr val="tx1">
                              <a:lumMod val="65000"/>
                              <a:lumOff val="35000"/>
                            </a:schemeClr>
                          </a:solidFill>
                        </a:rPr>
                        <a:t>74.4%</a:t>
                      </a:r>
                    </a:p>
                  </a:txBody>
                  <a:tcPr anchor="ctr"/>
                </a:tc>
                <a:tc>
                  <a:txBody>
                    <a:bodyPr/>
                    <a:lstStyle/>
                    <a:p>
                      <a:pPr algn="ctr"/>
                      <a:r>
                        <a:rPr lang="en-US" dirty="0">
                          <a:solidFill>
                            <a:schemeClr val="tx1">
                              <a:lumMod val="65000"/>
                              <a:lumOff val="35000"/>
                            </a:schemeClr>
                          </a:solidFill>
                        </a:rPr>
                        <a:t>25.6%</a:t>
                      </a:r>
                    </a:p>
                  </a:txBody>
                  <a:tcPr anchor="ctr"/>
                </a:tc>
                <a:tc>
                  <a:txBody>
                    <a:bodyPr/>
                    <a:lstStyle/>
                    <a:p>
                      <a:pPr algn="ctr"/>
                      <a:endParaRPr lang="en-US" dirty="0"/>
                    </a:p>
                  </a:txBody>
                  <a:tcPr anchor="ctr"/>
                </a:tc>
                <a:extLst>
                  <a:ext uri="{0D108BD9-81ED-4DB2-BD59-A6C34878D82A}">
                    <a16:rowId xmlns:a16="http://schemas.microsoft.com/office/drawing/2014/main" val="10006"/>
                  </a:ext>
                </a:extLst>
              </a:tr>
            </a:tbl>
          </a:graphicData>
        </a:graphic>
      </p:graphicFrame>
      <p:graphicFrame>
        <p:nvGraphicFramePr>
          <p:cNvPr id="7" name="Table 6"/>
          <p:cNvGraphicFramePr>
            <a:graphicFrameLocks noGrp="1"/>
          </p:cNvGraphicFramePr>
          <p:nvPr/>
        </p:nvGraphicFramePr>
        <p:xfrm>
          <a:off x="6781801" y="3532843"/>
          <a:ext cx="5042769" cy="2569201"/>
        </p:xfrm>
        <a:graphic>
          <a:graphicData uri="http://schemas.openxmlformats.org/drawingml/2006/table">
            <a:tbl>
              <a:tblPr firstRow="1" bandRow="1">
                <a:tableStyleId>{5C22544A-7EE6-4342-B048-85BDC9FD1C3A}</a:tableStyleId>
              </a:tblPr>
              <a:tblGrid>
                <a:gridCol w="1680923">
                  <a:extLst>
                    <a:ext uri="{9D8B030D-6E8A-4147-A177-3AD203B41FA5}">
                      <a16:colId xmlns:a16="http://schemas.microsoft.com/office/drawing/2014/main" val="20000"/>
                    </a:ext>
                  </a:extLst>
                </a:gridCol>
                <a:gridCol w="1680923">
                  <a:extLst>
                    <a:ext uri="{9D8B030D-6E8A-4147-A177-3AD203B41FA5}">
                      <a16:colId xmlns:a16="http://schemas.microsoft.com/office/drawing/2014/main" val="20001"/>
                    </a:ext>
                  </a:extLst>
                </a:gridCol>
                <a:gridCol w="1680923">
                  <a:extLst>
                    <a:ext uri="{9D8B030D-6E8A-4147-A177-3AD203B41FA5}">
                      <a16:colId xmlns:a16="http://schemas.microsoft.com/office/drawing/2014/main" val="20002"/>
                    </a:ext>
                  </a:extLst>
                </a:gridCol>
              </a:tblGrid>
              <a:tr h="464829">
                <a:tc gridSpan="3">
                  <a:txBody>
                    <a:bodyPr/>
                    <a:lstStyle/>
                    <a:p>
                      <a:pPr algn="ctr"/>
                      <a:r>
                        <a:rPr lang="en-US" dirty="0"/>
                        <a:t>Expected</a:t>
                      </a:r>
                    </a:p>
                  </a:txBody>
                  <a:tcPr anchor="ct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0000"/>
                  </a:ext>
                </a:extLst>
              </a:tr>
              <a:tr h="438411">
                <a:tc>
                  <a:txBody>
                    <a:bodyPr/>
                    <a:lstStyle/>
                    <a:p>
                      <a:pPr algn="ctr"/>
                      <a:endParaRPr lang="en-US" dirty="0"/>
                    </a:p>
                  </a:txBody>
                  <a:tcPr anchor="ctr"/>
                </a:tc>
                <a:tc>
                  <a:txBody>
                    <a:bodyPr/>
                    <a:lstStyle/>
                    <a:p>
                      <a:pPr algn="ctr"/>
                      <a:r>
                        <a:rPr lang="en-US" dirty="0"/>
                        <a:t>Survived</a:t>
                      </a:r>
                    </a:p>
                  </a:txBody>
                  <a:tcPr anchor="ctr"/>
                </a:tc>
                <a:tc>
                  <a:txBody>
                    <a:bodyPr/>
                    <a:lstStyle/>
                    <a:p>
                      <a:pPr algn="ctr"/>
                      <a:r>
                        <a:rPr lang="en-US" dirty="0"/>
                        <a:t>Died</a:t>
                      </a:r>
                    </a:p>
                  </a:txBody>
                  <a:tcPr anchor="ctr"/>
                </a:tc>
                <a:extLst>
                  <a:ext uri="{0D108BD9-81ED-4DB2-BD59-A6C34878D82A}">
                    <a16:rowId xmlns:a16="http://schemas.microsoft.com/office/drawing/2014/main" val="10001"/>
                  </a:ext>
                </a:extLst>
              </a:tr>
              <a:tr h="438410">
                <a:tc>
                  <a:txBody>
                    <a:bodyPr/>
                    <a:lstStyle/>
                    <a:p>
                      <a:pPr algn="ctr"/>
                      <a:r>
                        <a:rPr lang="en-US" dirty="0"/>
                        <a:t>1st</a:t>
                      </a:r>
                    </a:p>
                  </a:txBody>
                  <a:tcPr anchor="ctr"/>
                </a:tc>
                <a:tc>
                  <a:txBody>
                    <a:bodyPr/>
                    <a:lstStyle/>
                    <a:p>
                      <a:pPr algn="ctr"/>
                      <a:r>
                        <a:rPr lang="en-US" dirty="0"/>
                        <a:t>107</a:t>
                      </a:r>
                    </a:p>
                  </a:txBody>
                  <a:tcPr anchor="ctr"/>
                </a:tc>
                <a:tc>
                  <a:txBody>
                    <a:bodyPr/>
                    <a:lstStyle/>
                    <a:p>
                      <a:pPr algn="ctr"/>
                      <a:r>
                        <a:rPr lang="en-US" dirty="0"/>
                        <a:t>37</a:t>
                      </a:r>
                    </a:p>
                  </a:txBody>
                  <a:tcPr anchor="ctr"/>
                </a:tc>
                <a:extLst>
                  <a:ext uri="{0D108BD9-81ED-4DB2-BD59-A6C34878D82A}">
                    <a16:rowId xmlns:a16="http://schemas.microsoft.com/office/drawing/2014/main" val="10002"/>
                  </a:ext>
                </a:extLst>
              </a:tr>
              <a:tr h="400833">
                <a:tc>
                  <a:txBody>
                    <a:bodyPr/>
                    <a:lstStyle/>
                    <a:p>
                      <a:pPr algn="ctr"/>
                      <a:r>
                        <a:rPr lang="en-US" dirty="0"/>
                        <a:t>2nd</a:t>
                      </a:r>
                    </a:p>
                  </a:txBody>
                  <a:tcPr anchor="ctr"/>
                </a:tc>
                <a:tc>
                  <a:txBody>
                    <a:bodyPr/>
                    <a:lstStyle/>
                    <a:p>
                      <a:pPr algn="ctr"/>
                      <a:r>
                        <a:rPr lang="en-US" dirty="0"/>
                        <a:t>69</a:t>
                      </a:r>
                    </a:p>
                  </a:txBody>
                  <a:tcPr anchor="ctr"/>
                </a:tc>
                <a:tc>
                  <a:txBody>
                    <a:bodyPr/>
                    <a:lstStyle/>
                    <a:p>
                      <a:pPr algn="ctr"/>
                      <a:r>
                        <a:rPr lang="en-US" dirty="0"/>
                        <a:t>24</a:t>
                      </a:r>
                    </a:p>
                  </a:txBody>
                  <a:tcPr anchor="ctr"/>
                </a:tc>
                <a:extLst>
                  <a:ext uri="{0D108BD9-81ED-4DB2-BD59-A6C34878D82A}">
                    <a16:rowId xmlns:a16="http://schemas.microsoft.com/office/drawing/2014/main" val="10003"/>
                  </a:ext>
                </a:extLst>
              </a:tr>
              <a:tr h="400833">
                <a:tc>
                  <a:txBody>
                    <a:bodyPr/>
                    <a:lstStyle/>
                    <a:p>
                      <a:pPr algn="ctr"/>
                      <a:r>
                        <a:rPr lang="en-US" dirty="0"/>
                        <a:t>3rd</a:t>
                      </a:r>
                    </a:p>
                  </a:txBody>
                  <a:tcPr anchor="ctr"/>
                </a:tc>
                <a:tc>
                  <a:txBody>
                    <a:bodyPr/>
                    <a:lstStyle/>
                    <a:p>
                      <a:pPr algn="ctr"/>
                      <a:r>
                        <a:rPr lang="en-US" dirty="0"/>
                        <a:t>123</a:t>
                      </a:r>
                    </a:p>
                  </a:txBody>
                  <a:tcPr anchor="ctr"/>
                </a:tc>
                <a:tc>
                  <a:txBody>
                    <a:bodyPr/>
                    <a:lstStyle/>
                    <a:p>
                      <a:pPr algn="ctr"/>
                      <a:r>
                        <a:rPr lang="en-US" dirty="0"/>
                        <a:t>42</a:t>
                      </a:r>
                    </a:p>
                  </a:txBody>
                  <a:tcPr anchor="ctr"/>
                </a:tc>
                <a:extLst>
                  <a:ext uri="{0D108BD9-81ED-4DB2-BD59-A6C34878D82A}">
                    <a16:rowId xmlns:a16="http://schemas.microsoft.com/office/drawing/2014/main" val="10004"/>
                  </a:ext>
                </a:extLst>
              </a:tr>
              <a:tr h="425885">
                <a:tc>
                  <a:txBody>
                    <a:bodyPr/>
                    <a:lstStyle/>
                    <a:p>
                      <a:pPr algn="ctr"/>
                      <a:r>
                        <a:rPr lang="en-US" dirty="0"/>
                        <a:t>Crew</a:t>
                      </a:r>
                    </a:p>
                  </a:txBody>
                  <a:tcPr anchor="ctr"/>
                </a:tc>
                <a:tc>
                  <a:txBody>
                    <a:bodyPr/>
                    <a:lstStyle/>
                    <a:p>
                      <a:pPr algn="ctr"/>
                      <a:r>
                        <a:rPr lang="en-US" dirty="0"/>
                        <a:t>17</a:t>
                      </a:r>
                    </a:p>
                  </a:txBody>
                  <a:tcPr anchor="ctr"/>
                </a:tc>
                <a:tc>
                  <a:txBody>
                    <a:bodyPr/>
                    <a:lstStyle/>
                    <a:p>
                      <a:pPr algn="ctr"/>
                      <a:r>
                        <a:rPr lang="en-US" dirty="0"/>
                        <a:t>6</a:t>
                      </a:r>
                    </a:p>
                  </a:txBody>
                  <a:tcPr anchor="ct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7826472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0" y="0"/>
                <a:ext cx="12192000" cy="935915"/>
              </a:xfrm>
              <a:solidFill>
                <a:schemeClr val="tx1"/>
              </a:solidFill>
            </p:spPr>
            <p:txBody>
              <a:bodyPr>
                <a:normAutofit/>
              </a:bodyPr>
              <a:lstStyle/>
              <a:p>
                <a:pPr algn="ctr"/>
                <a14:m>
                  <m:oMath xmlns:m="http://schemas.openxmlformats.org/officeDocument/2006/math">
                    <m:sSup>
                      <m:sSupPr>
                        <m:ctrlPr>
                          <a:rPr lang="en-US" i="1" smtClean="0">
                            <a:solidFill>
                              <a:schemeClr val="bg1"/>
                            </a:solidFill>
                            <a:latin typeface="Cambria Math" panose="02040503050406030204" pitchFamily="18" charset="0"/>
                          </a:rPr>
                        </m:ctrlPr>
                      </m:sSupPr>
                      <m:e>
                        <m:r>
                          <m:rPr>
                            <m:sty m:val="p"/>
                          </m:rPr>
                          <a:rPr lang="en-US" b="0" i="0" smtClean="0">
                            <a:solidFill>
                              <a:schemeClr val="bg1"/>
                            </a:solidFill>
                            <a:latin typeface="Cambria Math" charset="0"/>
                            <a:ea typeface="Cambria Math" charset="0"/>
                            <a:cs typeface="Cambria Math" charset="0"/>
                          </a:rPr>
                          <m:t>χ</m:t>
                        </m:r>
                      </m:e>
                      <m:sup>
                        <m:r>
                          <a:rPr lang="en-US" b="0" i="0" smtClean="0">
                            <a:solidFill>
                              <a:schemeClr val="bg1"/>
                            </a:solidFill>
                            <a:latin typeface="Cambria Math" charset="0"/>
                          </a:rPr>
                          <m:t>2</m:t>
                        </m:r>
                      </m:sup>
                    </m:sSup>
                  </m:oMath>
                </a14:m>
                <a:r>
                  <a:rPr lang="en-US" b="1" dirty="0">
                    <a:solidFill>
                      <a:schemeClr val="bg1"/>
                    </a:solidFill>
                  </a:rPr>
                  <a:t>  Test</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0" y="0"/>
                <a:ext cx="12192000" cy="935915"/>
              </a:xfrm>
              <a:blipFill rotWithShape="0">
                <a:blip r:embed="rId2"/>
                <a:stretch>
                  <a:fillRect t="-7143" b="-1883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250519" y="1277655"/>
                <a:ext cx="11574051" cy="2561214"/>
              </a:xfrm>
              <a:prstGeom prst="rect">
                <a:avLst/>
              </a:prstGeom>
              <a:noFill/>
            </p:spPr>
            <p:txBody>
              <a:bodyPr wrap="square" rtlCol="0">
                <a:spAutoFit/>
              </a:bodyPr>
              <a:lstStyle/>
              <a:p>
                <a:r>
                  <a:rPr lang="en-US" sz="2800" dirty="0"/>
                  <a:t>To calculate the statistic we just sum up the standardized deviations from the expected values. </a:t>
                </a:r>
              </a:p>
              <a:p>
                <a:pPr/>
                <a14:m>
                  <m:oMathPara xmlns:m="http://schemas.openxmlformats.org/officeDocument/2006/math">
                    <m:oMathParaPr>
                      <m:jc m:val="centerGroup"/>
                    </m:oMathParaPr>
                    <m:oMath xmlns:m="http://schemas.openxmlformats.org/officeDocument/2006/math">
                      <m:sSup>
                        <m:sSupPr>
                          <m:ctrlPr>
                            <a:rPr lang="en-US" sz="2800" i="1" smtClean="0">
                              <a:latin typeface="Cambria Math" panose="02040503050406030204" pitchFamily="18" charset="0"/>
                            </a:rPr>
                          </m:ctrlPr>
                        </m:sSupPr>
                        <m:e>
                          <m:r>
                            <a:rPr lang="en-US" sz="2800" i="1" smtClean="0">
                              <a:latin typeface="Cambria Math" charset="0"/>
                              <a:ea typeface="Cambria Math" charset="0"/>
                              <a:cs typeface="Cambria Math" charset="0"/>
                            </a:rPr>
                            <m:t>𝜒</m:t>
                          </m:r>
                        </m:e>
                        <m:sup>
                          <m:r>
                            <a:rPr lang="en-US" sz="2800" b="0" i="1" smtClean="0">
                              <a:latin typeface="Cambria Math" charset="0"/>
                            </a:rPr>
                            <m:t>2</m:t>
                          </m:r>
                        </m:sup>
                      </m:sSup>
                      <m:r>
                        <a:rPr lang="en-US" sz="2800" b="0" i="1" smtClean="0">
                          <a:latin typeface="Cambria Math" charset="0"/>
                        </a:rPr>
                        <m:t>=</m:t>
                      </m:r>
                      <m:nary>
                        <m:naryPr>
                          <m:chr m:val="∑"/>
                          <m:ctrlPr>
                            <a:rPr lang="is-IS" sz="2800" b="0" i="1" smtClean="0">
                              <a:latin typeface="Cambria Math" panose="02040503050406030204" pitchFamily="18" charset="0"/>
                            </a:rPr>
                          </m:ctrlPr>
                        </m:naryPr>
                        <m:sub>
                          <m:r>
                            <m:rPr>
                              <m:brk m:alnAt="23"/>
                            </m:rPr>
                            <a:rPr lang="en-US" sz="2800" b="0" i="1" smtClean="0">
                              <a:latin typeface="Cambria Math" charset="0"/>
                            </a:rPr>
                            <m:t>𝑖</m:t>
                          </m:r>
                          <m:r>
                            <a:rPr lang="en-US" sz="2800" b="0" i="1" smtClean="0">
                              <a:latin typeface="Cambria Math" charset="0"/>
                            </a:rPr>
                            <m:t>=1</m:t>
                          </m:r>
                        </m:sub>
                        <m:sup>
                          <m:r>
                            <a:rPr lang="en-US" sz="2800" b="0" i="1" smtClean="0">
                              <a:latin typeface="Cambria Math" charset="0"/>
                            </a:rPr>
                            <m:t>𝑛</m:t>
                          </m:r>
                        </m:sup>
                        <m:e>
                          <m:f>
                            <m:fPr>
                              <m:ctrlPr>
                                <a:rPr lang="mr-IN" sz="2800" b="0" i="1" smtClean="0">
                                  <a:latin typeface="Cambria Math" panose="02040503050406030204" pitchFamily="18" charset="0"/>
                                </a:rPr>
                              </m:ctrlPr>
                            </m:fPr>
                            <m:num>
                              <m:sSup>
                                <m:sSupPr>
                                  <m:ctrlPr>
                                    <a:rPr lang="mr-IN" sz="2800" b="0" i="1" smtClean="0">
                                      <a:latin typeface="Cambria Math" panose="02040503050406030204" pitchFamily="18" charset="0"/>
                                    </a:rPr>
                                  </m:ctrlPr>
                                </m:sSupPr>
                                <m:e>
                                  <m:d>
                                    <m:dPr>
                                      <m:ctrlPr>
                                        <a:rPr lang="mr-IN" sz="2800" b="0" i="1" smtClean="0">
                                          <a:latin typeface="Cambria Math" panose="02040503050406030204" pitchFamily="18" charset="0"/>
                                        </a:rPr>
                                      </m:ctrlPr>
                                    </m:dPr>
                                    <m:e>
                                      <m:sSub>
                                        <m:sSubPr>
                                          <m:ctrlPr>
                                            <a:rPr lang="en-US" sz="2800" b="0" i="1" smtClean="0">
                                              <a:latin typeface="Cambria Math" panose="02040503050406030204" pitchFamily="18" charset="0"/>
                                            </a:rPr>
                                          </m:ctrlPr>
                                        </m:sSubPr>
                                        <m:e>
                                          <m:r>
                                            <a:rPr lang="en-US" sz="2800" b="0" i="1" smtClean="0">
                                              <a:latin typeface="Cambria Math" charset="0"/>
                                            </a:rPr>
                                            <m:t>𝑂</m:t>
                                          </m:r>
                                        </m:e>
                                        <m:sub>
                                          <m:r>
                                            <a:rPr lang="en-US" sz="2800" b="0" i="1" smtClean="0">
                                              <a:latin typeface="Cambria Math" charset="0"/>
                                            </a:rPr>
                                            <m:t>𝑖</m:t>
                                          </m:r>
                                        </m:sub>
                                      </m:sSub>
                                      <m:r>
                                        <a:rPr lang="en-US" sz="2800" b="0" i="1" smtClean="0">
                                          <a:latin typeface="Cambria Math" charset="0"/>
                                        </a:rPr>
                                        <m:t>−</m:t>
                                      </m:r>
                                      <m:sSub>
                                        <m:sSubPr>
                                          <m:ctrlPr>
                                            <a:rPr lang="en-US" sz="2800" b="0" i="1" smtClean="0">
                                              <a:latin typeface="Cambria Math" panose="02040503050406030204" pitchFamily="18" charset="0"/>
                                            </a:rPr>
                                          </m:ctrlPr>
                                        </m:sSubPr>
                                        <m:e>
                                          <m:r>
                                            <a:rPr lang="en-US" sz="2800" b="0" i="1" smtClean="0">
                                              <a:latin typeface="Cambria Math" charset="0"/>
                                            </a:rPr>
                                            <m:t>𝐸</m:t>
                                          </m:r>
                                        </m:e>
                                        <m:sub>
                                          <m:r>
                                            <a:rPr lang="en-US" sz="2800" b="0" i="1" smtClean="0">
                                              <a:latin typeface="Cambria Math" charset="0"/>
                                            </a:rPr>
                                            <m:t>𝑖</m:t>
                                          </m:r>
                                        </m:sub>
                                      </m:sSub>
                                    </m:e>
                                  </m:d>
                                </m:e>
                                <m:sup>
                                  <m:r>
                                    <a:rPr lang="en-US" sz="2800" b="0" i="1" smtClean="0">
                                      <a:latin typeface="Cambria Math" charset="0"/>
                                    </a:rPr>
                                    <m:t>2</m:t>
                                  </m:r>
                                </m:sup>
                              </m:sSup>
                            </m:num>
                            <m:den>
                              <m:sSub>
                                <m:sSubPr>
                                  <m:ctrlPr>
                                    <a:rPr lang="en-US" sz="2800" b="0" i="1" smtClean="0">
                                      <a:latin typeface="Cambria Math" panose="02040503050406030204" pitchFamily="18" charset="0"/>
                                    </a:rPr>
                                  </m:ctrlPr>
                                </m:sSubPr>
                                <m:e>
                                  <m:r>
                                    <a:rPr lang="en-US" sz="2800" b="0" i="1" smtClean="0">
                                      <a:latin typeface="Cambria Math" charset="0"/>
                                    </a:rPr>
                                    <m:t>𝐸</m:t>
                                  </m:r>
                                </m:e>
                                <m:sub>
                                  <m:r>
                                    <a:rPr lang="en-US" sz="2800" b="0" i="1" smtClean="0">
                                      <a:latin typeface="Cambria Math" charset="0"/>
                                    </a:rPr>
                                    <m:t>𝑖</m:t>
                                  </m:r>
                                </m:sub>
                              </m:sSub>
                            </m:den>
                          </m:f>
                        </m:e>
                      </m:nary>
                    </m:oMath>
                  </m:oMathPara>
                </a14:m>
                <a:endParaRPr lang="en-US" sz="2800" dirty="0"/>
              </a:p>
              <a:p>
                <a:endParaRPr lang="en-US" sz="2800" dirty="0"/>
              </a:p>
            </p:txBody>
          </p:sp>
        </mc:Choice>
        <mc:Fallback xmlns="">
          <p:sp>
            <p:nvSpPr>
              <p:cNvPr id="5" name="TextBox 4"/>
              <p:cNvSpPr txBox="1">
                <a:spLocks noRot="1" noChangeAspect="1" noMove="1" noResize="1" noEditPoints="1" noAdjustHandles="1" noChangeArrowheads="1" noChangeShapeType="1" noTextEdit="1"/>
              </p:cNvSpPr>
              <p:nvPr/>
            </p:nvSpPr>
            <p:spPr>
              <a:xfrm>
                <a:off x="250519" y="1277655"/>
                <a:ext cx="11574051" cy="2561214"/>
              </a:xfrm>
              <a:prstGeom prst="rect">
                <a:avLst/>
              </a:prstGeom>
              <a:blipFill rotWithShape="0">
                <a:blip r:embed="rId3"/>
                <a:stretch>
                  <a:fillRect l="-1053" t="-2381"/>
                </a:stretch>
              </a:blipFill>
            </p:spPr>
            <p:txBody>
              <a:bodyPr/>
              <a:lstStyle/>
              <a:p>
                <a:r>
                  <a:rPr lang="en-US">
                    <a:noFill/>
                  </a:rPr>
                  <a:t> </a:t>
                </a:r>
              </a:p>
            </p:txBody>
          </p:sp>
        </mc:Fallback>
      </mc:AlternateContent>
      <p:graphicFrame>
        <p:nvGraphicFramePr>
          <p:cNvPr id="6" name="Table 5"/>
          <p:cNvGraphicFramePr>
            <a:graphicFrameLocks noGrp="1"/>
          </p:cNvGraphicFramePr>
          <p:nvPr/>
        </p:nvGraphicFramePr>
        <p:xfrm>
          <a:off x="250519" y="3532843"/>
          <a:ext cx="3782076" cy="2569201"/>
        </p:xfrm>
        <a:graphic>
          <a:graphicData uri="http://schemas.openxmlformats.org/drawingml/2006/table">
            <a:tbl>
              <a:tblPr firstRow="1" bandRow="1">
                <a:tableStyleId>{5C22544A-7EE6-4342-B048-85BDC9FD1C3A}</a:tableStyleId>
              </a:tblPr>
              <a:tblGrid>
                <a:gridCol w="1260692">
                  <a:extLst>
                    <a:ext uri="{9D8B030D-6E8A-4147-A177-3AD203B41FA5}">
                      <a16:colId xmlns:a16="http://schemas.microsoft.com/office/drawing/2014/main" val="20000"/>
                    </a:ext>
                  </a:extLst>
                </a:gridCol>
                <a:gridCol w="1260692">
                  <a:extLst>
                    <a:ext uri="{9D8B030D-6E8A-4147-A177-3AD203B41FA5}">
                      <a16:colId xmlns:a16="http://schemas.microsoft.com/office/drawing/2014/main" val="20001"/>
                    </a:ext>
                  </a:extLst>
                </a:gridCol>
                <a:gridCol w="1260692">
                  <a:extLst>
                    <a:ext uri="{9D8B030D-6E8A-4147-A177-3AD203B41FA5}">
                      <a16:colId xmlns:a16="http://schemas.microsoft.com/office/drawing/2014/main" val="20002"/>
                    </a:ext>
                  </a:extLst>
                </a:gridCol>
              </a:tblGrid>
              <a:tr h="464829">
                <a:tc gridSpan="3">
                  <a:txBody>
                    <a:bodyPr/>
                    <a:lstStyle/>
                    <a:p>
                      <a:pPr algn="ctr"/>
                      <a:r>
                        <a:rPr lang="en-US" dirty="0"/>
                        <a:t>Observed</a:t>
                      </a:r>
                    </a:p>
                  </a:txBody>
                  <a:tcPr anchor="ct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0000"/>
                  </a:ext>
                </a:extLst>
              </a:tr>
              <a:tr h="438411">
                <a:tc>
                  <a:txBody>
                    <a:bodyPr/>
                    <a:lstStyle/>
                    <a:p>
                      <a:pPr algn="ctr"/>
                      <a:endParaRPr lang="en-US" dirty="0"/>
                    </a:p>
                  </a:txBody>
                  <a:tcPr anchor="ctr"/>
                </a:tc>
                <a:tc>
                  <a:txBody>
                    <a:bodyPr/>
                    <a:lstStyle/>
                    <a:p>
                      <a:pPr algn="ctr"/>
                      <a:r>
                        <a:rPr lang="en-US" dirty="0"/>
                        <a:t>Survived</a:t>
                      </a:r>
                    </a:p>
                  </a:txBody>
                  <a:tcPr anchor="ctr"/>
                </a:tc>
                <a:tc>
                  <a:txBody>
                    <a:bodyPr/>
                    <a:lstStyle/>
                    <a:p>
                      <a:pPr algn="ctr"/>
                      <a:r>
                        <a:rPr lang="en-US" dirty="0"/>
                        <a:t>Died</a:t>
                      </a:r>
                    </a:p>
                  </a:txBody>
                  <a:tcPr anchor="ctr"/>
                </a:tc>
                <a:extLst>
                  <a:ext uri="{0D108BD9-81ED-4DB2-BD59-A6C34878D82A}">
                    <a16:rowId xmlns:a16="http://schemas.microsoft.com/office/drawing/2014/main" val="10001"/>
                  </a:ext>
                </a:extLst>
              </a:tr>
              <a:tr h="438410">
                <a:tc>
                  <a:txBody>
                    <a:bodyPr/>
                    <a:lstStyle/>
                    <a:p>
                      <a:pPr algn="ctr"/>
                      <a:r>
                        <a:rPr lang="en-US" dirty="0"/>
                        <a:t>1st</a:t>
                      </a:r>
                    </a:p>
                  </a:txBody>
                  <a:tcPr anchor="ctr"/>
                </a:tc>
                <a:tc>
                  <a:txBody>
                    <a:bodyPr/>
                    <a:lstStyle/>
                    <a:p>
                      <a:pPr algn="ctr"/>
                      <a:r>
                        <a:rPr lang="en-US" dirty="0"/>
                        <a:t>140</a:t>
                      </a:r>
                    </a:p>
                  </a:txBody>
                  <a:tcPr anchor="ctr"/>
                </a:tc>
                <a:tc>
                  <a:txBody>
                    <a:bodyPr/>
                    <a:lstStyle/>
                    <a:p>
                      <a:pPr algn="ctr"/>
                      <a:r>
                        <a:rPr lang="en-US" dirty="0"/>
                        <a:t>4</a:t>
                      </a:r>
                    </a:p>
                  </a:txBody>
                  <a:tcPr anchor="ctr"/>
                </a:tc>
                <a:extLst>
                  <a:ext uri="{0D108BD9-81ED-4DB2-BD59-A6C34878D82A}">
                    <a16:rowId xmlns:a16="http://schemas.microsoft.com/office/drawing/2014/main" val="10002"/>
                  </a:ext>
                </a:extLst>
              </a:tr>
              <a:tr h="400833">
                <a:tc>
                  <a:txBody>
                    <a:bodyPr/>
                    <a:lstStyle/>
                    <a:p>
                      <a:pPr algn="ctr"/>
                      <a:r>
                        <a:rPr lang="en-US" dirty="0"/>
                        <a:t>2nd</a:t>
                      </a:r>
                    </a:p>
                  </a:txBody>
                  <a:tcPr anchor="ctr"/>
                </a:tc>
                <a:tc>
                  <a:txBody>
                    <a:bodyPr/>
                    <a:lstStyle/>
                    <a:p>
                      <a:pPr algn="ctr"/>
                      <a:r>
                        <a:rPr lang="en-US" dirty="0"/>
                        <a:t>80</a:t>
                      </a:r>
                    </a:p>
                  </a:txBody>
                  <a:tcPr anchor="ctr"/>
                </a:tc>
                <a:tc>
                  <a:txBody>
                    <a:bodyPr/>
                    <a:lstStyle/>
                    <a:p>
                      <a:pPr algn="ctr"/>
                      <a:r>
                        <a:rPr lang="en-US" dirty="0"/>
                        <a:t>13</a:t>
                      </a:r>
                    </a:p>
                  </a:txBody>
                  <a:tcPr anchor="ctr"/>
                </a:tc>
                <a:extLst>
                  <a:ext uri="{0D108BD9-81ED-4DB2-BD59-A6C34878D82A}">
                    <a16:rowId xmlns:a16="http://schemas.microsoft.com/office/drawing/2014/main" val="10003"/>
                  </a:ext>
                </a:extLst>
              </a:tr>
              <a:tr h="400833">
                <a:tc>
                  <a:txBody>
                    <a:bodyPr/>
                    <a:lstStyle/>
                    <a:p>
                      <a:pPr algn="ctr"/>
                      <a:r>
                        <a:rPr lang="en-US" dirty="0"/>
                        <a:t>3rd</a:t>
                      </a:r>
                    </a:p>
                  </a:txBody>
                  <a:tcPr anchor="ctr"/>
                </a:tc>
                <a:tc>
                  <a:txBody>
                    <a:bodyPr/>
                    <a:lstStyle/>
                    <a:p>
                      <a:pPr algn="ctr"/>
                      <a:r>
                        <a:rPr lang="en-US" dirty="0"/>
                        <a:t>76</a:t>
                      </a:r>
                    </a:p>
                  </a:txBody>
                  <a:tcPr anchor="ctr"/>
                </a:tc>
                <a:tc>
                  <a:txBody>
                    <a:bodyPr/>
                    <a:lstStyle/>
                    <a:p>
                      <a:pPr algn="ctr"/>
                      <a:r>
                        <a:rPr lang="en-US" dirty="0"/>
                        <a:t>89</a:t>
                      </a:r>
                    </a:p>
                  </a:txBody>
                  <a:tcPr anchor="ctr"/>
                </a:tc>
                <a:extLst>
                  <a:ext uri="{0D108BD9-81ED-4DB2-BD59-A6C34878D82A}">
                    <a16:rowId xmlns:a16="http://schemas.microsoft.com/office/drawing/2014/main" val="10004"/>
                  </a:ext>
                </a:extLst>
              </a:tr>
              <a:tr h="425885">
                <a:tc>
                  <a:txBody>
                    <a:bodyPr/>
                    <a:lstStyle/>
                    <a:p>
                      <a:pPr algn="ctr"/>
                      <a:r>
                        <a:rPr lang="en-US" dirty="0"/>
                        <a:t>Crew</a:t>
                      </a:r>
                    </a:p>
                  </a:txBody>
                  <a:tcPr anchor="ctr"/>
                </a:tc>
                <a:tc>
                  <a:txBody>
                    <a:bodyPr/>
                    <a:lstStyle/>
                    <a:p>
                      <a:pPr algn="ctr"/>
                      <a:r>
                        <a:rPr lang="en-US" dirty="0"/>
                        <a:t>20</a:t>
                      </a:r>
                    </a:p>
                  </a:txBody>
                  <a:tcPr anchor="ctr"/>
                </a:tc>
                <a:tc>
                  <a:txBody>
                    <a:bodyPr/>
                    <a:lstStyle/>
                    <a:p>
                      <a:pPr algn="ctr"/>
                      <a:r>
                        <a:rPr lang="en-US" dirty="0"/>
                        <a:t>3</a:t>
                      </a:r>
                    </a:p>
                  </a:txBody>
                  <a:tcPr anchor="ctr"/>
                </a:tc>
                <a:extLst>
                  <a:ext uri="{0D108BD9-81ED-4DB2-BD59-A6C34878D82A}">
                    <a16:rowId xmlns:a16="http://schemas.microsoft.com/office/drawing/2014/main" val="10005"/>
                  </a:ext>
                </a:extLst>
              </a:tr>
            </a:tbl>
          </a:graphicData>
        </a:graphic>
      </p:graphicFrame>
      <p:graphicFrame>
        <p:nvGraphicFramePr>
          <p:cNvPr id="7" name="Table 6"/>
          <p:cNvGraphicFramePr>
            <a:graphicFrameLocks noGrp="1"/>
          </p:cNvGraphicFramePr>
          <p:nvPr/>
        </p:nvGraphicFramePr>
        <p:xfrm>
          <a:off x="4521895" y="3532843"/>
          <a:ext cx="3782076" cy="2569201"/>
        </p:xfrm>
        <a:graphic>
          <a:graphicData uri="http://schemas.openxmlformats.org/drawingml/2006/table">
            <a:tbl>
              <a:tblPr firstRow="1" bandRow="1">
                <a:tableStyleId>{5C22544A-7EE6-4342-B048-85BDC9FD1C3A}</a:tableStyleId>
              </a:tblPr>
              <a:tblGrid>
                <a:gridCol w="1260692">
                  <a:extLst>
                    <a:ext uri="{9D8B030D-6E8A-4147-A177-3AD203B41FA5}">
                      <a16:colId xmlns:a16="http://schemas.microsoft.com/office/drawing/2014/main" val="20000"/>
                    </a:ext>
                  </a:extLst>
                </a:gridCol>
                <a:gridCol w="1260692">
                  <a:extLst>
                    <a:ext uri="{9D8B030D-6E8A-4147-A177-3AD203B41FA5}">
                      <a16:colId xmlns:a16="http://schemas.microsoft.com/office/drawing/2014/main" val="20001"/>
                    </a:ext>
                  </a:extLst>
                </a:gridCol>
                <a:gridCol w="1260692">
                  <a:extLst>
                    <a:ext uri="{9D8B030D-6E8A-4147-A177-3AD203B41FA5}">
                      <a16:colId xmlns:a16="http://schemas.microsoft.com/office/drawing/2014/main" val="20002"/>
                    </a:ext>
                  </a:extLst>
                </a:gridCol>
              </a:tblGrid>
              <a:tr h="464829">
                <a:tc gridSpan="3">
                  <a:txBody>
                    <a:bodyPr/>
                    <a:lstStyle/>
                    <a:p>
                      <a:pPr algn="ctr"/>
                      <a:r>
                        <a:rPr lang="en-US" dirty="0"/>
                        <a:t>Expected</a:t>
                      </a:r>
                    </a:p>
                  </a:txBody>
                  <a:tcPr anchor="ct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0000"/>
                  </a:ext>
                </a:extLst>
              </a:tr>
              <a:tr h="438411">
                <a:tc>
                  <a:txBody>
                    <a:bodyPr/>
                    <a:lstStyle/>
                    <a:p>
                      <a:pPr algn="ctr"/>
                      <a:endParaRPr lang="en-US" dirty="0"/>
                    </a:p>
                  </a:txBody>
                  <a:tcPr anchor="ctr"/>
                </a:tc>
                <a:tc>
                  <a:txBody>
                    <a:bodyPr/>
                    <a:lstStyle/>
                    <a:p>
                      <a:pPr algn="ctr"/>
                      <a:r>
                        <a:rPr lang="en-US" dirty="0"/>
                        <a:t>Survived</a:t>
                      </a:r>
                    </a:p>
                  </a:txBody>
                  <a:tcPr anchor="ctr"/>
                </a:tc>
                <a:tc>
                  <a:txBody>
                    <a:bodyPr/>
                    <a:lstStyle/>
                    <a:p>
                      <a:pPr algn="ctr"/>
                      <a:r>
                        <a:rPr lang="en-US" dirty="0"/>
                        <a:t>Died</a:t>
                      </a:r>
                    </a:p>
                  </a:txBody>
                  <a:tcPr anchor="ctr"/>
                </a:tc>
                <a:extLst>
                  <a:ext uri="{0D108BD9-81ED-4DB2-BD59-A6C34878D82A}">
                    <a16:rowId xmlns:a16="http://schemas.microsoft.com/office/drawing/2014/main" val="10001"/>
                  </a:ext>
                </a:extLst>
              </a:tr>
              <a:tr h="438410">
                <a:tc>
                  <a:txBody>
                    <a:bodyPr/>
                    <a:lstStyle/>
                    <a:p>
                      <a:pPr algn="ctr"/>
                      <a:r>
                        <a:rPr lang="en-US" dirty="0"/>
                        <a:t>1st</a:t>
                      </a:r>
                    </a:p>
                  </a:txBody>
                  <a:tcPr anchor="ctr"/>
                </a:tc>
                <a:tc>
                  <a:txBody>
                    <a:bodyPr/>
                    <a:lstStyle/>
                    <a:p>
                      <a:pPr algn="ctr"/>
                      <a:r>
                        <a:rPr lang="en-US" dirty="0"/>
                        <a:t>107</a:t>
                      </a:r>
                    </a:p>
                  </a:txBody>
                  <a:tcPr anchor="ctr"/>
                </a:tc>
                <a:tc>
                  <a:txBody>
                    <a:bodyPr/>
                    <a:lstStyle/>
                    <a:p>
                      <a:pPr algn="ctr"/>
                      <a:r>
                        <a:rPr lang="en-US" dirty="0"/>
                        <a:t>37</a:t>
                      </a:r>
                    </a:p>
                  </a:txBody>
                  <a:tcPr anchor="ctr"/>
                </a:tc>
                <a:extLst>
                  <a:ext uri="{0D108BD9-81ED-4DB2-BD59-A6C34878D82A}">
                    <a16:rowId xmlns:a16="http://schemas.microsoft.com/office/drawing/2014/main" val="10002"/>
                  </a:ext>
                </a:extLst>
              </a:tr>
              <a:tr h="400833">
                <a:tc>
                  <a:txBody>
                    <a:bodyPr/>
                    <a:lstStyle/>
                    <a:p>
                      <a:pPr algn="ctr"/>
                      <a:r>
                        <a:rPr lang="en-US" dirty="0"/>
                        <a:t>2nd</a:t>
                      </a:r>
                    </a:p>
                  </a:txBody>
                  <a:tcPr anchor="ctr"/>
                </a:tc>
                <a:tc>
                  <a:txBody>
                    <a:bodyPr/>
                    <a:lstStyle/>
                    <a:p>
                      <a:pPr algn="ctr"/>
                      <a:r>
                        <a:rPr lang="en-US" dirty="0"/>
                        <a:t>69</a:t>
                      </a:r>
                    </a:p>
                  </a:txBody>
                  <a:tcPr anchor="ctr"/>
                </a:tc>
                <a:tc>
                  <a:txBody>
                    <a:bodyPr/>
                    <a:lstStyle/>
                    <a:p>
                      <a:pPr algn="ctr"/>
                      <a:r>
                        <a:rPr lang="en-US" dirty="0"/>
                        <a:t>24</a:t>
                      </a:r>
                    </a:p>
                  </a:txBody>
                  <a:tcPr anchor="ctr"/>
                </a:tc>
                <a:extLst>
                  <a:ext uri="{0D108BD9-81ED-4DB2-BD59-A6C34878D82A}">
                    <a16:rowId xmlns:a16="http://schemas.microsoft.com/office/drawing/2014/main" val="10003"/>
                  </a:ext>
                </a:extLst>
              </a:tr>
              <a:tr h="400833">
                <a:tc>
                  <a:txBody>
                    <a:bodyPr/>
                    <a:lstStyle/>
                    <a:p>
                      <a:pPr algn="ctr"/>
                      <a:r>
                        <a:rPr lang="en-US" dirty="0"/>
                        <a:t>3rd</a:t>
                      </a:r>
                    </a:p>
                  </a:txBody>
                  <a:tcPr anchor="ctr"/>
                </a:tc>
                <a:tc>
                  <a:txBody>
                    <a:bodyPr/>
                    <a:lstStyle/>
                    <a:p>
                      <a:pPr algn="ctr"/>
                      <a:r>
                        <a:rPr lang="en-US" dirty="0"/>
                        <a:t>123</a:t>
                      </a:r>
                    </a:p>
                  </a:txBody>
                  <a:tcPr anchor="ctr"/>
                </a:tc>
                <a:tc>
                  <a:txBody>
                    <a:bodyPr/>
                    <a:lstStyle/>
                    <a:p>
                      <a:pPr algn="ctr"/>
                      <a:r>
                        <a:rPr lang="en-US" dirty="0"/>
                        <a:t>42</a:t>
                      </a:r>
                    </a:p>
                  </a:txBody>
                  <a:tcPr anchor="ctr"/>
                </a:tc>
                <a:extLst>
                  <a:ext uri="{0D108BD9-81ED-4DB2-BD59-A6C34878D82A}">
                    <a16:rowId xmlns:a16="http://schemas.microsoft.com/office/drawing/2014/main" val="10004"/>
                  </a:ext>
                </a:extLst>
              </a:tr>
              <a:tr h="425885">
                <a:tc>
                  <a:txBody>
                    <a:bodyPr/>
                    <a:lstStyle/>
                    <a:p>
                      <a:pPr algn="ctr"/>
                      <a:r>
                        <a:rPr lang="en-US" dirty="0"/>
                        <a:t>Crew</a:t>
                      </a:r>
                    </a:p>
                  </a:txBody>
                  <a:tcPr anchor="ctr"/>
                </a:tc>
                <a:tc>
                  <a:txBody>
                    <a:bodyPr/>
                    <a:lstStyle/>
                    <a:p>
                      <a:pPr algn="ctr"/>
                      <a:r>
                        <a:rPr lang="en-US" dirty="0"/>
                        <a:t>17</a:t>
                      </a:r>
                    </a:p>
                  </a:txBody>
                  <a:tcPr anchor="ctr"/>
                </a:tc>
                <a:tc>
                  <a:txBody>
                    <a:bodyPr/>
                    <a:lstStyle/>
                    <a:p>
                      <a:pPr algn="ctr"/>
                      <a:r>
                        <a:rPr lang="en-US" dirty="0"/>
                        <a:t>6</a:t>
                      </a:r>
                    </a:p>
                  </a:txBody>
                  <a:tcPr anchor="ctr"/>
                </a:tc>
                <a:extLst>
                  <a:ext uri="{0D108BD9-81ED-4DB2-BD59-A6C34878D82A}">
                    <a16:rowId xmlns:a16="http://schemas.microsoft.com/office/drawing/2014/main" val="10005"/>
                  </a:ext>
                </a:extLst>
              </a:tr>
            </a:tbl>
          </a:graphicData>
        </a:graphic>
      </p:graphicFrame>
      <mc:AlternateContent xmlns:mc="http://schemas.openxmlformats.org/markup-compatibility/2006" xmlns:a14="http://schemas.microsoft.com/office/drawing/2010/main">
        <mc:Choice Requires="a14">
          <p:sp>
            <p:nvSpPr>
              <p:cNvPr id="3" name="Rectangle 2"/>
              <p:cNvSpPr/>
              <p:nvPr/>
            </p:nvSpPr>
            <p:spPr>
              <a:xfrm>
                <a:off x="8986155" y="4494277"/>
                <a:ext cx="2156231" cy="6463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3600" i="1" smtClean="0">
                              <a:latin typeface="Cambria Math" panose="02040503050406030204" pitchFamily="18" charset="0"/>
                            </a:rPr>
                          </m:ctrlPr>
                        </m:sSupPr>
                        <m:e>
                          <m:r>
                            <a:rPr lang="en-US" sz="3600" i="1">
                              <a:latin typeface="Cambria Math" charset="0"/>
                              <a:ea typeface="Cambria Math" charset="0"/>
                              <a:cs typeface="Cambria Math" charset="0"/>
                            </a:rPr>
                            <m:t>𝜒</m:t>
                          </m:r>
                        </m:e>
                        <m:sup>
                          <m:r>
                            <a:rPr lang="en-US" sz="3600" i="1">
                              <a:latin typeface="Cambria Math" charset="0"/>
                            </a:rPr>
                            <m:t>2</m:t>
                          </m:r>
                        </m:sup>
                      </m:sSup>
                      <m:r>
                        <a:rPr lang="en-US" sz="3600" b="0" i="1" smtClean="0">
                          <a:latin typeface="Cambria Math" charset="0"/>
                        </a:rPr>
                        <m:t>=</m:t>
                      </m:r>
                      <m:r>
                        <a:rPr lang="nb-NO" sz="3600" i="1">
                          <a:latin typeface="Cambria Math" charset="0"/>
                        </a:rPr>
                        <m:t>117</m:t>
                      </m:r>
                    </m:oMath>
                  </m:oMathPara>
                </a14:m>
                <a:endParaRPr lang="en-US" sz="3600" dirty="0"/>
              </a:p>
            </p:txBody>
          </p:sp>
        </mc:Choice>
        <mc:Fallback xmlns="">
          <p:sp>
            <p:nvSpPr>
              <p:cNvPr id="3" name="Rectangle 2"/>
              <p:cNvSpPr>
                <a:spLocks noRot="1" noChangeAspect="1" noMove="1" noResize="1" noEditPoints="1" noAdjustHandles="1" noChangeArrowheads="1" noChangeShapeType="1" noTextEdit="1"/>
              </p:cNvSpPr>
              <p:nvPr/>
            </p:nvSpPr>
            <p:spPr>
              <a:xfrm>
                <a:off x="8986155" y="4494277"/>
                <a:ext cx="2156231" cy="646331"/>
              </a:xfrm>
              <a:prstGeom prst="rect">
                <a:avLst/>
              </a:prstGeom>
              <a:blipFill rotWithShape="0">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4327693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0" y="0"/>
                <a:ext cx="12192000" cy="935915"/>
              </a:xfrm>
              <a:solidFill>
                <a:schemeClr val="tx1"/>
              </a:solidFill>
            </p:spPr>
            <p:txBody>
              <a:bodyPr>
                <a:normAutofit/>
              </a:bodyPr>
              <a:lstStyle/>
              <a:p>
                <a:pPr algn="ctr"/>
                <a14:m>
                  <m:oMath xmlns:m="http://schemas.openxmlformats.org/officeDocument/2006/math">
                    <m:sSup>
                      <m:sSupPr>
                        <m:ctrlPr>
                          <a:rPr lang="en-US" i="1" smtClean="0">
                            <a:solidFill>
                              <a:schemeClr val="bg1"/>
                            </a:solidFill>
                            <a:latin typeface="Cambria Math" panose="02040503050406030204" pitchFamily="18" charset="0"/>
                          </a:rPr>
                        </m:ctrlPr>
                      </m:sSupPr>
                      <m:e>
                        <m:r>
                          <m:rPr>
                            <m:sty m:val="p"/>
                          </m:rPr>
                          <a:rPr lang="en-US" b="0" i="0" smtClean="0">
                            <a:solidFill>
                              <a:schemeClr val="bg1"/>
                            </a:solidFill>
                            <a:latin typeface="Cambria Math" charset="0"/>
                            <a:ea typeface="Cambria Math" charset="0"/>
                            <a:cs typeface="Cambria Math" charset="0"/>
                          </a:rPr>
                          <m:t>χ</m:t>
                        </m:r>
                      </m:e>
                      <m:sup>
                        <m:r>
                          <a:rPr lang="en-US" b="0" i="0" smtClean="0">
                            <a:solidFill>
                              <a:schemeClr val="bg1"/>
                            </a:solidFill>
                            <a:latin typeface="Cambria Math" charset="0"/>
                          </a:rPr>
                          <m:t>2</m:t>
                        </m:r>
                      </m:sup>
                    </m:sSup>
                  </m:oMath>
                </a14:m>
                <a:r>
                  <a:rPr lang="en-US" b="1" dirty="0">
                    <a:solidFill>
                      <a:schemeClr val="bg1"/>
                    </a:solidFill>
                  </a:rPr>
                  <a:t>  Test</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0" y="0"/>
                <a:ext cx="12192000" cy="935915"/>
              </a:xfrm>
              <a:blipFill rotWithShape="0">
                <a:blip r:embed="rId2"/>
                <a:stretch>
                  <a:fillRect t="-7143" b="-18831"/>
                </a:stretch>
              </a:blipFill>
            </p:spPr>
            <p:txBody>
              <a:bodyPr/>
              <a:lstStyle/>
              <a:p>
                <a:r>
                  <a:rPr lang="en-US">
                    <a:noFill/>
                  </a:rPr>
                  <a:t> </a:t>
                </a:r>
              </a:p>
            </p:txBody>
          </p:sp>
        </mc:Fallback>
      </mc:AlternateContent>
      <p:sp>
        <p:nvSpPr>
          <p:cNvPr id="5" name="TextBox 4"/>
          <p:cNvSpPr txBox="1"/>
          <p:nvPr/>
        </p:nvSpPr>
        <p:spPr>
          <a:xfrm>
            <a:off x="138769" y="985978"/>
            <a:ext cx="6150281" cy="5693866"/>
          </a:xfrm>
          <a:prstGeom prst="rect">
            <a:avLst/>
          </a:prstGeom>
          <a:noFill/>
        </p:spPr>
        <p:txBody>
          <a:bodyPr wrap="square" rtlCol="0">
            <a:spAutoFit/>
          </a:bodyPr>
          <a:lstStyle/>
          <a:p>
            <a:r>
              <a:rPr lang="en-US" sz="2800" dirty="0"/>
              <a:t>The shape of the chi square distribution depends on the degrees of freedom (</a:t>
            </a:r>
            <a:r>
              <a:rPr lang="en-US" sz="2800" dirty="0" err="1"/>
              <a:t>df</a:t>
            </a:r>
            <a:r>
              <a:rPr lang="en-US" sz="2800" dirty="0"/>
              <a:t>).</a:t>
            </a:r>
          </a:p>
          <a:p>
            <a:endParaRPr lang="en-US" sz="2800" dirty="0"/>
          </a:p>
          <a:p>
            <a:r>
              <a:rPr lang="en-US" sz="2800" dirty="0"/>
              <a:t> </a:t>
            </a:r>
            <a:r>
              <a:rPr lang="en-US" sz="2800" dirty="0" err="1"/>
              <a:t>df</a:t>
            </a:r>
            <a:r>
              <a:rPr lang="en-US" sz="2800" dirty="0"/>
              <a:t> = (no. rows </a:t>
            </a:r>
            <a:r>
              <a:rPr lang="mr-IN" sz="2800" dirty="0"/>
              <a:t>–</a:t>
            </a:r>
            <a:r>
              <a:rPr lang="en-US" sz="2800" dirty="0"/>
              <a:t> 1)(no. cols -1) </a:t>
            </a:r>
          </a:p>
          <a:p>
            <a:endParaRPr lang="en-US" sz="2800" dirty="0">
              <a:latin typeface="Andale Mono" charset="0"/>
              <a:ea typeface="Andale Mono" charset="0"/>
              <a:cs typeface="Andale Mono" charset="0"/>
            </a:endParaRPr>
          </a:p>
          <a:p>
            <a:endParaRPr lang="en-US" sz="2800" dirty="0">
              <a:latin typeface="Andale Mono" charset="0"/>
              <a:ea typeface="Andale Mono" charset="0"/>
              <a:cs typeface="Andale Mono" charset="0"/>
            </a:endParaRPr>
          </a:p>
          <a:p>
            <a:endParaRPr lang="en-US" sz="2800" dirty="0">
              <a:latin typeface="Andale Mono" charset="0"/>
              <a:ea typeface="Andale Mono" charset="0"/>
              <a:cs typeface="Andale Mono" charset="0"/>
            </a:endParaRPr>
          </a:p>
          <a:p>
            <a:endParaRPr lang="en-US" sz="2800" dirty="0">
              <a:latin typeface="Andale Mono" charset="0"/>
              <a:ea typeface="Andale Mono" charset="0"/>
              <a:cs typeface="Andale Mono" charset="0"/>
            </a:endParaRPr>
          </a:p>
          <a:p>
            <a:endParaRPr lang="en-US" sz="2800" dirty="0">
              <a:latin typeface="Andale Mono" charset="0"/>
              <a:ea typeface="Andale Mono" charset="0"/>
              <a:cs typeface="Andale Mono" charset="0"/>
            </a:endParaRPr>
          </a:p>
          <a:p>
            <a:endParaRPr lang="en-US" sz="2800" dirty="0">
              <a:latin typeface="Andale Mono" charset="0"/>
              <a:ea typeface="Andale Mono" charset="0"/>
              <a:cs typeface="Andale Mono" charset="0"/>
            </a:endParaRPr>
          </a:p>
          <a:p>
            <a:endParaRPr lang="en-US" sz="2800" dirty="0">
              <a:latin typeface="Andale Mono" charset="0"/>
              <a:ea typeface="Andale Mono" charset="0"/>
              <a:cs typeface="Andale Mono" charset="0"/>
            </a:endParaRPr>
          </a:p>
          <a:p>
            <a:r>
              <a:rPr lang="en-US" sz="2800" dirty="0" err="1"/>
              <a:t>df</a:t>
            </a:r>
            <a:r>
              <a:rPr lang="en-US" sz="2800" dirty="0"/>
              <a:t> = (4</a:t>
            </a:r>
            <a:r>
              <a:rPr lang="mr-IN" sz="2800" dirty="0"/>
              <a:t>–</a:t>
            </a:r>
            <a:r>
              <a:rPr lang="en-US" sz="2800" dirty="0"/>
              <a:t> 1)(2 -1)</a:t>
            </a:r>
          </a:p>
          <a:p>
            <a:r>
              <a:rPr lang="en-US" sz="2800" dirty="0" err="1"/>
              <a:t>df</a:t>
            </a:r>
            <a:r>
              <a:rPr lang="en-US" sz="2800" dirty="0"/>
              <a:t> = 3</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9050" y="985978"/>
            <a:ext cx="2898493" cy="1306957"/>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57442" y="1033121"/>
            <a:ext cx="2357610" cy="1255652"/>
          </a:xfrm>
          <a:prstGeom prst="rect">
            <a:avLst/>
          </a:prstGeom>
        </p:spPr>
      </p:pic>
      <p:graphicFrame>
        <p:nvGraphicFramePr>
          <p:cNvPr id="7" name="Table 6"/>
          <p:cNvGraphicFramePr>
            <a:graphicFrameLocks noGrp="1"/>
          </p:cNvGraphicFramePr>
          <p:nvPr/>
        </p:nvGraphicFramePr>
        <p:xfrm>
          <a:off x="228252" y="2856437"/>
          <a:ext cx="5042769" cy="2569201"/>
        </p:xfrm>
        <a:graphic>
          <a:graphicData uri="http://schemas.openxmlformats.org/drawingml/2006/table">
            <a:tbl>
              <a:tblPr firstRow="1" bandRow="1">
                <a:tableStyleId>{5C22544A-7EE6-4342-B048-85BDC9FD1C3A}</a:tableStyleId>
              </a:tblPr>
              <a:tblGrid>
                <a:gridCol w="1680923">
                  <a:extLst>
                    <a:ext uri="{9D8B030D-6E8A-4147-A177-3AD203B41FA5}">
                      <a16:colId xmlns:a16="http://schemas.microsoft.com/office/drawing/2014/main" val="20000"/>
                    </a:ext>
                  </a:extLst>
                </a:gridCol>
                <a:gridCol w="1680923">
                  <a:extLst>
                    <a:ext uri="{9D8B030D-6E8A-4147-A177-3AD203B41FA5}">
                      <a16:colId xmlns:a16="http://schemas.microsoft.com/office/drawing/2014/main" val="20001"/>
                    </a:ext>
                  </a:extLst>
                </a:gridCol>
                <a:gridCol w="1680923">
                  <a:extLst>
                    <a:ext uri="{9D8B030D-6E8A-4147-A177-3AD203B41FA5}">
                      <a16:colId xmlns:a16="http://schemas.microsoft.com/office/drawing/2014/main" val="20002"/>
                    </a:ext>
                  </a:extLst>
                </a:gridCol>
              </a:tblGrid>
              <a:tr h="464829">
                <a:tc gridSpan="3">
                  <a:txBody>
                    <a:bodyPr/>
                    <a:lstStyle/>
                    <a:p>
                      <a:pPr algn="ctr"/>
                      <a:r>
                        <a:rPr lang="en-US" dirty="0"/>
                        <a:t>Female adults on the Titanic</a:t>
                      </a:r>
                    </a:p>
                  </a:txBody>
                  <a:tcPr anchor="ct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0000"/>
                  </a:ext>
                </a:extLst>
              </a:tr>
              <a:tr h="438411">
                <a:tc>
                  <a:txBody>
                    <a:bodyPr/>
                    <a:lstStyle/>
                    <a:p>
                      <a:pPr algn="ctr"/>
                      <a:endParaRPr lang="en-US" dirty="0"/>
                    </a:p>
                  </a:txBody>
                  <a:tcPr anchor="ctr"/>
                </a:tc>
                <a:tc>
                  <a:txBody>
                    <a:bodyPr/>
                    <a:lstStyle/>
                    <a:p>
                      <a:pPr algn="ctr"/>
                      <a:r>
                        <a:rPr lang="en-US" dirty="0"/>
                        <a:t>Survived</a:t>
                      </a:r>
                    </a:p>
                  </a:txBody>
                  <a:tcPr anchor="ctr"/>
                </a:tc>
                <a:tc>
                  <a:txBody>
                    <a:bodyPr/>
                    <a:lstStyle/>
                    <a:p>
                      <a:pPr algn="ctr"/>
                      <a:r>
                        <a:rPr lang="en-US" dirty="0"/>
                        <a:t>Died</a:t>
                      </a:r>
                    </a:p>
                  </a:txBody>
                  <a:tcPr anchor="ctr"/>
                </a:tc>
                <a:extLst>
                  <a:ext uri="{0D108BD9-81ED-4DB2-BD59-A6C34878D82A}">
                    <a16:rowId xmlns:a16="http://schemas.microsoft.com/office/drawing/2014/main" val="10001"/>
                  </a:ext>
                </a:extLst>
              </a:tr>
              <a:tr h="438410">
                <a:tc>
                  <a:txBody>
                    <a:bodyPr/>
                    <a:lstStyle/>
                    <a:p>
                      <a:pPr algn="ctr"/>
                      <a:r>
                        <a:rPr lang="en-US" dirty="0"/>
                        <a:t>1st</a:t>
                      </a:r>
                    </a:p>
                  </a:txBody>
                  <a:tcPr anchor="ctr"/>
                </a:tc>
                <a:tc>
                  <a:txBody>
                    <a:bodyPr/>
                    <a:lstStyle/>
                    <a:p>
                      <a:pPr algn="ctr"/>
                      <a:r>
                        <a:rPr lang="en-US" dirty="0"/>
                        <a:t>140</a:t>
                      </a:r>
                    </a:p>
                  </a:txBody>
                  <a:tcPr anchor="ctr"/>
                </a:tc>
                <a:tc>
                  <a:txBody>
                    <a:bodyPr/>
                    <a:lstStyle/>
                    <a:p>
                      <a:pPr algn="ctr"/>
                      <a:r>
                        <a:rPr lang="en-US" dirty="0"/>
                        <a:t>4</a:t>
                      </a:r>
                    </a:p>
                  </a:txBody>
                  <a:tcPr anchor="ctr"/>
                </a:tc>
                <a:extLst>
                  <a:ext uri="{0D108BD9-81ED-4DB2-BD59-A6C34878D82A}">
                    <a16:rowId xmlns:a16="http://schemas.microsoft.com/office/drawing/2014/main" val="10002"/>
                  </a:ext>
                </a:extLst>
              </a:tr>
              <a:tr h="400833">
                <a:tc>
                  <a:txBody>
                    <a:bodyPr/>
                    <a:lstStyle/>
                    <a:p>
                      <a:pPr algn="ctr"/>
                      <a:r>
                        <a:rPr lang="en-US" dirty="0"/>
                        <a:t>2nd</a:t>
                      </a:r>
                    </a:p>
                  </a:txBody>
                  <a:tcPr anchor="ctr"/>
                </a:tc>
                <a:tc>
                  <a:txBody>
                    <a:bodyPr/>
                    <a:lstStyle/>
                    <a:p>
                      <a:pPr algn="ctr"/>
                      <a:r>
                        <a:rPr lang="en-US" dirty="0"/>
                        <a:t>80</a:t>
                      </a:r>
                    </a:p>
                  </a:txBody>
                  <a:tcPr anchor="ctr"/>
                </a:tc>
                <a:tc>
                  <a:txBody>
                    <a:bodyPr/>
                    <a:lstStyle/>
                    <a:p>
                      <a:pPr algn="ctr"/>
                      <a:r>
                        <a:rPr lang="en-US" dirty="0"/>
                        <a:t>13</a:t>
                      </a:r>
                    </a:p>
                  </a:txBody>
                  <a:tcPr anchor="ctr"/>
                </a:tc>
                <a:extLst>
                  <a:ext uri="{0D108BD9-81ED-4DB2-BD59-A6C34878D82A}">
                    <a16:rowId xmlns:a16="http://schemas.microsoft.com/office/drawing/2014/main" val="10003"/>
                  </a:ext>
                </a:extLst>
              </a:tr>
              <a:tr h="400833">
                <a:tc>
                  <a:txBody>
                    <a:bodyPr/>
                    <a:lstStyle/>
                    <a:p>
                      <a:pPr algn="ctr"/>
                      <a:r>
                        <a:rPr lang="en-US" dirty="0"/>
                        <a:t>3rd</a:t>
                      </a:r>
                    </a:p>
                  </a:txBody>
                  <a:tcPr anchor="ctr"/>
                </a:tc>
                <a:tc>
                  <a:txBody>
                    <a:bodyPr/>
                    <a:lstStyle/>
                    <a:p>
                      <a:pPr algn="ctr"/>
                      <a:r>
                        <a:rPr lang="en-US" dirty="0"/>
                        <a:t>76</a:t>
                      </a:r>
                    </a:p>
                  </a:txBody>
                  <a:tcPr anchor="ctr"/>
                </a:tc>
                <a:tc>
                  <a:txBody>
                    <a:bodyPr/>
                    <a:lstStyle/>
                    <a:p>
                      <a:pPr algn="ctr"/>
                      <a:r>
                        <a:rPr lang="en-US" dirty="0"/>
                        <a:t>89</a:t>
                      </a:r>
                    </a:p>
                  </a:txBody>
                  <a:tcPr anchor="ctr"/>
                </a:tc>
                <a:extLst>
                  <a:ext uri="{0D108BD9-81ED-4DB2-BD59-A6C34878D82A}">
                    <a16:rowId xmlns:a16="http://schemas.microsoft.com/office/drawing/2014/main" val="10004"/>
                  </a:ext>
                </a:extLst>
              </a:tr>
              <a:tr h="425885">
                <a:tc>
                  <a:txBody>
                    <a:bodyPr/>
                    <a:lstStyle/>
                    <a:p>
                      <a:pPr algn="ctr"/>
                      <a:r>
                        <a:rPr lang="en-US" dirty="0"/>
                        <a:t>Crew</a:t>
                      </a:r>
                    </a:p>
                  </a:txBody>
                  <a:tcPr anchor="ctr"/>
                </a:tc>
                <a:tc>
                  <a:txBody>
                    <a:bodyPr/>
                    <a:lstStyle/>
                    <a:p>
                      <a:pPr algn="ctr"/>
                      <a:r>
                        <a:rPr lang="en-US" dirty="0"/>
                        <a:t>20</a:t>
                      </a:r>
                    </a:p>
                  </a:txBody>
                  <a:tcPr anchor="ctr"/>
                </a:tc>
                <a:tc>
                  <a:txBody>
                    <a:bodyPr/>
                    <a:lstStyle/>
                    <a:p>
                      <a:pPr algn="ctr"/>
                      <a:r>
                        <a:rPr lang="en-US" dirty="0"/>
                        <a:t>3</a:t>
                      </a:r>
                    </a:p>
                  </a:txBody>
                  <a:tcPr anchor="ctr"/>
                </a:tc>
                <a:extLst>
                  <a:ext uri="{0D108BD9-81ED-4DB2-BD59-A6C34878D82A}">
                    <a16:rowId xmlns:a16="http://schemas.microsoft.com/office/drawing/2014/main" val="10005"/>
                  </a:ext>
                </a:extLst>
              </a:tr>
            </a:tbl>
          </a:graphicData>
        </a:graphic>
      </p:graphicFrame>
      <p:sp>
        <p:nvSpPr>
          <p:cNvPr id="8" name="TextBox 7"/>
          <p:cNvSpPr txBox="1"/>
          <p:nvPr/>
        </p:nvSpPr>
        <p:spPr>
          <a:xfrm>
            <a:off x="7883677" y="1291615"/>
            <a:ext cx="609462" cy="369332"/>
          </a:xfrm>
          <a:prstGeom prst="rect">
            <a:avLst/>
          </a:prstGeom>
          <a:noFill/>
        </p:spPr>
        <p:txBody>
          <a:bodyPr wrap="none" rtlCol="0">
            <a:spAutoFit/>
          </a:bodyPr>
          <a:lstStyle/>
          <a:p>
            <a:r>
              <a:rPr lang="en-US"/>
              <a:t>df</a:t>
            </a:r>
            <a:r>
              <a:rPr lang="en-US" dirty="0"/>
              <a:t>=1</a:t>
            </a:r>
          </a:p>
        </p:txBody>
      </p:sp>
      <p:sp>
        <p:nvSpPr>
          <p:cNvPr id="9" name="TextBox 8"/>
          <p:cNvSpPr txBox="1"/>
          <p:nvPr/>
        </p:nvSpPr>
        <p:spPr>
          <a:xfrm>
            <a:off x="10782170" y="1270124"/>
            <a:ext cx="609462" cy="369332"/>
          </a:xfrm>
          <a:prstGeom prst="rect">
            <a:avLst/>
          </a:prstGeom>
          <a:noFill/>
        </p:spPr>
        <p:txBody>
          <a:bodyPr wrap="none" rtlCol="0">
            <a:spAutoFit/>
          </a:bodyPr>
          <a:lstStyle/>
          <a:p>
            <a:r>
              <a:rPr lang="en-US" dirty="0" err="1"/>
              <a:t>df</a:t>
            </a:r>
            <a:r>
              <a:rPr lang="en-US" dirty="0"/>
              <a:t>=3</a:t>
            </a:r>
          </a:p>
        </p:txBody>
      </p:sp>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65658" y="3091543"/>
            <a:ext cx="5649393" cy="3489050"/>
          </a:xfrm>
          <a:prstGeom prst="rect">
            <a:avLst/>
          </a:prstGeom>
        </p:spPr>
      </p:pic>
    </p:spTree>
    <p:extLst>
      <p:ext uri="{BB962C8B-B14F-4D97-AF65-F5344CB8AC3E}">
        <p14:creationId xmlns:p14="http://schemas.microsoft.com/office/powerpoint/2010/main" val="3621365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0" end="1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11" end="1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lstStyle/>
          <a:p>
            <a:pPr algn="ctr"/>
            <a:r>
              <a:rPr lang="en-US" b="1" dirty="0">
                <a:solidFill>
                  <a:schemeClr val="bg1"/>
                </a:solidFill>
              </a:rPr>
              <a:t>My take</a:t>
            </a:r>
          </a:p>
        </p:txBody>
      </p:sp>
      <p:sp>
        <p:nvSpPr>
          <p:cNvPr id="3" name="TextBox 2">
            <a:extLst>
              <a:ext uri="{FF2B5EF4-FFF2-40B4-BE49-F238E27FC236}">
                <a16:creationId xmlns:a16="http://schemas.microsoft.com/office/drawing/2014/main" id="{39127271-7944-0346-B88A-5B6585D4204C}"/>
              </a:ext>
            </a:extLst>
          </p:cNvPr>
          <p:cNvSpPr txBox="1"/>
          <p:nvPr/>
        </p:nvSpPr>
        <p:spPr>
          <a:xfrm>
            <a:off x="523982" y="1356189"/>
            <a:ext cx="10628927" cy="2246769"/>
          </a:xfrm>
          <a:prstGeom prst="rect">
            <a:avLst/>
          </a:prstGeom>
          <a:noFill/>
        </p:spPr>
        <p:txBody>
          <a:bodyPr wrap="square" rtlCol="0">
            <a:spAutoFit/>
          </a:bodyPr>
          <a:lstStyle/>
          <a:p>
            <a:r>
              <a:rPr lang="en-US" sz="2800" dirty="0"/>
              <a:t>Much of what was presented today forms the basis of logically thinking about your experimental results. Similarly these topics are key to your ability to evaluate the evidence presented in the papers that you read. </a:t>
            </a:r>
            <a:r>
              <a:rPr lang="en-US" sz="2800" dirty="0">
                <a:solidFill>
                  <a:srgbClr val="C00000"/>
                </a:solidFill>
              </a:rPr>
              <a:t>I will definitely ask you multiple questions on your midterm and final that will require you to think clearly about these topics</a:t>
            </a:r>
            <a:r>
              <a:rPr lang="en-US" dirty="0">
                <a:solidFill>
                  <a:srgbClr val="C00000"/>
                </a:solidFill>
              </a:rPr>
              <a:t>.</a:t>
            </a:r>
          </a:p>
        </p:txBody>
      </p:sp>
    </p:spTree>
    <p:extLst>
      <p:ext uri="{BB962C8B-B14F-4D97-AF65-F5344CB8AC3E}">
        <p14:creationId xmlns:p14="http://schemas.microsoft.com/office/powerpoint/2010/main" val="33446656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164EC2A5-FACC-5249-B3CE-17BE0D4A1F3F}"/>
              </a:ext>
            </a:extLst>
          </p:cNvPr>
          <p:cNvSpPr txBox="1"/>
          <p:nvPr/>
        </p:nvSpPr>
        <p:spPr>
          <a:xfrm>
            <a:off x="0" y="0"/>
            <a:ext cx="12192000" cy="584775"/>
          </a:xfrm>
          <a:prstGeom prst="rect">
            <a:avLst/>
          </a:prstGeom>
          <a:solidFill>
            <a:schemeClr val="tx1"/>
          </a:solidFill>
        </p:spPr>
        <p:txBody>
          <a:bodyPr wrap="square" rtlCol="0">
            <a:spAutoFit/>
          </a:bodyPr>
          <a:lstStyle/>
          <a:p>
            <a:pPr algn="ctr"/>
            <a:r>
              <a:rPr lang="en-US" sz="3200" b="1" dirty="0">
                <a:solidFill>
                  <a:schemeClr val="bg1"/>
                </a:solidFill>
              </a:rPr>
              <a:t>My expectations for you</a:t>
            </a:r>
          </a:p>
        </p:txBody>
      </p:sp>
      <p:graphicFrame>
        <p:nvGraphicFramePr>
          <p:cNvPr id="7" name="Table 7">
            <a:extLst>
              <a:ext uri="{FF2B5EF4-FFF2-40B4-BE49-F238E27FC236}">
                <a16:creationId xmlns:a16="http://schemas.microsoft.com/office/drawing/2014/main" id="{B9F7082F-AC26-6E49-93EA-932D77216422}"/>
              </a:ext>
            </a:extLst>
          </p:cNvPr>
          <p:cNvGraphicFramePr>
            <a:graphicFrameLocks noGrp="1"/>
          </p:cNvGraphicFramePr>
          <p:nvPr>
            <p:extLst>
              <p:ext uri="{D42A27DB-BD31-4B8C-83A1-F6EECF244321}">
                <p14:modId xmlns:p14="http://schemas.microsoft.com/office/powerpoint/2010/main" val="1002326106"/>
              </p:ext>
            </p:extLst>
          </p:nvPr>
        </p:nvGraphicFramePr>
        <p:xfrm>
          <a:off x="304800" y="917591"/>
          <a:ext cx="11538857" cy="2966720"/>
        </p:xfrm>
        <a:graphic>
          <a:graphicData uri="http://schemas.openxmlformats.org/drawingml/2006/table">
            <a:tbl>
              <a:tblPr firstRow="1" bandRow="1">
                <a:tableStyleId>{5C22544A-7EE6-4342-B048-85BDC9FD1C3A}</a:tableStyleId>
              </a:tblPr>
              <a:tblGrid>
                <a:gridCol w="2874449">
                  <a:extLst>
                    <a:ext uri="{9D8B030D-6E8A-4147-A177-3AD203B41FA5}">
                      <a16:colId xmlns:a16="http://schemas.microsoft.com/office/drawing/2014/main" val="1208965653"/>
                    </a:ext>
                  </a:extLst>
                </a:gridCol>
                <a:gridCol w="2915512">
                  <a:extLst>
                    <a:ext uri="{9D8B030D-6E8A-4147-A177-3AD203B41FA5}">
                      <a16:colId xmlns:a16="http://schemas.microsoft.com/office/drawing/2014/main" val="1390911447"/>
                    </a:ext>
                  </a:extLst>
                </a:gridCol>
                <a:gridCol w="2915512">
                  <a:extLst>
                    <a:ext uri="{9D8B030D-6E8A-4147-A177-3AD203B41FA5}">
                      <a16:colId xmlns:a16="http://schemas.microsoft.com/office/drawing/2014/main" val="3636688797"/>
                    </a:ext>
                  </a:extLst>
                </a:gridCol>
                <a:gridCol w="2833384">
                  <a:extLst>
                    <a:ext uri="{9D8B030D-6E8A-4147-A177-3AD203B41FA5}">
                      <a16:colId xmlns:a16="http://schemas.microsoft.com/office/drawing/2014/main" val="3484051779"/>
                    </a:ext>
                  </a:extLst>
                </a:gridCol>
              </a:tblGrid>
              <a:tr h="370840">
                <a:tc gridSpan="2">
                  <a:txBody>
                    <a:bodyPr/>
                    <a:lstStyle/>
                    <a:p>
                      <a:pPr algn="ctr"/>
                      <a:r>
                        <a:rPr lang="en-US" dirty="0">
                          <a:solidFill>
                            <a:schemeClr val="tx1"/>
                          </a:solidFill>
                        </a:rPr>
                        <a:t>Concepts</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dirty="0">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R coding</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Stats</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11228278"/>
                  </a:ext>
                </a:extLst>
              </a:tr>
              <a:tr h="370840">
                <a:tc>
                  <a:txBody>
                    <a:bodyPr/>
                    <a:lstStyle/>
                    <a:p>
                      <a:r>
                        <a:rPr lang="en-US" dirty="0">
                          <a:solidFill>
                            <a:schemeClr val="tx1"/>
                          </a:solidFill>
                        </a:rPr>
                        <a:t>Reproducibility crisis</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r>
                        <a:rPr lang="en-US" dirty="0">
                          <a:solidFill>
                            <a:schemeClr val="tx1"/>
                          </a:solidFill>
                        </a:rPr>
                        <a:t>Probability</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r>
                        <a:rPr lang="en-US" dirty="0">
                          <a:solidFill>
                            <a:schemeClr val="tx1"/>
                          </a:solidFill>
                        </a:rPr>
                        <a:t>&lt;-  []  + -  /  %%  :  ==  !=</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r>
                        <a:rPr lang="en-US" dirty="0" err="1">
                          <a:solidFill>
                            <a:schemeClr val="tx1"/>
                          </a:solidFill>
                        </a:rPr>
                        <a:t>binom.test</a:t>
                      </a:r>
                      <a:endParaRPr lang="en-US" dirty="0">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169829175"/>
                  </a:ext>
                </a:extLst>
              </a:tr>
              <a:tr h="370840">
                <a:tc>
                  <a:txBody>
                    <a:bodyPr/>
                    <a:lstStyle/>
                    <a:p>
                      <a:r>
                        <a:rPr lang="en-US" dirty="0">
                          <a:solidFill>
                            <a:schemeClr val="tx1"/>
                          </a:solidFill>
                        </a:rPr>
                        <a:t>Importance of stats training</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dirty="0">
                          <a:solidFill>
                            <a:schemeClr val="tx1"/>
                          </a:solidFill>
                        </a:rPr>
                        <a:t>Bayesian vs ML</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dirty="0">
                          <a:solidFill>
                            <a:schemeClr val="tx1"/>
                          </a:solidFill>
                        </a:rPr>
                        <a:t> %in%</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dirty="0" err="1">
                          <a:solidFill>
                            <a:schemeClr val="tx1"/>
                          </a:solidFill>
                        </a:rPr>
                        <a:t>chisq.test</a:t>
                      </a:r>
                      <a:endParaRPr lang="en-US"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746526717"/>
                  </a:ext>
                </a:extLst>
              </a:tr>
              <a:tr h="370840">
                <a:tc>
                  <a:txBody>
                    <a:bodyPr/>
                    <a:lstStyle/>
                    <a:p>
                      <a:r>
                        <a:rPr lang="en-US" dirty="0">
                          <a:solidFill>
                            <a:schemeClr val="tx1"/>
                          </a:solidFill>
                        </a:rPr>
                        <a:t>Rules for plots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dirty="0">
                          <a:solidFill>
                            <a:schemeClr val="tx1"/>
                          </a:solidFill>
                        </a:rPr>
                        <a:t>Null hypotheses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dirty="0">
                          <a:solidFill>
                            <a:schemeClr val="tx1"/>
                          </a:solidFill>
                        </a:rPr>
                        <a:t> c, rep, </a:t>
                      </a:r>
                      <a:r>
                        <a:rPr lang="en-US" dirty="0" err="1">
                          <a:solidFill>
                            <a:schemeClr val="tx1"/>
                          </a:solidFill>
                        </a:rPr>
                        <a:t>data.frame</a:t>
                      </a:r>
                      <a:r>
                        <a:rPr lang="en-US" dirty="0">
                          <a:solidFill>
                            <a:schemeClr val="tx1"/>
                          </a:solidFill>
                        </a:rPr>
                        <a:t>, list, for,</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US">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836828640"/>
                  </a:ext>
                </a:extLst>
              </a:tr>
              <a:tr h="370840">
                <a:tc>
                  <a:txBody>
                    <a:bodyPr/>
                    <a:lstStyle/>
                    <a:p>
                      <a:r>
                        <a:rPr lang="en-US" dirty="0">
                          <a:solidFill>
                            <a:schemeClr val="tx1"/>
                          </a:solidFill>
                        </a:rPr>
                        <a:t>Populations and samples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dirty="0">
                          <a:solidFill>
                            <a:schemeClr val="tx1"/>
                          </a:solidFill>
                        </a:rPr>
                        <a:t>P-values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dirty="0">
                          <a:solidFill>
                            <a:schemeClr val="tx1"/>
                          </a:solidFill>
                        </a:rPr>
                        <a:t> if,  print,  </a:t>
                      </a:r>
                      <a:r>
                        <a:rPr lang="en-US" dirty="0" err="1">
                          <a:solidFill>
                            <a:schemeClr val="tx1"/>
                          </a:solidFill>
                        </a:rPr>
                        <a:t>rnorm</a:t>
                      </a:r>
                      <a:r>
                        <a:rPr lang="en-US" dirty="0">
                          <a:solidFill>
                            <a:schemeClr val="tx1"/>
                          </a:solidFill>
                        </a:rPr>
                        <a:t>, plot, hist,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70197904"/>
                  </a:ext>
                </a:extLst>
              </a:tr>
              <a:tr h="370840">
                <a:tc>
                  <a:txBody>
                    <a:bodyPr/>
                    <a:lstStyle/>
                    <a:p>
                      <a:r>
                        <a:rPr lang="en-US" dirty="0">
                          <a:solidFill>
                            <a:schemeClr val="tx1"/>
                          </a:solidFill>
                        </a:rPr>
                        <a:t>Types of data</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dirty="0">
                          <a:solidFill>
                            <a:schemeClr val="tx1"/>
                          </a:solidFill>
                        </a:rPr>
                        <a:t>Replicates (bio/tech)</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dirty="0">
                          <a:solidFill>
                            <a:schemeClr val="tx1"/>
                          </a:solidFill>
                        </a:rPr>
                        <a:t>density, names, </a:t>
                      </a:r>
                      <a:r>
                        <a:rPr lang="en-US" dirty="0" err="1">
                          <a:solidFill>
                            <a:schemeClr val="tx1"/>
                          </a:solidFill>
                        </a:rPr>
                        <a:t>barplot</a:t>
                      </a:r>
                      <a:r>
                        <a:rPr lang="en-US" dirty="0">
                          <a:solidFill>
                            <a:schemeClr val="tx1"/>
                          </a:solidFill>
                        </a:rPr>
                        <a: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72405879"/>
                  </a:ext>
                </a:extLst>
              </a:tr>
              <a:tr h="370840">
                <a:tc>
                  <a:txBody>
                    <a:bodyPr/>
                    <a:lstStyle/>
                    <a:p>
                      <a:r>
                        <a:rPr lang="en-US" dirty="0">
                          <a:solidFill>
                            <a:schemeClr val="tx1"/>
                          </a:solidFill>
                        </a:rPr>
                        <a:t>Data summary</a:t>
                      </a: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chemeClr val="tx1"/>
                        </a:solidFill>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arrows, lines, points, text, </a:t>
                      </a: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78426860"/>
                  </a:ext>
                </a:extLst>
              </a:tr>
              <a:tr h="370840">
                <a:tc>
                  <a:txBody>
                    <a:bodyPr/>
                    <a:lstStyle/>
                    <a:p>
                      <a:r>
                        <a:rPr lang="en-US" dirty="0">
                          <a:solidFill>
                            <a:schemeClr val="tx1"/>
                          </a:solidFill>
                        </a:rPr>
                        <a:t>Uncertainty</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chemeClr val="tx1"/>
                        </a:solidFill>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solidFill>
                            <a:schemeClr val="tx1"/>
                          </a:solidFill>
                        </a:rPr>
                        <a:t>rgb</a:t>
                      </a:r>
                      <a:r>
                        <a:rPr lang="en-US" dirty="0">
                          <a:solidFill>
                            <a:schemeClr val="tx1"/>
                          </a:solidFill>
                        </a:rPr>
                        <a:t>, polygon, </a:t>
                      </a:r>
                      <a:r>
                        <a:rPr lang="en-US" dirty="0" err="1">
                          <a:solidFill>
                            <a:schemeClr val="tx1"/>
                          </a:solidFill>
                        </a:rPr>
                        <a:t>read.csv</a:t>
                      </a:r>
                      <a:r>
                        <a:rPr lang="en-US" dirty="0">
                          <a:solidFill>
                            <a:schemeClr val="tx1"/>
                          </a:solidFill>
                        </a:rPr>
                        <a:t>, </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89150286"/>
                  </a:ext>
                </a:extLst>
              </a:tr>
            </a:tbl>
          </a:graphicData>
        </a:graphic>
      </p:graphicFrame>
    </p:spTree>
    <p:extLst>
      <p:ext uri="{BB962C8B-B14F-4D97-AF65-F5344CB8AC3E}">
        <p14:creationId xmlns:p14="http://schemas.microsoft.com/office/powerpoint/2010/main" val="4752844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lstStyle/>
          <a:p>
            <a:pPr algn="ctr"/>
            <a:r>
              <a:rPr lang="en-US" b="1">
                <a:solidFill>
                  <a:schemeClr val="bg1"/>
                </a:solidFill>
              </a:rPr>
              <a:t>Thursday</a:t>
            </a:r>
            <a:endParaRPr lang="en-US" b="1" dirty="0">
              <a:solidFill>
                <a:schemeClr val="bg1"/>
              </a:solidFill>
            </a:endParaRPr>
          </a:p>
        </p:txBody>
      </p:sp>
      <p:sp>
        <p:nvSpPr>
          <p:cNvPr id="3" name="TextBox 2">
            <a:extLst>
              <a:ext uri="{FF2B5EF4-FFF2-40B4-BE49-F238E27FC236}">
                <a16:creationId xmlns:a16="http://schemas.microsoft.com/office/drawing/2014/main" id="{39127271-7944-0346-B88A-5B6585D4204C}"/>
              </a:ext>
            </a:extLst>
          </p:cNvPr>
          <p:cNvSpPr txBox="1"/>
          <p:nvPr/>
        </p:nvSpPr>
        <p:spPr>
          <a:xfrm>
            <a:off x="523982" y="1356189"/>
            <a:ext cx="11231138" cy="4524315"/>
          </a:xfrm>
          <a:prstGeom prst="rect">
            <a:avLst/>
          </a:prstGeom>
          <a:noFill/>
        </p:spPr>
        <p:txBody>
          <a:bodyPr wrap="square" rtlCol="0">
            <a:spAutoFit/>
          </a:bodyPr>
          <a:lstStyle/>
          <a:p>
            <a:pPr marL="285750" indent="-285750">
              <a:buFont typeface="Arial" panose="020B0604020202020204" pitchFamily="34" charset="0"/>
              <a:buChar char="•"/>
            </a:pPr>
            <a:r>
              <a:rPr lang="en-US" dirty="0"/>
              <a:t>Evaluate sex ratio of in two frog crosses. We cross species 1 and 2 and obtain 126 offspring 52 of them are male.</a:t>
            </a:r>
          </a:p>
          <a:p>
            <a:pPr marL="285750" indent="-285750">
              <a:buFont typeface="Arial" panose="020B0604020202020204" pitchFamily="34" charset="0"/>
              <a:buChar char="•"/>
            </a:pPr>
            <a:r>
              <a:rPr lang="en-US" dirty="0"/>
              <a:t>1) what is our null hypothesis going to be?</a:t>
            </a:r>
          </a:p>
          <a:p>
            <a:pPr marL="285750" indent="-285750">
              <a:buFont typeface="Arial" panose="020B0604020202020204" pitchFamily="34" charset="0"/>
              <a:buChar char="•"/>
            </a:pPr>
            <a:r>
              <a:rPr lang="en-US" dirty="0"/>
              <a:t>2) does this result support Haldane's rule?</a:t>
            </a:r>
          </a:p>
          <a:p>
            <a:pPr marL="285750" indent="-285750">
              <a:buFont typeface="Arial" panose="020B0604020202020204" pitchFamily="34" charset="0"/>
              <a:buChar char="•"/>
            </a:pPr>
            <a:r>
              <a:rPr lang="en-US" dirty="0"/>
              <a:t>3) what is the minimum number of offspring required to detect a significant deviation from our expectation under the null hypothesis?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We cross females from one strains of fish with males from another strain. A proportion of our offspring have an unusual color pattern.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1) What null might we construct for this data?</a:t>
            </a:r>
          </a:p>
          <a:p>
            <a:pPr marL="285750" indent="-285750">
              <a:buFont typeface="Arial" panose="020B0604020202020204" pitchFamily="34" charset="0"/>
              <a:buChar char="•"/>
            </a:pPr>
            <a:r>
              <a:rPr lang="en-US" dirty="0"/>
              <a:t>2) Can we reject this null?</a:t>
            </a:r>
          </a:p>
          <a:p>
            <a:pPr marL="285750" indent="-285750">
              <a:buFont typeface="Arial" panose="020B0604020202020204" pitchFamily="34" charset="0"/>
              <a:buChar char="•"/>
            </a:pPr>
            <a:r>
              <a:rPr lang="en-US" dirty="0"/>
              <a:t>3) What might we infer from this data?</a:t>
            </a:r>
          </a:p>
        </p:txBody>
      </p:sp>
      <p:graphicFrame>
        <p:nvGraphicFramePr>
          <p:cNvPr id="4" name="Table 4">
            <a:extLst>
              <a:ext uri="{FF2B5EF4-FFF2-40B4-BE49-F238E27FC236}">
                <a16:creationId xmlns:a16="http://schemas.microsoft.com/office/drawing/2014/main" id="{6130C178-0182-CA46-9B32-11BA8B9AEE15}"/>
              </a:ext>
            </a:extLst>
          </p:cNvPr>
          <p:cNvGraphicFramePr>
            <a:graphicFrameLocks noGrp="1"/>
          </p:cNvGraphicFramePr>
          <p:nvPr>
            <p:extLst>
              <p:ext uri="{D42A27DB-BD31-4B8C-83A1-F6EECF244321}">
                <p14:modId xmlns:p14="http://schemas.microsoft.com/office/powerpoint/2010/main" val="2917134101"/>
              </p:ext>
            </p:extLst>
          </p:nvPr>
        </p:nvGraphicFramePr>
        <p:xfrm>
          <a:off x="925056" y="3677210"/>
          <a:ext cx="4815840" cy="1112520"/>
        </p:xfrm>
        <a:graphic>
          <a:graphicData uri="http://schemas.openxmlformats.org/drawingml/2006/table">
            <a:tbl>
              <a:tblPr firstRow="1" bandRow="1">
                <a:tableStyleId>{5C22544A-7EE6-4342-B048-85BDC9FD1C3A}</a:tableStyleId>
              </a:tblPr>
              <a:tblGrid>
                <a:gridCol w="2214879">
                  <a:extLst>
                    <a:ext uri="{9D8B030D-6E8A-4147-A177-3AD203B41FA5}">
                      <a16:colId xmlns:a16="http://schemas.microsoft.com/office/drawing/2014/main" val="4279234023"/>
                    </a:ext>
                  </a:extLst>
                </a:gridCol>
                <a:gridCol w="1361440">
                  <a:extLst>
                    <a:ext uri="{9D8B030D-6E8A-4147-A177-3AD203B41FA5}">
                      <a16:colId xmlns:a16="http://schemas.microsoft.com/office/drawing/2014/main" val="3030544957"/>
                    </a:ext>
                  </a:extLst>
                </a:gridCol>
                <a:gridCol w="1239521">
                  <a:extLst>
                    <a:ext uri="{9D8B030D-6E8A-4147-A177-3AD203B41FA5}">
                      <a16:colId xmlns:a16="http://schemas.microsoft.com/office/drawing/2014/main" val="30306521"/>
                    </a:ext>
                  </a:extLst>
                </a:gridCol>
              </a:tblGrid>
              <a:tr h="370840">
                <a:tc>
                  <a:txBody>
                    <a:bodyPr/>
                    <a:lstStyle/>
                    <a:p>
                      <a:endParaRPr 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dirty="0">
                          <a:solidFill>
                            <a:schemeClr val="tx1"/>
                          </a:solidFill>
                        </a:rPr>
                        <a:t>Males</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dirty="0">
                          <a:solidFill>
                            <a:schemeClr val="tx1"/>
                          </a:solidFill>
                        </a:rPr>
                        <a:t>Females</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93435284"/>
                  </a:ext>
                </a:extLst>
              </a:tr>
              <a:tr h="370840">
                <a:tc>
                  <a:txBody>
                    <a:bodyPr/>
                    <a:lstStyle/>
                    <a:p>
                      <a:r>
                        <a:rPr lang="en-US" dirty="0"/>
                        <a:t>Color Pattern Present</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b="0" dirty="0">
                          <a:solidFill>
                            <a:schemeClr val="tx1"/>
                          </a:solidFill>
                        </a:rPr>
                        <a:t>31</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b="0" dirty="0">
                          <a:solidFill>
                            <a:schemeClr val="tx1"/>
                          </a:solidFill>
                        </a:rPr>
                        <a:t>4</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233190490"/>
                  </a:ext>
                </a:extLst>
              </a:tr>
              <a:tr h="370840">
                <a:tc>
                  <a:txBody>
                    <a:bodyPr/>
                    <a:lstStyle/>
                    <a:p>
                      <a:r>
                        <a:rPr lang="en-US" dirty="0"/>
                        <a:t>Color Pattern Absent</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dirty="0">
                          <a:solidFill>
                            <a:schemeClr val="tx1"/>
                          </a:solidFill>
                        </a:rPr>
                        <a:t>68</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dirty="0">
                          <a:solidFill>
                            <a:schemeClr val="tx1"/>
                          </a:solidFill>
                        </a:rPr>
                        <a:t>89</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17209826"/>
                  </a:ext>
                </a:extLst>
              </a:tr>
            </a:tbl>
          </a:graphicData>
        </a:graphic>
      </p:graphicFrame>
    </p:spTree>
    <p:extLst>
      <p:ext uri="{BB962C8B-B14F-4D97-AF65-F5344CB8AC3E}">
        <p14:creationId xmlns:p14="http://schemas.microsoft.com/office/powerpoint/2010/main" val="2980408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lstStyle/>
          <a:p>
            <a:pPr algn="ctr"/>
            <a:r>
              <a:rPr lang="en-US" b="1" dirty="0">
                <a:solidFill>
                  <a:schemeClr val="bg1"/>
                </a:solidFill>
              </a:rPr>
              <a:t>Today</a:t>
            </a:r>
          </a:p>
        </p:txBody>
      </p:sp>
      <p:sp>
        <p:nvSpPr>
          <p:cNvPr id="4" name="Rectangle 3"/>
          <p:cNvSpPr/>
          <p:nvPr/>
        </p:nvSpPr>
        <p:spPr>
          <a:xfrm>
            <a:off x="195431" y="1006798"/>
            <a:ext cx="11801138" cy="3613297"/>
          </a:xfrm>
          <a:prstGeom prst="rect">
            <a:avLst/>
          </a:prstGeom>
        </p:spPr>
        <p:txBody>
          <a:bodyPr wrap="square">
            <a:spAutoFit/>
          </a:bodyPr>
          <a:lstStyle/>
          <a:p>
            <a:pPr marL="742950" indent="-742950">
              <a:lnSpc>
                <a:spcPct val="200000"/>
              </a:lnSpc>
              <a:buFont typeface="+mj-lt"/>
              <a:buAutoNum type="arabicPeriod"/>
            </a:pPr>
            <a:r>
              <a:rPr lang="en-US" sz="4000" dirty="0"/>
              <a:t>Basic experimental reminders</a:t>
            </a:r>
          </a:p>
          <a:p>
            <a:pPr marL="742950" indent="-742950">
              <a:lnSpc>
                <a:spcPct val="200000"/>
              </a:lnSpc>
              <a:buFont typeface="+mj-lt"/>
              <a:buAutoNum type="arabicPeriod"/>
            </a:pPr>
            <a:r>
              <a:rPr lang="en-US" sz="4000" dirty="0"/>
              <a:t>Basics of Probability</a:t>
            </a:r>
          </a:p>
          <a:p>
            <a:pPr marL="742950" indent="-742950">
              <a:lnSpc>
                <a:spcPct val="200000"/>
              </a:lnSpc>
              <a:buFont typeface="+mj-lt"/>
              <a:buAutoNum type="arabicPeriod"/>
            </a:pPr>
            <a:r>
              <a:rPr lang="en-US" sz="4000" dirty="0"/>
              <a:t>Binomial and Chi-square tests</a:t>
            </a:r>
          </a:p>
        </p:txBody>
      </p:sp>
    </p:spTree>
    <p:extLst>
      <p:ext uri="{BB962C8B-B14F-4D97-AF65-F5344CB8AC3E}">
        <p14:creationId xmlns:p14="http://schemas.microsoft.com/office/powerpoint/2010/main" val="19027049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Analyzing Proportions </a:t>
            </a:r>
          </a:p>
        </p:txBody>
      </p:sp>
      <p:sp>
        <p:nvSpPr>
          <p:cNvPr id="4" name="Rectangle 3"/>
          <p:cNvSpPr/>
          <p:nvPr/>
        </p:nvSpPr>
        <p:spPr>
          <a:xfrm>
            <a:off x="237995" y="1161821"/>
            <a:ext cx="11786991" cy="3970318"/>
          </a:xfrm>
          <a:prstGeom prst="rect">
            <a:avLst/>
          </a:prstGeom>
        </p:spPr>
        <p:txBody>
          <a:bodyPr wrap="square">
            <a:spAutoFit/>
          </a:bodyPr>
          <a:lstStyle/>
          <a:p>
            <a:r>
              <a:rPr lang="en-US" sz="2800" dirty="0"/>
              <a:t>Several chapters in the book deal with this topic </a:t>
            </a:r>
          </a:p>
          <a:p>
            <a:endParaRPr lang="en-US" sz="2800" dirty="0"/>
          </a:p>
          <a:p>
            <a:r>
              <a:rPr lang="en-US" sz="2800" dirty="0"/>
              <a:t>The experiment boils down to this: </a:t>
            </a:r>
          </a:p>
          <a:p>
            <a:pPr marL="914400" lvl="1" indent="-457200">
              <a:buFont typeface="Arial" charset="0"/>
              <a:buChar char="•"/>
            </a:pPr>
            <a:r>
              <a:rPr lang="en-US" sz="2800" dirty="0"/>
              <a:t>Your subjects have some alternative outcomes</a:t>
            </a:r>
          </a:p>
          <a:p>
            <a:pPr marL="914400" lvl="1" indent="-457200">
              <a:buFont typeface="Arial" charset="0"/>
              <a:buChar char="•"/>
            </a:pPr>
            <a:r>
              <a:rPr lang="en-US" sz="2800" dirty="0"/>
              <a:t>Each individual has some probability of each outcome</a:t>
            </a:r>
          </a:p>
          <a:p>
            <a:pPr marL="914400" lvl="1" indent="-457200">
              <a:buFont typeface="Arial" charset="0"/>
              <a:buChar char="•"/>
            </a:pPr>
            <a:r>
              <a:rPr lang="en-US" sz="2800" dirty="0"/>
              <a:t>You are trying to find the conditions that impact that probability</a:t>
            </a:r>
          </a:p>
          <a:p>
            <a:pPr marL="914400" lvl="1" indent="-457200">
              <a:buFont typeface="Arial" charset="0"/>
              <a:buChar char="•"/>
            </a:pPr>
            <a:endParaRPr lang="en-US" sz="2800" dirty="0"/>
          </a:p>
          <a:p>
            <a:r>
              <a:rPr lang="en-US" sz="2800" dirty="0"/>
              <a:t>When would this type of problem come up in the biological sciences? </a:t>
            </a:r>
          </a:p>
          <a:p>
            <a:pPr lvl="1"/>
            <a:endParaRPr lang="en-US" sz="2800" dirty="0"/>
          </a:p>
        </p:txBody>
      </p:sp>
    </p:spTree>
    <p:extLst>
      <p:ext uri="{BB962C8B-B14F-4D97-AF65-F5344CB8AC3E}">
        <p14:creationId xmlns:p14="http://schemas.microsoft.com/office/powerpoint/2010/main" val="9561174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lstStyle/>
          <a:p>
            <a:pPr algn="ctr"/>
            <a:r>
              <a:rPr lang="en-US" b="1" dirty="0">
                <a:solidFill>
                  <a:schemeClr val="bg1"/>
                </a:solidFill>
              </a:rPr>
              <a:t>Terms to know for probability</a:t>
            </a:r>
          </a:p>
        </p:txBody>
      </p:sp>
      <p:pic>
        <p:nvPicPr>
          <p:cNvPr id="5" name="Picture 4">
            <a:extLst>
              <a:ext uri="{FF2B5EF4-FFF2-40B4-BE49-F238E27FC236}">
                <a16:creationId xmlns:a16="http://schemas.microsoft.com/office/drawing/2014/main" id="{6C0C8C1D-9D04-BD48-8A20-8548BCFB5B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7706" y="935915"/>
            <a:ext cx="5401388" cy="4558850"/>
          </a:xfrm>
          <a:prstGeom prst="rect">
            <a:avLst/>
          </a:prstGeom>
        </p:spPr>
      </p:pic>
      <p:sp>
        <p:nvSpPr>
          <p:cNvPr id="3" name="TextBox 2">
            <a:extLst>
              <a:ext uri="{FF2B5EF4-FFF2-40B4-BE49-F238E27FC236}">
                <a16:creationId xmlns:a16="http://schemas.microsoft.com/office/drawing/2014/main" id="{C06B9171-FB39-6A4F-89B6-03E2B5A93873}"/>
              </a:ext>
            </a:extLst>
          </p:cNvPr>
          <p:cNvSpPr txBox="1"/>
          <p:nvPr/>
        </p:nvSpPr>
        <p:spPr>
          <a:xfrm>
            <a:off x="755073" y="5784349"/>
            <a:ext cx="10986654" cy="646331"/>
          </a:xfrm>
          <a:prstGeom prst="rect">
            <a:avLst/>
          </a:prstGeom>
          <a:noFill/>
        </p:spPr>
        <p:txBody>
          <a:bodyPr wrap="square" rtlCol="0">
            <a:spAutoFit/>
          </a:bodyPr>
          <a:lstStyle/>
          <a:p>
            <a:r>
              <a:rPr lang="en-US" dirty="0"/>
              <a:t>Conditional probability: The probability of being struck by lightning changes if you know the statistic about 45 American a year being killed by lightning</a:t>
            </a:r>
          </a:p>
        </p:txBody>
      </p:sp>
    </p:spTree>
    <p:extLst>
      <p:ext uri="{BB962C8B-B14F-4D97-AF65-F5344CB8AC3E}">
        <p14:creationId xmlns:p14="http://schemas.microsoft.com/office/powerpoint/2010/main" val="3498413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lstStyle/>
          <a:p>
            <a:pPr algn="ctr"/>
            <a:r>
              <a:rPr lang="en-US" b="1" dirty="0">
                <a:solidFill>
                  <a:schemeClr val="bg1"/>
                </a:solidFill>
              </a:rPr>
              <a:t>A simple example</a:t>
            </a:r>
          </a:p>
        </p:txBody>
      </p:sp>
      <p:sp>
        <p:nvSpPr>
          <p:cNvPr id="4" name="Rectangle 3"/>
          <p:cNvSpPr/>
          <p:nvPr/>
        </p:nvSpPr>
        <p:spPr>
          <a:xfrm>
            <a:off x="195431" y="935915"/>
            <a:ext cx="11801138" cy="5909310"/>
          </a:xfrm>
          <a:prstGeom prst="rect">
            <a:avLst/>
          </a:prstGeom>
        </p:spPr>
        <p:txBody>
          <a:bodyPr wrap="square">
            <a:spAutoFit/>
          </a:bodyPr>
          <a:lstStyle/>
          <a:p>
            <a:r>
              <a:rPr lang="en-US" sz="3200" dirty="0"/>
              <a:t>What is the probability of drawing an ace then a king from a deck cards?</a:t>
            </a:r>
          </a:p>
          <a:p>
            <a:endParaRPr lang="en-US" sz="3200" dirty="0"/>
          </a:p>
          <a:p>
            <a:r>
              <a:rPr lang="en-US" sz="3200" dirty="0"/>
              <a:t>What is the sample space?</a:t>
            </a:r>
          </a:p>
          <a:p>
            <a:endParaRPr lang="en-US" sz="3200" dirty="0"/>
          </a:p>
          <a:p>
            <a:r>
              <a:rPr lang="en-US" sz="3200" dirty="0"/>
              <a:t>Are the events independent or dependent?</a:t>
            </a:r>
          </a:p>
          <a:p>
            <a:endParaRPr lang="en-US" sz="3200" dirty="0"/>
          </a:p>
          <a:p>
            <a:r>
              <a:rPr lang="en-US" sz="3200" dirty="0"/>
              <a:t>What is the probability of this event?</a:t>
            </a:r>
          </a:p>
          <a:p>
            <a:endParaRPr lang="en-US" sz="3200" dirty="0"/>
          </a:p>
          <a:p>
            <a:r>
              <a:rPr lang="en-US" sz="3200" dirty="0"/>
              <a:t>What is the conditional probability of drawing a king if we have already drawn an ace?</a:t>
            </a:r>
            <a:endParaRPr lang="en-US" sz="200" dirty="0"/>
          </a:p>
          <a:p>
            <a:endParaRPr lang="en-US" sz="200" dirty="0"/>
          </a:p>
          <a:p>
            <a:endParaRPr lang="en-US" sz="200" dirty="0"/>
          </a:p>
          <a:p>
            <a:pPr algn="r"/>
            <a:r>
              <a:rPr lang="en-US" sz="2000" dirty="0">
                <a:solidFill>
                  <a:schemeClr val="tx1">
                    <a:lumMod val="50000"/>
                    <a:lumOff val="50000"/>
                  </a:schemeClr>
                </a:solidFill>
              </a:rPr>
              <a:t>assume standard deck with no jokers</a:t>
            </a:r>
          </a:p>
        </p:txBody>
      </p:sp>
    </p:spTree>
    <p:extLst>
      <p:ext uri="{BB962C8B-B14F-4D97-AF65-F5344CB8AC3E}">
        <p14:creationId xmlns:p14="http://schemas.microsoft.com/office/powerpoint/2010/main" val="31988980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Binomial Test </a:t>
            </a:r>
          </a:p>
        </p:txBody>
      </p:sp>
      <p:sp>
        <p:nvSpPr>
          <p:cNvPr id="4" name="Rectangle 3"/>
          <p:cNvSpPr/>
          <p:nvPr/>
        </p:nvSpPr>
        <p:spPr>
          <a:xfrm>
            <a:off x="237995" y="1161821"/>
            <a:ext cx="11786991" cy="4401205"/>
          </a:xfrm>
          <a:prstGeom prst="rect">
            <a:avLst/>
          </a:prstGeom>
        </p:spPr>
        <p:txBody>
          <a:bodyPr wrap="square">
            <a:spAutoFit/>
          </a:bodyPr>
          <a:lstStyle/>
          <a:p>
            <a:r>
              <a:rPr lang="en-US" sz="2800" dirty="0"/>
              <a:t>A test to determine whether or not the observed proportion adheres to the expected proportion under the null hypothesis </a:t>
            </a:r>
          </a:p>
          <a:p>
            <a:endParaRPr lang="en-US" sz="2800" dirty="0"/>
          </a:p>
          <a:p>
            <a:r>
              <a:rPr lang="en-US" sz="2800" dirty="0"/>
              <a:t>Some possible uses: </a:t>
            </a:r>
          </a:p>
          <a:p>
            <a:pPr marL="914400" lvl="1" indent="-457200">
              <a:buFont typeface="Arial" charset="0"/>
              <a:buChar char="•"/>
            </a:pPr>
            <a:r>
              <a:rPr lang="en-US" sz="2800" dirty="0"/>
              <a:t>Are frogs equally likely to be right or left handed? </a:t>
            </a:r>
          </a:p>
          <a:p>
            <a:pPr marL="914400" lvl="1" indent="-457200">
              <a:buFont typeface="Arial" charset="0"/>
              <a:buChar char="•"/>
            </a:pPr>
            <a:r>
              <a:rPr lang="en-US" sz="2800" dirty="0"/>
              <a:t>Is the sex ratio half male and half female? </a:t>
            </a:r>
          </a:p>
          <a:p>
            <a:pPr marL="914400" lvl="1" indent="-457200">
              <a:buFont typeface="Arial" charset="0"/>
              <a:buChar char="•"/>
            </a:pPr>
            <a:r>
              <a:rPr lang="en-US" sz="2800" dirty="0"/>
              <a:t>Are the offspring phenotypes a 3:1 ratio? </a:t>
            </a:r>
          </a:p>
          <a:p>
            <a:pPr marL="914400" lvl="1" indent="-457200">
              <a:buFont typeface="Arial" charset="0"/>
              <a:buChar char="•"/>
            </a:pPr>
            <a:r>
              <a:rPr lang="en-US" sz="2800" dirty="0"/>
              <a:t>Do some beetles win more fights?</a:t>
            </a:r>
          </a:p>
          <a:p>
            <a:pPr lvl="1"/>
            <a:r>
              <a:rPr lang="en-US" sz="2800" dirty="0"/>
              <a:t> </a:t>
            </a:r>
          </a:p>
          <a:p>
            <a:pPr lvl="1"/>
            <a:endParaRPr lang="en-US" sz="2800" dirty="0"/>
          </a:p>
        </p:txBody>
      </p:sp>
    </p:spTree>
    <p:extLst>
      <p:ext uri="{BB962C8B-B14F-4D97-AF65-F5344CB8AC3E}">
        <p14:creationId xmlns:p14="http://schemas.microsoft.com/office/powerpoint/2010/main" val="1481888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Binomial Test </a:t>
            </a:r>
          </a:p>
        </p:txBody>
      </p:sp>
      <p:sp>
        <p:nvSpPr>
          <p:cNvPr id="4" name="Rectangle 3"/>
          <p:cNvSpPr/>
          <p:nvPr/>
        </p:nvSpPr>
        <p:spPr>
          <a:xfrm>
            <a:off x="237995" y="1161821"/>
            <a:ext cx="11786991" cy="4401205"/>
          </a:xfrm>
          <a:prstGeom prst="rect">
            <a:avLst/>
          </a:prstGeom>
        </p:spPr>
        <p:txBody>
          <a:bodyPr wrap="square">
            <a:spAutoFit/>
          </a:bodyPr>
          <a:lstStyle/>
          <a:p>
            <a:r>
              <a:rPr lang="en-US" sz="2800" dirty="0"/>
              <a:t>As in most statistical tests, a test statistic is compared to a distribution </a:t>
            </a:r>
          </a:p>
          <a:p>
            <a:endParaRPr lang="en-US" sz="2800" dirty="0"/>
          </a:p>
          <a:p>
            <a:r>
              <a:rPr lang="en-US" sz="2800" b="1" dirty="0">
                <a:solidFill>
                  <a:srgbClr val="FF0000"/>
                </a:solidFill>
              </a:rPr>
              <a:t>In this case, the test statistic is just the observed number (number of right-handed toads, number of females in the population, number of fights won) </a:t>
            </a:r>
          </a:p>
          <a:p>
            <a:endParaRPr lang="en-US" sz="2800" b="1" dirty="0">
              <a:solidFill>
                <a:srgbClr val="FF0000"/>
              </a:solidFill>
            </a:endParaRPr>
          </a:p>
          <a:p>
            <a:r>
              <a:rPr lang="en-US" sz="2800" dirty="0"/>
              <a:t>Note that this test is only appropriate when there are two categories of individuals and your hypothesis allows you to provide a probability of the outcomes.</a:t>
            </a:r>
          </a:p>
          <a:p>
            <a:endParaRPr lang="en-US" sz="2800" dirty="0"/>
          </a:p>
          <a:p>
            <a:pPr lvl="1"/>
            <a:endParaRPr lang="en-US" sz="2800" dirty="0"/>
          </a:p>
        </p:txBody>
      </p:sp>
    </p:spTree>
    <p:extLst>
      <p:ext uri="{BB962C8B-B14F-4D97-AF65-F5344CB8AC3E}">
        <p14:creationId xmlns:p14="http://schemas.microsoft.com/office/powerpoint/2010/main" val="33272066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Binomial Test </a:t>
            </a:r>
          </a:p>
        </p:txBody>
      </p:sp>
      <p:sp>
        <p:nvSpPr>
          <p:cNvPr id="4" name="Rectangle 3"/>
          <p:cNvSpPr/>
          <p:nvPr/>
        </p:nvSpPr>
        <p:spPr>
          <a:xfrm>
            <a:off x="237996" y="1161821"/>
            <a:ext cx="5667954" cy="4401205"/>
          </a:xfrm>
          <a:prstGeom prst="rect">
            <a:avLst/>
          </a:prstGeom>
        </p:spPr>
        <p:txBody>
          <a:bodyPr wrap="square">
            <a:spAutoFit/>
          </a:bodyPr>
          <a:lstStyle/>
          <a:p>
            <a:r>
              <a:rPr lang="en-US" sz="2800" dirty="0"/>
              <a:t>With the binomial test our null hypothesis is the probability of one of the two outcomes.  This probability and the number of observations defines the distribution we will compare our observation to.</a:t>
            </a:r>
          </a:p>
          <a:p>
            <a:endParaRPr lang="en-US" sz="2800" b="0" dirty="0">
              <a:ea typeface="Cambria Math" charset="0"/>
              <a:cs typeface="Cambria Math" charset="0"/>
            </a:endParaRPr>
          </a:p>
          <a:p>
            <a:endParaRPr lang="en-US" sz="2800" dirty="0">
              <a:ea typeface="Cambria Math" charset="0"/>
              <a:cs typeface="Cambria Math" charset="0"/>
            </a:endParaRPr>
          </a:p>
          <a:p>
            <a:r>
              <a:rPr lang="en-US" sz="2800" b="0" dirty="0">
                <a:ea typeface="Cambria Math" charset="0"/>
                <a:cs typeface="Cambria Math" charset="0"/>
              </a:rPr>
              <a:t>Distribution when the null is 50% and we have 100 observations</a:t>
            </a:r>
          </a:p>
        </p:txBody>
      </p:sp>
      <p:grpSp>
        <p:nvGrpSpPr>
          <p:cNvPr id="7" name="Group 6"/>
          <p:cNvGrpSpPr/>
          <p:nvPr/>
        </p:nvGrpSpPr>
        <p:grpSpPr>
          <a:xfrm>
            <a:off x="5905949" y="1265168"/>
            <a:ext cx="6286052" cy="5275481"/>
            <a:chOff x="7606256" y="2849557"/>
            <a:chExt cx="4585744" cy="4008443"/>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06256" y="3961741"/>
              <a:ext cx="4585744" cy="2896259"/>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06256" y="2849557"/>
              <a:ext cx="4585744" cy="1112184"/>
            </a:xfrm>
            <a:prstGeom prst="rect">
              <a:avLst/>
            </a:prstGeom>
          </p:spPr>
        </p:pic>
      </p:grpSp>
      <p:grpSp>
        <p:nvGrpSpPr>
          <p:cNvPr id="10" name="Group 9">
            <a:extLst>
              <a:ext uri="{FF2B5EF4-FFF2-40B4-BE49-F238E27FC236}">
                <a16:creationId xmlns:a16="http://schemas.microsoft.com/office/drawing/2014/main" id="{9CDC3471-4371-6D48-A3A4-9CEA7B7D3462}"/>
              </a:ext>
            </a:extLst>
          </p:cNvPr>
          <p:cNvGrpSpPr/>
          <p:nvPr/>
        </p:nvGrpSpPr>
        <p:grpSpPr>
          <a:xfrm>
            <a:off x="971905" y="4281055"/>
            <a:ext cx="8077070" cy="2444260"/>
            <a:chOff x="971905" y="4281055"/>
            <a:chExt cx="8077070" cy="2444260"/>
          </a:xfrm>
        </p:grpSpPr>
        <p:sp>
          <p:nvSpPr>
            <p:cNvPr id="5" name="TextBox 4">
              <a:extLst>
                <a:ext uri="{FF2B5EF4-FFF2-40B4-BE49-F238E27FC236}">
                  <a16:creationId xmlns:a16="http://schemas.microsoft.com/office/drawing/2014/main" id="{99184B55-98F1-6D4B-82EA-16FD4E47C62E}"/>
                </a:ext>
              </a:extLst>
            </p:cNvPr>
            <p:cNvSpPr txBox="1"/>
            <p:nvPr/>
          </p:nvSpPr>
          <p:spPr>
            <a:xfrm>
              <a:off x="971905" y="6355983"/>
              <a:ext cx="5124095" cy="369332"/>
            </a:xfrm>
            <a:prstGeom prst="rect">
              <a:avLst/>
            </a:prstGeom>
            <a:noFill/>
          </p:spPr>
          <p:txBody>
            <a:bodyPr wrap="none" rtlCol="0">
              <a:spAutoFit/>
            </a:bodyPr>
            <a:lstStyle/>
            <a:p>
              <a:r>
                <a:rPr lang="en-US" dirty="0">
                  <a:solidFill>
                    <a:schemeClr val="accent6">
                      <a:lumMod val="50000"/>
                    </a:schemeClr>
                  </a:solidFill>
                </a:rPr>
                <a:t>use a simulation to see if you can replicate this curve</a:t>
              </a:r>
            </a:p>
          </p:txBody>
        </p:sp>
        <p:cxnSp>
          <p:nvCxnSpPr>
            <p:cNvPr id="9" name="Straight Arrow Connector 8">
              <a:extLst>
                <a:ext uri="{FF2B5EF4-FFF2-40B4-BE49-F238E27FC236}">
                  <a16:creationId xmlns:a16="http://schemas.microsoft.com/office/drawing/2014/main" id="{FD8F8976-F7EE-AF48-951F-40474096D62C}"/>
                </a:ext>
              </a:extLst>
            </p:cNvPr>
            <p:cNvCxnSpPr>
              <a:stCxn id="5" idx="0"/>
            </p:cNvCxnSpPr>
            <p:nvPr/>
          </p:nvCxnSpPr>
          <p:spPr>
            <a:xfrm flipV="1">
              <a:off x="3533953" y="4281055"/>
              <a:ext cx="5515022" cy="2074928"/>
            </a:xfrm>
            <a:prstGeom prst="straightConnector1">
              <a:avLst/>
            </a:prstGeom>
            <a:ln w="28575">
              <a:solidFill>
                <a:schemeClr val="accent6">
                  <a:lumMod val="50000"/>
                </a:schemeClr>
              </a:solidFill>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1790701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1">
          <a:schemeClr val="dk1"/>
        </a:lnRef>
        <a:fillRef idx="0">
          <a:schemeClr val="dk1"/>
        </a:fillRef>
        <a:effectRef idx="0">
          <a:schemeClr val="dk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10592</TotalTime>
  <Words>1633</Words>
  <Application>Microsoft Macintosh PowerPoint</Application>
  <PresentationFormat>Widescreen</PresentationFormat>
  <Paragraphs>340</Paragraphs>
  <Slides>27</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Andale Mono</vt:lpstr>
      <vt:lpstr>Arial</vt:lpstr>
      <vt:lpstr>Calibri</vt:lpstr>
      <vt:lpstr>Calibri Light</vt:lpstr>
      <vt:lpstr>Cambria Math</vt:lpstr>
      <vt:lpstr>Garamond</vt:lpstr>
      <vt:lpstr>Office Theme</vt:lpstr>
      <vt:lpstr>Probability and  Discrete Variables Biology 683      Heath Blackmon</vt:lpstr>
      <vt:lpstr>Last week</vt:lpstr>
      <vt:lpstr>Today</vt:lpstr>
      <vt:lpstr>Analyzing Proportions </vt:lpstr>
      <vt:lpstr>Terms to know for probability</vt:lpstr>
      <vt:lpstr>A simple example</vt:lpstr>
      <vt:lpstr>Binomial Test </vt:lpstr>
      <vt:lpstr>Binomial Test </vt:lpstr>
      <vt:lpstr>Binomial Test </vt:lpstr>
      <vt:lpstr>Binomial Test </vt:lpstr>
      <vt:lpstr>Binomial Test </vt:lpstr>
      <vt:lpstr>Binomial Test </vt:lpstr>
      <vt:lpstr>Binomial Test </vt:lpstr>
      <vt:lpstr>Binomial Test </vt:lpstr>
      <vt:lpstr>Binomial Test </vt:lpstr>
      <vt:lpstr>Reporting the Results </vt:lpstr>
      <vt:lpstr>Reporting the Results </vt:lpstr>
      <vt:lpstr>χ^2  Test</vt:lpstr>
      <vt:lpstr>χ^2  Test</vt:lpstr>
      <vt:lpstr>χ^2  Test</vt:lpstr>
      <vt:lpstr>χ^2  Test</vt:lpstr>
      <vt:lpstr>χ^2  Test</vt:lpstr>
      <vt:lpstr>χ^2  Test</vt:lpstr>
      <vt:lpstr>χ^2  Test</vt:lpstr>
      <vt:lpstr>My take</vt:lpstr>
      <vt:lpstr>PowerPoint Presentation</vt:lpstr>
      <vt:lpstr>Thursday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Probability and Bayes Theorem Biology 683  Lecture 3   Heath Blackmon</dc:title>
  <dc:creator>Heath Blackmon</dc:creator>
  <cp:lastModifiedBy>Microsoft Office User</cp:lastModifiedBy>
  <cp:revision>59</cp:revision>
  <cp:lastPrinted>2020-01-30T18:49:04Z</cp:lastPrinted>
  <dcterms:created xsi:type="dcterms:W3CDTF">2018-01-03T17:15:04Z</dcterms:created>
  <dcterms:modified xsi:type="dcterms:W3CDTF">2022-08-29T18:15:17Z</dcterms:modified>
</cp:coreProperties>
</file>