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8" r:id="rId3"/>
    <p:sldId id="259"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312" r:id="rId26"/>
    <p:sldId id="298" r:id="rId27"/>
    <p:sldId id="299" r:id="rId28"/>
    <p:sldId id="300" r:id="rId29"/>
    <p:sldId id="301" r:id="rId30"/>
    <p:sldId id="302" r:id="rId31"/>
    <p:sldId id="303" r:id="rId32"/>
    <p:sldId id="304" r:id="rId33"/>
    <p:sldId id="306" r:id="rId34"/>
    <p:sldId id="307" r:id="rId35"/>
    <p:sldId id="308" r:id="rId36"/>
    <p:sldId id="309" r:id="rId37"/>
    <p:sldId id="305" r:id="rId38"/>
    <p:sldId id="311" r:id="rId39"/>
    <p:sldId id="27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62"/>
    <p:restoredTop sz="93973"/>
  </p:normalViewPr>
  <p:slideViewPr>
    <p:cSldViewPr snapToGrid="0" snapToObjects="1">
      <p:cViewPr varScale="1">
        <p:scale>
          <a:sx n="123" d="100"/>
          <a:sy n="123" d="100"/>
        </p:scale>
        <p:origin x="232"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2479D-E2A6-6F47-86D9-53E4CB6E8DB6}" type="datetimeFigureOut">
              <a:rPr lang="en-US" smtClean="0"/>
              <a:t>2/13/18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77B6C-192B-4A44-91F9-A9BE91FCC077}" type="slidenum">
              <a:rPr lang="en-US" smtClean="0"/>
              <a:t>‹#›</a:t>
            </a:fld>
            <a:endParaRPr lang="en-US"/>
          </a:p>
        </p:txBody>
      </p:sp>
    </p:spTree>
    <p:extLst>
      <p:ext uri="{BB962C8B-B14F-4D97-AF65-F5344CB8AC3E}">
        <p14:creationId xmlns:p14="http://schemas.microsoft.com/office/powerpoint/2010/main" val="1224941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D77B6C-192B-4A44-91F9-A9BE91FCC077}" type="slidenum">
              <a:rPr lang="en-US" smtClean="0"/>
              <a:t>31</a:t>
            </a:fld>
            <a:endParaRPr lang="en-US"/>
          </a:p>
        </p:txBody>
      </p:sp>
    </p:spTree>
    <p:extLst>
      <p:ext uri="{BB962C8B-B14F-4D97-AF65-F5344CB8AC3E}">
        <p14:creationId xmlns:p14="http://schemas.microsoft.com/office/powerpoint/2010/main" val="1809096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908699-CE29-634D-83B5-1061B2BD35A6}"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08699-CE29-634D-83B5-1061B2BD35A6}"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08699-CE29-634D-83B5-1061B2BD35A6}"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2174178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08699-CE29-634D-83B5-1061B2BD35A6}"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908699-CE29-634D-83B5-1061B2BD35A6}"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908699-CE29-634D-83B5-1061B2BD35A6}" type="datetimeFigureOut">
              <a:rPr lang="en-US" smtClean="0"/>
              <a:t>2/13/18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908699-CE29-634D-83B5-1061B2BD35A6}" type="datetimeFigureOut">
              <a:rPr lang="en-US" smtClean="0"/>
              <a:t>2/13/18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2/13/18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2/13/18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0.png"/></Relationships>
</file>

<file path=ppt/slides/_rels/slide36.xml.rels><?xml version="1.0" encoding="UTF-8" standalone="yes"?>
<Relationships xmlns="http://schemas.openxmlformats.org/package/2006/relationships"><Relationship Id="rId3" Type="http://schemas.openxmlformats.org/officeDocument/2006/relationships/image" Target="../media/image150.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2885" y="1122363"/>
            <a:ext cx="10499463" cy="4277976"/>
          </a:xfrm>
        </p:spPr>
        <p:txBody>
          <a:bodyPr>
            <a:normAutofit/>
          </a:bodyPr>
          <a:lstStyle/>
          <a:p>
            <a:pPr algn="l"/>
            <a:r>
              <a:rPr lang="en-US" dirty="0" smtClean="0"/>
              <a:t>Hypothesis Testing</a:t>
            </a:r>
            <a:br>
              <a:rPr lang="en-US" dirty="0" smtClean="0"/>
            </a:br>
            <a:r>
              <a:rPr lang="en-US" sz="4000" dirty="0" smtClean="0"/>
              <a:t>Biology 683</a:t>
            </a:r>
            <a:br>
              <a:rPr lang="en-US" sz="4000" dirty="0" smtClean="0"/>
            </a:br>
            <a:r>
              <a:rPr lang="en-US" sz="4000" dirty="0" smtClean="0"/>
              <a:t/>
            </a:r>
            <a:br>
              <a:rPr lang="en-US" sz="4000" dirty="0" smtClean="0"/>
            </a:br>
            <a:r>
              <a:rPr lang="en-US" sz="4000" dirty="0" smtClean="0"/>
              <a:t>Lecture 4</a:t>
            </a:r>
            <a:br>
              <a:rPr lang="en-US" sz="4000" dirty="0" smtClean="0"/>
            </a:br>
            <a:r>
              <a:rPr lang="en-US" sz="4000" dirty="0" smtClean="0"/>
              <a:t/>
            </a:r>
            <a:br>
              <a:rPr lang="en-US" sz="4000" dirty="0" smtClean="0"/>
            </a:br>
            <a:r>
              <a:rPr lang="en-US" sz="4000" dirty="0"/>
              <a:t/>
            </a:r>
            <a:br>
              <a:rPr lang="en-US" sz="4000" dirty="0"/>
            </a:br>
            <a:r>
              <a:rPr lang="en-US" sz="2800" dirty="0" smtClean="0"/>
              <a:t>Heath Blackmon</a:t>
            </a:r>
            <a:endParaRPr lang="en-US" sz="2800" dirty="0"/>
          </a:p>
        </p:txBody>
      </p:sp>
    </p:spTree>
    <p:extLst>
      <p:ext uri="{BB962C8B-B14F-4D97-AF65-F5344CB8AC3E}">
        <p14:creationId xmlns:p14="http://schemas.microsoft.com/office/powerpoint/2010/main" val="2064310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err="1">
                <a:solidFill>
                  <a:schemeClr val="bg1"/>
                </a:solidFill>
              </a:rPr>
              <a:t>Pseudoreplication</a:t>
            </a:r>
            <a:r>
              <a:rPr lang="en-US" b="1" dirty="0">
                <a:solidFill>
                  <a:schemeClr val="bg1"/>
                </a:solidFill>
              </a:rPr>
              <a:t> </a:t>
            </a:r>
          </a:p>
        </p:txBody>
      </p:sp>
      <p:sp>
        <p:nvSpPr>
          <p:cNvPr id="4" name="Rectangle 3"/>
          <p:cNvSpPr/>
          <p:nvPr/>
        </p:nvSpPr>
        <p:spPr>
          <a:xfrm>
            <a:off x="237995" y="1161821"/>
            <a:ext cx="11786991" cy="4708981"/>
          </a:xfrm>
          <a:prstGeom prst="rect">
            <a:avLst/>
          </a:prstGeom>
        </p:spPr>
        <p:txBody>
          <a:bodyPr wrap="square">
            <a:spAutoFit/>
          </a:bodyPr>
          <a:lstStyle/>
          <a:p>
            <a:r>
              <a:rPr lang="en-US" sz="3200" dirty="0" smtClean="0"/>
              <a:t>Occurs </a:t>
            </a:r>
            <a:r>
              <a:rPr lang="en-US" sz="3200" dirty="0"/>
              <a:t>when measured subjects are not independent draws from the population </a:t>
            </a:r>
          </a:p>
          <a:p>
            <a:endParaRPr lang="en-US" sz="2000" dirty="0"/>
          </a:p>
          <a:p>
            <a:pPr marL="457200" indent="-457200">
              <a:buFont typeface="+mj-lt"/>
              <a:buAutoNum type="arabicPeriod"/>
            </a:pPr>
            <a:r>
              <a:rPr lang="en-US" sz="2400" dirty="0" smtClean="0"/>
              <a:t>10 </a:t>
            </a:r>
            <a:r>
              <a:rPr lang="en-US" sz="2400" dirty="0"/>
              <a:t>rats are studied and tested on three consecutive days, resulting in 15 observations for the control group and 15 observations for the treatment </a:t>
            </a:r>
            <a:r>
              <a:rPr lang="en-US" sz="2400" dirty="0" smtClean="0"/>
              <a:t>groups</a:t>
            </a:r>
            <a:endParaRPr lang="en-US" sz="2400" dirty="0"/>
          </a:p>
          <a:p>
            <a:pPr marL="457200" indent="-457200">
              <a:buFont typeface="+mj-lt"/>
              <a:buAutoNum type="arabicPeriod"/>
            </a:pPr>
            <a:r>
              <a:rPr lang="en-US" sz="2400" dirty="0" smtClean="0"/>
              <a:t>The </a:t>
            </a:r>
            <a:r>
              <a:rPr lang="en-US" sz="2400" dirty="0"/>
              <a:t>experiment is conducted in two tanks: tank 1 has </a:t>
            </a:r>
            <a:r>
              <a:rPr lang="en-US" sz="2400" dirty="0" smtClean="0"/>
              <a:t>hormone </a:t>
            </a:r>
            <a:r>
              <a:rPr lang="en-US" sz="2400" dirty="0"/>
              <a:t>added, tank 2 is the control tank. 10 fish are tested per tank. </a:t>
            </a:r>
          </a:p>
          <a:p>
            <a:pPr marL="457200" indent="-457200">
              <a:buFont typeface="+mj-lt"/>
              <a:buAutoNum type="arabicPeriod"/>
            </a:pPr>
            <a:r>
              <a:rPr lang="en-US" sz="2400" dirty="0" smtClean="0"/>
              <a:t>We </a:t>
            </a:r>
            <a:r>
              <a:rPr lang="en-US" sz="2400" dirty="0"/>
              <a:t>are testing for the effects of </a:t>
            </a:r>
            <a:r>
              <a:rPr lang="en-US" sz="2400" dirty="0" smtClean="0"/>
              <a:t>mating system on genome size. </a:t>
            </a:r>
            <a:r>
              <a:rPr lang="en-US" sz="2400" dirty="0"/>
              <a:t>We use </a:t>
            </a:r>
            <a:r>
              <a:rPr lang="en-US" sz="2400" dirty="0" smtClean="0"/>
              <a:t>5 outbreeding insects </a:t>
            </a:r>
            <a:r>
              <a:rPr lang="en-US" sz="2400" dirty="0"/>
              <a:t>and 5 </a:t>
            </a:r>
            <a:r>
              <a:rPr lang="en-US" sz="2400" dirty="0" smtClean="0"/>
              <a:t>inbreeding species of beetles.</a:t>
            </a:r>
            <a:r>
              <a:rPr lang="en-US" sz="2400" dirty="0"/>
              <a:t> </a:t>
            </a:r>
          </a:p>
          <a:p>
            <a:pPr marL="457200" indent="-457200">
              <a:buFont typeface="+mj-lt"/>
              <a:buAutoNum type="arabicPeriod"/>
            </a:pPr>
            <a:r>
              <a:rPr lang="en-US" sz="2400" dirty="0" smtClean="0"/>
              <a:t>Beetles </a:t>
            </a:r>
            <a:r>
              <a:rPr lang="en-US" sz="2400" dirty="0"/>
              <a:t>are segregated by sex into two </a:t>
            </a:r>
            <a:r>
              <a:rPr lang="en-US" sz="2400" dirty="0" smtClean="0"/>
              <a:t>vials, </a:t>
            </a:r>
            <a:r>
              <a:rPr lang="en-US" sz="2400" dirty="0"/>
              <a:t>with 10 individuals per tank. I draw a </a:t>
            </a:r>
            <a:r>
              <a:rPr lang="en-US" sz="2400" dirty="0" smtClean="0"/>
              <a:t>male and female </a:t>
            </a:r>
            <a:r>
              <a:rPr lang="en-US" sz="2400" dirty="0"/>
              <a:t>at random and test them, returning them to the </a:t>
            </a:r>
            <a:r>
              <a:rPr lang="en-US" sz="2400" dirty="0" smtClean="0"/>
              <a:t>vials </a:t>
            </a:r>
            <a:r>
              <a:rPr lang="en-US" sz="2400" dirty="0"/>
              <a:t>at the end. I perform a total of 40 such tests. What’s the problem? </a:t>
            </a:r>
          </a:p>
        </p:txBody>
      </p:sp>
    </p:spTree>
    <p:extLst>
      <p:ext uri="{BB962C8B-B14F-4D97-AF65-F5344CB8AC3E}">
        <p14:creationId xmlns:p14="http://schemas.microsoft.com/office/powerpoint/2010/main" val="186604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Biological and Technical Replicates </a:t>
            </a:r>
          </a:p>
        </p:txBody>
      </p:sp>
      <p:sp>
        <p:nvSpPr>
          <p:cNvPr id="4" name="Rectangle 3"/>
          <p:cNvSpPr/>
          <p:nvPr/>
        </p:nvSpPr>
        <p:spPr>
          <a:xfrm>
            <a:off x="237995" y="1161821"/>
            <a:ext cx="11786991" cy="5078313"/>
          </a:xfrm>
          <a:prstGeom prst="rect">
            <a:avLst/>
          </a:prstGeom>
        </p:spPr>
        <p:txBody>
          <a:bodyPr wrap="square">
            <a:spAutoFit/>
          </a:bodyPr>
          <a:lstStyle/>
          <a:p>
            <a:pPr marL="514350" indent="-514350">
              <a:buFont typeface="Arial" charset="0"/>
              <a:buChar char="•"/>
            </a:pPr>
            <a:r>
              <a:rPr lang="en-US" sz="3600" dirty="0" smtClean="0"/>
              <a:t>A </a:t>
            </a:r>
            <a:r>
              <a:rPr lang="en-US" sz="3600" dirty="0"/>
              <a:t>biological replicate involves a new, independent test </a:t>
            </a:r>
            <a:r>
              <a:rPr lang="en-US" sz="3600" dirty="0" smtClean="0"/>
              <a:t>subject</a:t>
            </a:r>
          </a:p>
          <a:p>
            <a:pPr marL="514350" indent="-514350">
              <a:buFont typeface="Arial" charset="0"/>
              <a:buChar char="•"/>
            </a:pPr>
            <a:endParaRPr lang="en-US" sz="3600" dirty="0"/>
          </a:p>
          <a:p>
            <a:pPr marL="514350" indent="-514350">
              <a:buFont typeface="Arial" charset="0"/>
              <a:buChar char="•"/>
            </a:pPr>
            <a:r>
              <a:rPr lang="en-US" sz="3600" dirty="0" smtClean="0"/>
              <a:t>A </a:t>
            </a:r>
            <a:r>
              <a:rPr lang="en-US" sz="3600" dirty="0"/>
              <a:t>technical replicate involves repeating the same procedure on a new sample from the same </a:t>
            </a:r>
            <a:r>
              <a:rPr lang="en-US" sz="3600" dirty="0" smtClean="0"/>
              <a:t>subject</a:t>
            </a:r>
          </a:p>
          <a:p>
            <a:pPr marL="514350" indent="-514350">
              <a:buFont typeface="Arial" charset="0"/>
              <a:buChar char="•"/>
            </a:pPr>
            <a:endParaRPr lang="en-US" sz="3600" dirty="0"/>
          </a:p>
          <a:p>
            <a:pPr marL="514350" indent="-514350">
              <a:buFont typeface="Arial" charset="0"/>
              <a:buChar char="•"/>
            </a:pPr>
            <a:r>
              <a:rPr lang="en-US" sz="3600" dirty="0" smtClean="0"/>
              <a:t>Technical </a:t>
            </a:r>
            <a:r>
              <a:rPr lang="en-US" sz="3600" dirty="0"/>
              <a:t>replicates do not contribute to your estimates of population-level parameters, but they can increase the precision of measurements on </a:t>
            </a:r>
            <a:r>
              <a:rPr lang="en-US" sz="3600" dirty="0" smtClean="0"/>
              <a:t>individuals</a:t>
            </a:r>
            <a:endParaRPr lang="en-US" sz="3600" dirty="0"/>
          </a:p>
        </p:txBody>
      </p:sp>
    </p:spTree>
    <p:extLst>
      <p:ext uri="{BB962C8B-B14F-4D97-AF65-F5344CB8AC3E}">
        <p14:creationId xmlns:p14="http://schemas.microsoft.com/office/powerpoint/2010/main" val="1585961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Which kind of replication</a:t>
            </a:r>
            <a:endParaRPr lang="en-US" b="1" dirty="0">
              <a:solidFill>
                <a:schemeClr val="bg1"/>
              </a:solidFill>
            </a:endParaRPr>
          </a:p>
        </p:txBody>
      </p:sp>
      <p:sp>
        <p:nvSpPr>
          <p:cNvPr id="4" name="Rectangle 3"/>
          <p:cNvSpPr/>
          <p:nvPr/>
        </p:nvSpPr>
        <p:spPr>
          <a:xfrm>
            <a:off x="237995" y="1161821"/>
            <a:ext cx="11786991" cy="3970318"/>
          </a:xfrm>
          <a:prstGeom prst="rect">
            <a:avLst/>
          </a:prstGeom>
        </p:spPr>
        <p:txBody>
          <a:bodyPr wrap="square">
            <a:spAutoFit/>
          </a:bodyPr>
          <a:lstStyle/>
          <a:p>
            <a:pPr marL="514350" indent="-514350">
              <a:buFont typeface="Arial" charset="0"/>
              <a:buChar char="•"/>
            </a:pPr>
            <a:r>
              <a:rPr lang="en-US" sz="3600" dirty="0" smtClean="0"/>
              <a:t>In </a:t>
            </a:r>
            <a:r>
              <a:rPr lang="en-US" sz="3600" dirty="0"/>
              <a:t>general, biological replicates are superior to technical replicates, because biological replicates increase power. </a:t>
            </a:r>
            <a:endParaRPr lang="en-US" sz="3600" dirty="0" smtClean="0"/>
          </a:p>
          <a:p>
            <a:pPr marL="514350" indent="-514350">
              <a:buFont typeface="Arial" charset="0"/>
              <a:buChar char="•"/>
            </a:pPr>
            <a:endParaRPr lang="en-US" sz="3600" dirty="0" smtClean="0"/>
          </a:p>
          <a:p>
            <a:pPr marL="514350" indent="-514350">
              <a:buFont typeface="Arial" charset="0"/>
              <a:buChar char="•"/>
            </a:pPr>
            <a:r>
              <a:rPr lang="en-US" sz="3600" dirty="0" smtClean="0"/>
              <a:t>Technical </a:t>
            </a:r>
            <a:r>
              <a:rPr lang="en-US" sz="3600" dirty="0"/>
              <a:t>replicates are useful when the technique in question sometimes produces extremely inaccurate results, which must be pruned from the dataset. An example is qPCR, where occasional extreme outliers are common. </a:t>
            </a:r>
          </a:p>
        </p:txBody>
      </p:sp>
    </p:spTree>
    <p:extLst>
      <p:ext uri="{BB962C8B-B14F-4D97-AF65-F5344CB8AC3E}">
        <p14:creationId xmlns:p14="http://schemas.microsoft.com/office/powerpoint/2010/main" val="6323720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Best Practices </a:t>
            </a:r>
          </a:p>
        </p:txBody>
      </p:sp>
      <p:sp>
        <p:nvSpPr>
          <p:cNvPr id="4" name="Rectangle 3"/>
          <p:cNvSpPr/>
          <p:nvPr/>
        </p:nvSpPr>
        <p:spPr>
          <a:xfrm>
            <a:off x="237995" y="1161821"/>
            <a:ext cx="11786991" cy="4832092"/>
          </a:xfrm>
          <a:prstGeom prst="rect">
            <a:avLst/>
          </a:prstGeom>
        </p:spPr>
        <p:txBody>
          <a:bodyPr wrap="square">
            <a:spAutoFit/>
          </a:bodyPr>
          <a:lstStyle/>
          <a:p>
            <a:pPr marL="457200" indent="-457200">
              <a:buFont typeface="Arial" charset="0"/>
              <a:buChar char="•"/>
            </a:pPr>
            <a:r>
              <a:rPr lang="en-US" sz="2800" dirty="0" smtClean="0"/>
              <a:t>Ensure </a:t>
            </a:r>
            <a:r>
              <a:rPr lang="en-US" sz="2800" dirty="0"/>
              <a:t>as much as possible that controls and experimental individuals are from identical populations (except for the factor of interest) </a:t>
            </a:r>
          </a:p>
          <a:p>
            <a:pPr marL="457200" indent="-457200">
              <a:buFont typeface="Arial" charset="0"/>
              <a:buChar char="•"/>
            </a:pPr>
            <a:endParaRPr lang="en-US" sz="2800" dirty="0" smtClean="0"/>
          </a:p>
          <a:p>
            <a:pPr marL="457200" indent="-457200">
              <a:buFont typeface="Arial" charset="0"/>
              <a:buChar char="•"/>
            </a:pPr>
            <a:r>
              <a:rPr lang="en-US" sz="2800" dirty="0" smtClean="0"/>
              <a:t>Treat </a:t>
            </a:r>
            <a:r>
              <a:rPr lang="en-US" sz="2800" dirty="0"/>
              <a:t>your controls as similarly as possible to the experimental subjects (sham injections, placebos, etc.) </a:t>
            </a:r>
          </a:p>
          <a:p>
            <a:pPr marL="457200" indent="-457200">
              <a:buFont typeface="Arial" charset="0"/>
              <a:buChar char="•"/>
            </a:pPr>
            <a:endParaRPr lang="en-US" sz="2800" dirty="0" smtClean="0"/>
          </a:p>
          <a:p>
            <a:pPr marL="457200" indent="-457200">
              <a:buFont typeface="Arial" charset="0"/>
              <a:buChar char="•"/>
            </a:pPr>
            <a:r>
              <a:rPr lang="en-US" sz="2800" dirty="0" smtClean="0"/>
              <a:t>Conduct </a:t>
            </a:r>
            <a:r>
              <a:rPr lang="en-US" sz="2800" dirty="0"/>
              <a:t>your control manipulations in parallel with your experimental manipulations </a:t>
            </a:r>
          </a:p>
          <a:p>
            <a:pPr marL="457200" indent="-457200">
              <a:buFont typeface="Arial" charset="0"/>
              <a:buChar char="•"/>
            </a:pPr>
            <a:endParaRPr lang="en-US" sz="2800" dirty="0" smtClean="0"/>
          </a:p>
          <a:p>
            <a:pPr marL="457200" indent="-457200">
              <a:buFont typeface="Arial" charset="0"/>
              <a:buChar char="•"/>
            </a:pPr>
            <a:r>
              <a:rPr lang="en-US" sz="2800" dirty="0" smtClean="0"/>
              <a:t>Think </a:t>
            </a:r>
            <a:r>
              <a:rPr lang="en-US" sz="2800" dirty="0"/>
              <a:t>about all possible confounding variables and establish a plan to eliminate or correct for them before you start! </a:t>
            </a:r>
          </a:p>
        </p:txBody>
      </p:sp>
    </p:spTree>
    <p:extLst>
      <p:ext uri="{BB962C8B-B14F-4D97-AF65-F5344CB8AC3E}">
        <p14:creationId xmlns:p14="http://schemas.microsoft.com/office/powerpoint/2010/main" val="193881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Everything I do is an Experiment </a:t>
            </a:r>
          </a:p>
        </p:txBody>
      </p:sp>
      <p:sp>
        <p:nvSpPr>
          <p:cNvPr id="4" name="Rectangle 3"/>
          <p:cNvSpPr/>
          <p:nvPr/>
        </p:nvSpPr>
        <p:spPr>
          <a:xfrm>
            <a:off x="237995" y="1161821"/>
            <a:ext cx="11786991" cy="5170646"/>
          </a:xfrm>
          <a:prstGeom prst="rect">
            <a:avLst/>
          </a:prstGeom>
        </p:spPr>
        <p:txBody>
          <a:bodyPr wrap="square">
            <a:spAutoFit/>
          </a:bodyPr>
          <a:lstStyle/>
          <a:p>
            <a:r>
              <a:rPr lang="en-US" sz="2800" dirty="0" smtClean="0"/>
              <a:t>You </a:t>
            </a:r>
            <a:r>
              <a:rPr lang="en-US" sz="2800" dirty="0"/>
              <a:t>should approach everything you do in the lab from the perspective of an experiment </a:t>
            </a:r>
          </a:p>
          <a:p>
            <a:endParaRPr lang="en-US" sz="1600" dirty="0" smtClean="0"/>
          </a:p>
          <a:p>
            <a:r>
              <a:rPr lang="en-US" sz="2800" dirty="0" smtClean="0"/>
              <a:t>Always </a:t>
            </a:r>
            <a:r>
              <a:rPr lang="en-US" sz="2800" dirty="0"/>
              <a:t>do the appropriate controls for PCR, transformations, etc. </a:t>
            </a:r>
          </a:p>
          <a:p>
            <a:endParaRPr lang="en-US" sz="1600" dirty="0" smtClean="0"/>
          </a:p>
          <a:p>
            <a:r>
              <a:rPr lang="en-US" sz="2800" dirty="0" smtClean="0"/>
              <a:t>Troubleshooting </a:t>
            </a:r>
            <a:r>
              <a:rPr lang="en-US" sz="2800" dirty="0"/>
              <a:t>is experimenting </a:t>
            </a:r>
          </a:p>
          <a:p>
            <a:endParaRPr lang="en-US" sz="1600" dirty="0" smtClean="0"/>
          </a:p>
          <a:p>
            <a:r>
              <a:rPr lang="en-US" sz="2800" dirty="0" smtClean="0"/>
              <a:t>Think </a:t>
            </a:r>
            <a:r>
              <a:rPr lang="en-US" sz="2800" dirty="0"/>
              <a:t>about how you will describe the experiment before you embark on it </a:t>
            </a:r>
          </a:p>
          <a:p>
            <a:endParaRPr lang="en-US" sz="1600" dirty="0" smtClean="0"/>
          </a:p>
          <a:p>
            <a:r>
              <a:rPr lang="en-US" sz="2800" dirty="0" smtClean="0"/>
              <a:t>You </a:t>
            </a:r>
            <a:r>
              <a:rPr lang="en-US" sz="2800" dirty="0"/>
              <a:t>will see that simplicity is extremely valuable </a:t>
            </a:r>
          </a:p>
          <a:p>
            <a:endParaRPr lang="en-US" sz="1600" dirty="0" smtClean="0"/>
          </a:p>
          <a:p>
            <a:r>
              <a:rPr lang="en-US" sz="2800" dirty="0" smtClean="0"/>
              <a:t>Think </a:t>
            </a:r>
            <a:r>
              <a:rPr lang="en-US" sz="2800" dirty="0"/>
              <a:t>about the analysis you will do before you get started </a:t>
            </a:r>
          </a:p>
          <a:p>
            <a:endParaRPr lang="en-US" sz="1600" dirty="0" smtClean="0"/>
          </a:p>
          <a:p>
            <a:r>
              <a:rPr lang="en-US" sz="2800" dirty="0" smtClean="0"/>
              <a:t>In </a:t>
            </a:r>
            <a:r>
              <a:rPr lang="en-US" sz="2800" dirty="0"/>
              <a:t>science, if you don’t publish it, then you didn’t do it </a:t>
            </a:r>
          </a:p>
        </p:txBody>
      </p:sp>
    </p:spTree>
    <p:extLst>
      <p:ext uri="{BB962C8B-B14F-4D97-AF65-F5344CB8AC3E}">
        <p14:creationId xmlns:p14="http://schemas.microsoft.com/office/powerpoint/2010/main" val="144451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The Null Hypothesis </a:t>
            </a:r>
          </a:p>
        </p:txBody>
      </p:sp>
      <mc:AlternateContent xmlns:mc="http://schemas.openxmlformats.org/markup-compatibility/2006">
        <mc:Choice xmlns:a14="http://schemas.microsoft.com/office/drawing/2010/main" Requires="a14">
          <p:sp>
            <p:nvSpPr>
              <p:cNvPr id="4" name="Rectangle 3"/>
              <p:cNvSpPr/>
              <p:nvPr/>
            </p:nvSpPr>
            <p:spPr>
              <a:xfrm>
                <a:off x="237995" y="1161821"/>
                <a:ext cx="11786991" cy="5693866"/>
              </a:xfrm>
              <a:prstGeom prst="rect">
                <a:avLst/>
              </a:prstGeom>
            </p:spPr>
            <p:txBody>
              <a:bodyPr wrap="square">
                <a:spAutoFit/>
              </a:bodyPr>
              <a:lstStyle/>
              <a:p>
                <a:r>
                  <a:rPr lang="en-US" sz="2800" dirty="0" smtClean="0"/>
                  <a:t>To </a:t>
                </a:r>
                <a:r>
                  <a:rPr lang="en-US" sz="2800" dirty="0"/>
                  <a:t>analyze your data, you will need a statistical hypothesis to go with your scientific hypothesis </a:t>
                </a:r>
              </a:p>
              <a:p>
                <a:endParaRPr lang="en-US" sz="2800" dirty="0"/>
              </a:p>
              <a:p>
                <a:r>
                  <a:rPr lang="en-US" sz="2800" dirty="0" smtClean="0"/>
                  <a:t>A </a:t>
                </a:r>
                <a:r>
                  <a:rPr lang="en-US" sz="2800" dirty="0"/>
                  <a:t>statistical hypothesis is most easily constructed as a null hypothesis </a:t>
                </a:r>
              </a:p>
              <a:p>
                <a:endParaRPr lang="en-US" sz="2800" dirty="0"/>
              </a:p>
              <a:p>
                <a:r>
                  <a:rPr lang="en-US" sz="2800" dirty="0" smtClean="0"/>
                  <a:t>A </a:t>
                </a:r>
                <a:r>
                  <a:rPr lang="en-US" sz="2800" dirty="0"/>
                  <a:t>null hypothesis posits that the factor of interest has no </a:t>
                </a:r>
                <a:r>
                  <a:rPr lang="en-US" sz="2800" dirty="0" smtClean="0"/>
                  <a:t>effect</a:t>
                </a:r>
              </a:p>
              <a:p>
                <a:endParaRPr lang="en-US" sz="2800" dirty="0"/>
              </a:p>
              <a:p>
                <a:pPr lvl="1"/>
                <a:r>
                  <a:rPr lang="en-US" sz="2800" dirty="0" smtClean="0"/>
                  <a:t>Frequentist test we will be looking at p-value </a:t>
                </a:r>
                <a14:m>
                  <m:oMath xmlns:m="http://schemas.openxmlformats.org/officeDocument/2006/math">
                    <m:r>
                      <m:rPr>
                        <m:sty m:val="p"/>
                      </m:rPr>
                      <a:rPr lang="en-US" sz="2800" b="0" i="0" smtClean="0">
                        <a:latin typeface="Cambria Math" charset="0"/>
                      </a:rPr>
                      <m:t>Pr</m:t>
                    </m:r>
                    <m:r>
                      <a:rPr lang="en-US" sz="2800" b="0" i="1" smtClean="0">
                        <a:latin typeface="Cambria Math" charset="0"/>
                      </a:rPr>
                      <m:t>⁡(</m:t>
                    </m:r>
                    <m:r>
                      <a:rPr lang="en-US" sz="2800" b="0" i="1" smtClean="0">
                        <a:latin typeface="Cambria Math" charset="0"/>
                      </a:rPr>
                      <m:t>𝑑𝑎𝑡𝑎</m:t>
                    </m:r>
                    <m:r>
                      <a:rPr lang="en-US" sz="2800" b="0" i="1" smtClean="0">
                        <a:latin typeface="Cambria Math" charset="0"/>
                      </a:rPr>
                      <m:t>|</m:t>
                    </m:r>
                    <m:r>
                      <a:rPr lang="en-US" sz="2800" b="0" i="1" smtClean="0">
                        <a:latin typeface="Cambria Math" charset="0"/>
                      </a:rPr>
                      <m:t>𝑛𝑢𝑙𝑙</m:t>
                    </m:r>
                    <m:r>
                      <a:rPr lang="en-US" sz="2800" b="0" i="1" smtClean="0">
                        <a:latin typeface="Cambria Math" charset="0"/>
                      </a:rPr>
                      <m:t>)</m:t>
                    </m:r>
                  </m:oMath>
                </a14:m>
                <a:endParaRPr lang="en-US" sz="2800" dirty="0" smtClean="0"/>
              </a:p>
              <a:p>
                <a:pPr lvl="1"/>
                <a:endParaRPr lang="en-US" sz="2800" dirty="0"/>
              </a:p>
              <a:p>
                <a:pPr lvl="1"/>
                <a:r>
                  <a:rPr lang="en-US" sz="2800" dirty="0" smtClean="0"/>
                  <a:t>Bayesian approach </a:t>
                </a:r>
                <a:r>
                  <a:rPr lang="en-US" sz="2800" dirty="0" smtClean="0"/>
                  <a:t>tells us if </a:t>
                </a:r>
                <a:r>
                  <a:rPr lang="en-US" sz="2800" dirty="0" smtClean="0"/>
                  <a:t>the posterior estimate of the parameter of interest overlap in our two treatments.</a:t>
                </a:r>
                <a:endParaRPr lang="en-US" sz="2800" dirty="0"/>
              </a:p>
              <a:p>
                <a:pPr lvl="1"/>
                <a:endParaRPr lang="en-US" sz="2800" dirty="0" smtClean="0"/>
              </a:p>
              <a:p>
                <a:pPr lvl="1"/>
                <a:endParaRPr lang="en-US" sz="2800" dirty="0"/>
              </a:p>
            </p:txBody>
          </p:sp>
        </mc:Choice>
        <mc:Fallback>
          <p:sp>
            <p:nvSpPr>
              <p:cNvPr id="4" name="Rectangle 3"/>
              <p:cNvSpPr>
                <a:spLocks noRot="1" noChangeAspect="1" noMove="1" noResize="1" noEditPoints="1" noAdjustHandles="1" noChangeArrowheads="1" noChangeShapeType="1" noTextEdit="1"/>
              </p:cNvSpPr>
              <p:nvPr/>
            </p:nvSpPr>
            <p:spPr>
              <a:xfrm>
                <a:off x="237995" y="1161821"/>
                <a:ext cx="11786991" cy="5693866"/>
              </a:xfrm>
              <a:prstGeom prst="rect">
                <a:avLst/>
              </a:prstGeom>
              <a:blipFill rotWithShape="0">
                <a:blip r:embed="rId2"/>
                <a:stretch>
                  <a:fillRect l="-1034" t="-1071"/>
                </a:stretch>
              </a:blipFill>
            </p:spPr>
            <p:txBody>
              <a:bodyPr/>
              <a:lstStyle/>
              <a:p>
                <a:r>
                  <a:rPr lang="en-US">
                    <a:noFill/>
                  </a:rPr>
                  <a:t> </a:t>
                </a:r>
              </a:p>
            </p:txBody>
          </p:sp>
        </mc:Fallback>
      </mc:AlternateContent>
    </p:spTree>
    <p:extLst>
      <p:ext uri="{BB962C8B-B14F-4D97-AF65-F5344CB8AC3E}">
        <p14:creationId xmlns:p14="http://schemas.microsoft.com/office/powerpoint/2010/main" val="189247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Examples of Null Hypotheses </a:t>
            </a:r>
          </a:p>
        </p:txBody>
      </p:sp>
      <p:sp>
        <p:nvSpPr>
          <p:cNvPr id="4" name="Rectangle 3"/>
          <p:cNvSpPr/>
          <p:nvPr/>
        </p:nvSpPr>
        <p:spPr>
          <a:xfrm>
            <a:off x="237995" y="1161821"/>
            <a:ext cx="11786991" cy="3970318"/>
          </a:xfrm>
          <a:prstGeom prst="rect">
            <a:avLst/>
          </a:prstGeom>
        </p:spPr>
        <p:txBody>
          <a:bodyPr wrap="square">
            <a:spAutoFit/>
          </a:bodyPr>
          <a:lstStyle/>
          <a:p>
            <a:r>
              <a:rPr lang="en-US" sz="2800" dirty="0" smtClean="0"/>
              <a:t>Fertilizer </a:t>
            </a:r>
            <a:r>
              <a:rPr lang="en-US" sz="2800" dirty="0"/>
              <a:t>has no effect on the growth rate of oak </a:t>
            </a:r>
            <a:r>
              <a:rPr lang="en-US" sz="2800" dirty="0" smtClean="0"/>
              <a:t>trees.</a:t>
            </a:r>
          </a:p>
          <a:p>
            <a:endParaRPr lang="en-US" sz="2800" dirty="0"/>
          </a:p>
          <a:p>
            <a:r>
              <a:rPr lang="en-US" sz="2800" dirty="0" smtClean="0"/>
              <a:t>Blocking </a:t>
            </a:r>
            <a:r>
              <a:rPr lang="en-US" sz="2800" dirty="0"/>
              <a:t>olfactory cues has no effect on mate choice in swordtail fishes</a:t>
            </a:r>
            <a:r>
              <a:rPr lang="en-US" sz="2800" dirty="0" smtClean="0"/>
              <a:t>.</a:t>
            </a:r>
          </a:p>
          <a:p>
            <a:r>
              <a:rPr lang="en-US" sz="2800" dirty="0"/>
              <a:t> </a:t>
            </a:r>
          </a:p>
          <a:p>
            <a:r>
              <a:rPr lang="en-US" sz="2800" dirty="0" smtClean="0"/>
              <a:t>Rates of genome evolution are the same in two populations.</a:t>
            </a:r>
          </a:p>
          <a:p>
            <a:endParaRPr lang="en-US" sz="2800" dirty="0"/>
          </a:p>
          <a:p>
            <a:r>
              <a:rPr lang="en-US" sz="2800" dirty="0" smtClean="0"/>
              <a:t>Mutations </a:t>
            </a:r>
            <a:r>
              <a:rPr lang="en-US" sz="2800" dirty="0"/>
              <a:t>in </a:t>
            </a:r>
            <a:r>
              <a:rPr lang="en-US" sz="2800" dirty="0" smtClean="0"/>
              <a:t>the 5’ UTR of msl-2 have </a:t>
            </a:r>
            <a:r>
              <a:rPr lang="en-US" sz="2800" dirty="0"/>
              <a:t>no effect on </a:t>
            </a:r>
            <a:r>
              <a:rPr lang="en-US" sz="2800" dirty="0" smtClean="0"/>
              <a:t>translation.</a:t>
            </a:r>
            <a:r>
              <a:rPr lang="en-US" sz="2800" dirty="0"/>
              <a:t> </a:t>
            </a:r>
          </a:p>
          <a:p>
            <a:pPr lvl="1"/>
            <a:endParaRPr lang="en-US" sz="2800" dirty="0" smtClean="0"/>
          </a:p>
          <a:p>
            <a:pPr lvl="1"/>
            <a:endParaRPr lang="en-US" sz="2800" dirty="0"/>
          </a:p>
        </p:txBody>
      </p:sp>
    </p:spTree>
    <p:extLst>
      <p:ext uri="{BB962C8B-B14F-4D97-AF65-F5344CB8AC3E}">
        <p14:creationId xmlns:p14="http://schemas.microsoft.com/office/powerpoint/2010/main" val="8406240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Rejecting the Null </a:t>
            </a:r>
          </a:p>
        </p:txBody>
      </p:sp>
      <p:sp>
        <p:nvSpPr>
          <p:cNvPr id="4" name="Rectangle 3"/>
          <p:cNvSpPr/>
          <p:nvPr/>
        </p:nvSpPr>
        <p:spPr>
          <a:xfrm>
            <a:off x="237995" y="1161821"/>
            <a:ext cx="11786991" cy="3970318"/>
          </a:xfrm>
          <a:prstGeom prst="rect">
            <a:avLst/>
          </a:prstGeom>
        </p:spPr>
        <p:txBody>
          <a:bodyPr wrap="square">
            <a:spAutoFit/>
          </a:bodyPr>
          <a:lstStyle/>
          <a:p>
            <a:pPr marL="457200" indent="-457200">
              <a:buFont typeface="Arial" charset="0"/>
              <a:buChar char="•"/>
            </a:pPr>
            <a:r>
              <a:rPr lang="en-US" sz="2800" dirty="0" smtClean="0"/>
              <a:t>Your </a:t>
            </a:r>
            <a:r>
              <a:rPr lang="en-US" sz="2800" dirty="0"/>
              <a:t>statistical test will attempt to reject the null hypothesis </a:t>
            </a:r>
          </a:p>
          <a:p>
            <a:pPr marL="457200" indent="-457200">
              <a:buFont typeface="Arial" charset="0"/>
              <a:buChar char="•"/>
            </a:pPr>
            <a:endParaRPr lang="en-US" sz="2800" dirty="0" smtClean="0"/>
          </a:p>
          <a:p>
            <a:pPr marL="457200" indent="-457200">
              <a:buFont typeface="Arial" charset="0"/>
              <a:buChar char="•"/>
            </a:pPr>
            <a:r>
              <a:rPr lang="en-US" sz="2800" dirty="0" smtClean="0"/>
              <a:t>If </a:t>
            </a:r>
            <a:r>
              <a:rPr lang="en-US" sz="2800" dirty="0"/>
              <a:t>you reject the null, then one of the alternative hypotheses must be </a:t>
            </a:r>
            <a:r>
              <a:rPr lang="en-US" sz="2800" dirty="0" smtClean="0"/>
              <a:t>true </a:t>
            </a:r>
            <a:r>
              <a:rPr lang="mr-IN" sz="2800" dirty="0" smtClean="0"/>
              <a:t>–</a:t>
            </a:r>
            <a:r>
              <a:rPr lang="en-US" sz="2800" dirty="0" smtClean="0"/>
              <a:t> though not necessarily the one you think is coolest!</a:t>
            </a:r>
            <a:r>
              <a:rPr lang="en-US" sz="2800" dirty="0"/>
              <a:t> </a:t>
            </a:r>
          </a:p>
          <a:p>
            <a:pPr marL="457200" indent="-457200">
              <a:buFont typeface="Arial" charset="0"/>
              <a:buChar char="•"/>
            </a:pPr>
            <a:endParaRPr lang="en-US" sz="2800" dirty="0" smtClean="0"/>
          </a:p>
          <a:p>
            <a:pPr marL="457200" indent="-457200">
              <a:buFont typeface="Arial" charset="0"/>
              <a:buChar char="•"/>
            </a:pPr>
            <a:r>
              <a:rPr lang="en-US" sz="2800" dirty="0" smtClean="0"/>
              <a:t>You </a:t>
            </a:r>
            <a:r>
              <a:rPr lang="en-US" sz="2800" dirty="0"/>
              <a:t>cannot </a:t>
            </a:r>
            <a:r>
              <a:rPr lang="en-US" sz="2800" b="1" u="sng" dirty="0"/>
              <a:t>prove</a:t>
            </a:r>
            <a:r>
              <a:rPr lang="en-US" sz="2800" dirty="0"/>
              <a:t> </a:t>
            </a:r>
            <a:r>
              <a:rPr lang="en-US" sz="2800" dirty="0" smtClean="0"/>
              <a:t>a hypothesis, but you can find support for an alternative or reject the null.</a:t>
            </a:r>
            <a:r>
              <a:rPr lang="en-US" sz="2800" dirty="0"/>
              <a:t> </a:t>
            </a:r>
          </a:p>
          <a:p>
            <a:pPr lvl="1"/>
            <a:endParaRPr lang="en-US" sz="2800" dirty="0" smtClean="0"/>
          </a:p>
          <a:p>
            <a:pPr lvl="1"/>
            <a:endParaRPr lang="en-US" sz="2800" dirty="0"/>
          </a:p>
        </p:txBody>
      </p:sp>
    </p:spTree>
    <p:extLst>
      <p:ext uri="{BB962C8B-B14F-4D97-AF65-F5344CB8AC3E}">
        <p14:creationId xmlns:p14="http://schemas.microsoft.com/office/powerpoint/2010/main" val="99873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Type I versus Type II Error</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smtClean="0"/>
              <a:t>Type </a:t>
            </a:r>
            <a:r>
              <a:rPr lang="en-US" sz="2800" dirty="0"/>
              <a:t>I error refers to rejecting a true null hypothesis </a:t>
            </a:r>
          </a:p>
          <a:p>
            <a:endParaRPr lang="en-US" sz="2800" dirty="0" smtClean="0"/>
          </a:p>
          <a:p>
            <a:r>
              <a:rPr lang="en-US" sz="2800" dirty="0" smtClean="0"/>
              <a:t>Type </a:t>
            </a:r>
            <a:r>
              <a:rPr lang="en-US" sz="2800" dirty="0"/>
              <a:t>II error refers to failing to reject a false null hypothesis </a:t>
            </a:r>
          </a:p>
          <a:p>
            <a:endParaRPr lang="en-US" sz="2800" dirty="0" smtClean="0"/>
          </a:p>
          <a:p>
            <a:r>
              <a:rPr lang="en-US" sz="2800" dirty="0" smtClean="0"/>
              <a:t>Power </a:t>
            </a:r>
            <a:r>
              <a:rPr lang="en-US" sz="2800" dirty="0"/>
              <a:t>is a description of our probability of rejecting a false null hypothesis </a:t>
            </a:r>
          </a:p>
          <a:p>
            <a:endParaRPr lang="en-US" sz="2800" dirty="0" smtClean="0"/>
          </a:p>
          <a:p>
            <a:r>
              <a:rPr lang="en-US" sz="2800" dirty="0" smtClean="0"/>
              <a:t>We </a:t>
            </a:r>
            <a:r>
              <a:rPr lang="en-US" sz="2800" dirty="0"/>
              <a:t>usually set up statistical tests to avoid Type I errors, at the expense of possibly committing Type II errors </a:t>
            </a:r>
          </a:p>
          <a:p>
            <a:pPr lvl="1"/>
            <a:endParaRPr lang="en-US" sz="2800" dirty="0" smtClean="0"/>
          </a:p>
          <a:p>
            <a:pPr lvl="1"/>
            <a:endParaRPr lang="en-US" sz="2800" dirty="0"/>
          </a:p>
        </p:txBody>
      </p:sp>
      <p:sp>
        <p:nvSpPr>
          <p:cNvPr id="3" name="TextBox 2"/>
          <p:cNvSpPr txBox="1"/>
          <p:nvPr/>
        </p:nvSpPr>
        <p:spPr>
          <a:xfrm>
            <a:off x="576197" y="5204157"/>
            <a:ext cx="6726477" cy="1077218"/>
          </a:xfrm>
          <a:prstGeom prst="rect">
            <a:avLst/>
          </a:prstGeom>
          <a:noFill/>
        </p:spPr>
        <p:txBody>
          <a:bodyPr wrap="square" rtlCol="0">
            <a:spAutoFit/>
          </a:bodyPr>
          <a:lstStyle/>
          <a:p>
            <a:r>
              <a:rPr lang="en-US" sz="3200" b="1" dirty="0" smtClean="0">
                <a:solidFill>
                  <a:srgbClr val="C00000"/>
                </a:solidFill>
              </a:rPr>
              <a:t>Type I error = FALSE POSITIVE</a:t>
            </a:r>
          </a:p>
          <a:p>
            <a:r>
              <a:rPr lang="en-US" sz="3200" b="1" dirty="0" smtClean="0">
                <a:solidFill>
                  <a:srgbClr val="C00000"/>
                </a:solidFill>
              </a:rPr>
              <a:t>1 </a:t>
            </a:r>
            <a:r>
              <a:rPr lang="mr-IN" sz="3200" b="1" dirty="0" smtClean="0">
                <a:solidFill>
                  <a:srgbClr val="C00000"/>
                </a:solidFill>
              </a:rPr>
              <a:t>–</a:t>
            </a:r>
            <a:r>
              <a:rPr lang="en-US" sz="3200" b="1" dirty="0" smtClean="0">
                <a:solidFill>
                  <a:srgbClr val="C00000"/>
                </a:solidFill>
              </a:rPr>
              <a:t> Type 2 error = POWER</a:t>
            </a:r>
            <a:endParaRPr lang="en-US" sz="3200" b="1" dirty="0">
              <a:solidFill>
                <a:srgbClr val="C00000"/>
              </a:solidFill>
            </a:endParaRPr>
          </a:p>
        </p:txBody>
      </p:sp>
    </p:spTree>
    <p:extLst>
      <p:ext uri="{BB962C8B-B14F-4D97-AF65-F5344CB8AC3E}">
        <p14:creationId xmlns:p14="http://schemas.microsoft.com/office/powerpoint/2010/main" val="1967365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Analyzing Proportions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smtClean="0"/>
              <a:t>Several </a:t>
            </a:r>
            <a:r>
              <a:rPr lang="en-US" sz="2800" dirty="0"/>
              <a:t>chapters in the book deal with this topic </a:t>
            </a:r>
            <a:endParaRPr lang="en-US" sz="2800" dirty="0" smtClean="0"/>
          </a:p>
          <a:p>
            <a:endParaRPr lang="en-US" sz="2800" dirty="0"/>
          </a:p>
          <a:p>
            <a:r>
              <a:rPr lang="en-US" sz="2800" dirty="0" smtClean="0"/>
              <a:t>The </a:t>
            </a:r>
            <a:r>
              <a:rPr lang="en-US" sz="2800" dirty="0"/>
              <a:t>experiment boils down to this: </a:t>
            </a:r>
          </a:p>
          <a:p>
            <a:pPr marL="914400" lvl="1" indent="-457200">
              <a:buFont typeface="Arial" charset="0"/>
              <a:buChar char="•"/>
            </a:pPr>
            <a:r>
              <a:rPr lang="en-US" sz="2800" dirty="0" smtClean="0"/>
              <a:t>I </a:t>
            </a:r>
            <a:r>
              <a:rPr lang="en-US" sz="2800" dirty="0"/>
              <a:t>have identified two groups </a:t>
            </a:r>
          </a:p>
          <a:p>
            <a:pPr marL="914400" lvl="1" indent="-457200">
              <a:buFont typeface="Arial" charset="0"/>
              <a:buChar char="•"/>
            </a:pPr>
            <a:r>
              <a:rPr lang="en-US" sz="2800" dirty="0" smtClean="0"/>
              <a:t>The </a:t>
            </a:r>
            <a:r>
              <a:rPr lang="en-US" sz="2800" dirty="0"/>
              <a:t>groups differ with respect to one factor </a:t>
            </a:r>
          </a:p>
          <a:p>
            <a:pPr marL="914400" lvl="1" indent="-457200">
              <a:buFont typeface="Arial" charset="0"/>
              <a:buChar char="•"/>
            </a:pPr>
            <a:r>
              <a:rPr lang="en-US" sz="2800" dirty="0" smtClean="0"/>
              <a:t>I </a:t>
            </a:r>
            <a:r>
              <a:rPr lang="en-US" sz="2800" dirty="0"/>
              <a:t>am interested in the frequency of occurrence of something else as a function of this factor </a:t>
            </a:r>
          </a:p>
          <a:p>
            <a:pPr marL="914400" lvl="1" indent="-457200">
              <a:buFont typeface="Arial" charset="0"/>
              <a:buChar char="•"/>
            </a:pPr>
            <a:endParaRPr lang="en-US" sz="2800" dirty="0" smtClean="0"/>
          </a:p>
          <a:p>
            <a:r>
              <a:rPr lang="en-US" sz="2800" dirty="0" smtClean="0"/>
              <a:t>When </a:t>
            </a:r>
            <a:r>
              <a:rPr lang="en-US" sz="2800" dirty="0"/>
              <a:t>would this type of problem come up in the biological sciences? </a:t>
            </a:r>
          </a:p>
          <a:p>
            <a:pPr lvl="1"/>
            <a:endParaRPr lang="en-US" sz="2800" dirty="0"/>
          </a:p>
        </p:txBody>
      </p:sp>
    </p:spTree>
    <p:extLst>
      <p:ext uri="{BB962C8B-B14F-4D97-AF65-F5344CB8AC3E}">
        <p14:creationId xmlns:p14="http://schemas.microsoft.com/office/powerpoint/2010/main" val="955805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smtClean="0">
                <a:solidFill>
                  <a:schemeClr val="bg1"/>
                </a:solidFill>
              </a:rPr>
              <a:t>Last week</a:t>
            </a:r>
            <a:endParaRPr lang="en-US" b="1" dirty="0">
              <a:solidFill>
                <a:schemeClr val="bg1"/>
              </a:solidFill>
            </a:endParaRPr>
          </a:p>
        </p:txBody>
      </p:sp>
      <p:sp>
        <p:nvSpPr>
          <p:cNvPr id="4" name="Rectangle 3"/>
          <p:cNvSpPr/>
          <p:nvPr/>
        </p:nvSpPr>
        <p:spPr>
          <a:xfrm>
            <a:off x="258184" y="1762460"/>
            <a:ext cx="11665592" cy="3170099"/>
          </a:xfrm>
          <a:prstGeom prst="rect">
            <a:avLst/>
          </a:prstGeom>
        </p:spPr>
        <p:txBody>
          <a:bodyPr wrap="square">
            <a:spAutoFit/>
          </a:bodyPr>
          <a:lstStyle/>
          <a:p>
            <a:pPr marL="742950" indent="-742950">
              <a:buFont typeface="+mj-lt"/>
              <a:buAutoNum type="arabicPeriod"/>
            </a:pPr>
            <a:r>
              <a:rPr lang="en-US" sz="4000" dirty="0" smtClean="0"/>
              <a:t>Give </a:t>
            </a:r>
            <a:r>
              <a:rPr lang="en-US" sz="4000" dirty="0" smtClean="0"/>
              <a:t>a biological example of a conditional </a:t>
            </a:r>
            <a:r>
              <a:rPr lang="en-US" sz="4000" dirty="0" smtClean="0"/>
              <a:t>probability.</a:t>
            </a:r>
          </a:p>
          <a:p>
            <a:pPr marL="742950" indent="-742950">
              <a:buFont typeface="+mj-lt"/>
              <a:buAutoNum type="arabicPeriod"/>
            </a:pPr>
            <a:endParaRPr lang="en-US" sz="4000" dirty="0"/>
          </a:p>
          <a:p>
            <a:pPr marL="742950" indent="-742950">
              <a:buFont typeface="+mj-lt"/>
              <a:buAutoNum type="arabicPeriod"/>
            </a:pPr>
            <a:r>
              <a:rPr lang="en-US" sz="4000" dirty="0" smtClean="0"/>
              <a:t>Describe a difference between a Bayesian and frequentist approach to statistics.</a:t>
            </a:r>
            <a:endParaRPr lang="en-US" sz="2800" dirty="0"/>
          </a:p>
        </p:txBody>
      </p:sp>
    </p:spTree>
    <p:extLst>
      <p:ext uri="{BB962C8B-B14F-4D97-AF65-F5344CB8AC3E}">
        <p14:creationId xmlns:p14="http://schemas.microsoft.com/office/powerpoint/2010/main" val="61795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Analyzing Proportions </a:t>
            </a:r>
          </a:p>
        </p:txBody>
      </p:sp>
      <p:sp>
        <p:nvSpPr>
          <p:cNvPr id="4" name="Rectangle 3"/>
          <p:cNvSpPr/>
          <p:nvPr/>
        </p:nvSpPr>
        <p:spPr>
          <a:xfrm>
            <a:off x="237995" y="1161821"/>
            <a:ext cx="11786991" cy="4832092"/>
          </a:xfrm>
          <a:prstGeom prst="rect">
            <a:avLst/>
          </a:prstGeom>
        </p:spPr>
        <p:txBody>
          <a:bodyPr wrap="square">
            <a:spAutoFit/>
          </a:bodyPr>
          <a:lstStyle/>
          <a:p>
            <a:pPr marL="457200" indent="-457200">
              <a:buFont typeface="Arial" charset="0"/>
              <a:buChar char="•"/>
            </a:pPr>
            <a:r>
              <a:rPr lang="en-US" sz="2800" dirty="0" smtClean="0"/>
              <a:t>Epidemiological </a:t>
            </a:r>
            <a:r>
              <a:rPr lang="en-US" sz="2800" dirty="0"/>
              <a:t>Studies </a:t>
            </a:r>
            <a:endParaRPr lang="en-US" sz="2800" dirty="0" smtClean="0"/>
          </a:p>
          <a:p>
            <a:pPr marL="457200" indent="-457200">
              <a:buFont typeface="Arial" charset="0"/>
              <a:buChar char="•"/>
            </a:pPr>
            <a:endParaRPr lang="en-US" sz="2800" dirty="0"/>
          </a:p>
          <a:p>
            <a:pPr lvl="1"/>
            <a:r>
              <a:rPr lang="en-US" sz="2800" dirty="0" smtClean="0"/>
              <a:t>Does </a:t>
            </a:r>
            <a:r>
              <a:rPr lang="en-US" sz="2800" dirty="0" err="1"/>
              <a:t>Zika</a:t>
            </a:r>
            <a:r>
              <a:rPr lang="en-US" sz="2800" dirty="0"/>
              <a:t> virus cause Guillain-Barre syndrome? </a:t>
            </a:r>
          </a:p>
          <a:p>
            <a:pPr lvl="2"/>
            <a:r>
              <a:rPr lang="en-US" sz="2800" dirty="0" smtClean="0"/>
              <a:t>Compare </a:t>
            </a:r>
            <a:r>
              <a:rPr lang="en-US" sz="2800" dirty="0"/>
              <a:t>proportion of </a:t>
            </a:r>
            <a:r>
              <a:rPr lang="en-US" sz="2800" dirty="0" err="1"/>
              <a:t>Zika</a:t>
            </a:r>
            <a:r>
              <a:rPr lang="en-US" sz="2800" dirty="0"/>
              <a:t> infected people with Guillain-Barre to the proportion of uninfected people with </a:t>
            </a:r>
            <a:r>
              <a:rPr lang="en-US" sz="2800" dirty="0" smtClean="0"/>
              <a:t>Guillain-Barre</a:t>
            </a:r>
          </a:p>
          <a:p>
            <a:pPr lvl="2"/>
            <a:r>
              <a:rPr lang="en-US" sz="2800" dirty="0"/>
              <a:t> </a:t>
            </a:r>
          </a:p>
          <a:p>
            <a:pPr lvl="1"/>
            <a:r>
              <a:rPr lang="en-US" sz="2800" dirty="0" smtClean="0"/>
              <a:t>Eating </a:t>
            </a:r>
            <a:r>
              <a:rPr lang="en-US" sz="2800" dirty="0"/>
              <a:t>at Chipotle causes </a:t>
            </a:r>
            <a:r>
              <a:rPr lang="en-US" sz="2800" i="1" dirty="0"/>
              <a:t>E. coli </a:t>
            </a:r>
            <a:r>
              <a:rPr lang="en-US" sz="2800" dirty="0"/>
              <a:t>infections. </a:t>
            </a:r>
            <a:endParaRPr lang="en-US" sz="2800" dirty="0" smtClean="0"/>
          </a:p>
          <a:p>
            <a:pPr lvl="1"/>
            <a:endParaRPr lang="en-US" sz="2800" dirty="0"/>
          </a:p>
          <a:p>
            <a:pPr lvl="1"/>
            <a:r>
              <a:rPr lang="en-US" sz="2800" dirty="0" smtClean="0"/>
              <a:t>Does </a:t>
            </a:r>
            <a:r>
              <a:rPr lang="en-US" sz="2800" i="1" dirty="0"/>
              <a:t>Helicobacter pylori </a:t>
            </a:r>
            <a:r>
              <a:rPr lang="en-US" sz="2800" dirty="0"/>
              <a:t>cause stomach cancer? </a:t>
            </a:r>
          </a:p>
          <a:p>
            <a:r>
              <a:rPr lang="en-US" sz="2800" dirty="0"/>
              <a:t> </a:t>
            </a:r>
          </a:p>
          <a:p>
            <a:pPr lvl="1"/>
            <a:endParaRPr lang="en-US" sz="2800" dirty="0"/>
          </a:p>
        </p:txBody>
      </p:sp>
    </p:spTree>
    <p:extLst>
      <p:ext uri="{BB962C8B-B14F-4D97-AF65-F5344CB8AC3E}">
        <p14:creationId xmlns:p14="http://schemas.microsoft.com/office/powerpoint/2010/main" val="1909610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smtClean="0"/>
              <a:t>An </a:t>
            </a:r>
            <a:r>
              <a:rPr lang="en-US" sz="2800" dirty="0"/>
              <a:t>exact test to determine whether or not the observed proportion adheres to the expected proportion under the null hypothesis </a:t>
            </a:r>
          </a:p>
          <a:p>
            <a:endParaRPr lang="en-US" sz="2800" dirty="0" smtClean="0"/>
          </a:p>
          <a:p>
            <a:r>
              <a:rPr lang="en-US" sz="2800" dirty="0" smtClean="0"/>
              <a:t>Some </a:t>
            </a:r>
            <a:r>
              <a:rPr lang="en-US" sz="2800" dirty="0"/>
              <a:t>possible uses: </a:t>
            </a:r>
          </a:p>
          <a:p>
            <a:pPr marL="914400" lvl="1" indent="-457200">
              <a:buFont typeface="Arial" charset="0"/>
              <a:buChar char="•"/>
            </a:pPr>
            <a:r>
              <a:rPr lang="en-US" sz="2800" dirty="0" smtClean="0"/>
              <a:t>Are </a:t>
            </a:r>
            <a:r>
              <a:rPr lang="en-US" sz="2800" dirty="0"/>
              <a:t>frogs equally likely to be right or left handed? </a:t>
            </a:r>
          </a:p>
          <a:p>
            <a:pPr marL="914400" lvl="1" indent="-457200">
              <a:buFont typeface="Arial" charset="0"/>
              <a:buChar char="•"/>
            </a:pPr>
            <a:r>
              <a:rPr lang="en-US" sz="2800" dirty="0" smtClean="0"/>
              <a:t>Is </a:t>
            </a:r>
            <a:r>
              <a:rPr lang="en-US" sz="2800" dirty="0"/>
              <a:t>the sex ratio half male and half female? </a:t>
            </a:r>
          </a:p>
          <a:p>
            <a:pPr marL="914400" lvl="1" indent="-457200">
              <a:buFont typeface="Arial" charset="0"/>
              <a:buChar char="•"/>
            </a:pPr>
            <a:r>
              <a:rPr lang="en-US" sz="2800" dirty="0" smtClean="0"/>
              <a:t>Are </a:t>
            </a:r>
            <a:r>
              <a:rPr lang="en-US" sz="2800" dirty="0"/>
              <a:t>the offspring phenotypes a 3:1 ratio? </a:t>
            </a:r>
            <a:endParaRPr lang="en-US" sz="2800" dirty="0" smtClean="0"/>
          </a:p>
          <a:p>
            <a:pPr marL="914400" lvl="1" indent="-457200">
              <a:buFont typeface="Arial" charset="0"/>
              <a:buChar char="•"/>
            </a:pPr>
            <a:r>
              <a:rPr lang="en-US" sz="2800" dirty="0" smtClean="0"/>
              <a:t>Do some beetles win more fights?</a:t>
            </a:r>
            <a:endParaRPr lang="en-US" sz="2800" dirty="0"/>
          </a:p>
          <a:p>
            <a:pPr lvl="1"/>
            <a:r>
              <a:rPr lang="en-US" sz="2800" dirty="0"/>
              <a:t> </a:t>
            </a:r>
          </a:p>
          <a:p>
            <a:pPr lvl="1"/>
            <a:endParaRPr lang="en-US" sz="2800" dirty="0"/>
          </a:p>
        </p:txBody>
      </p:sp>
    </p:spTree>
    <p:extLst>
      <p:ext uri="{BB962C8B-B14F-4D97-AF65-F5344CB8AC3E}">
        <p14:creationId xmlns:p14="http://schemas.microsoft.com/office/powerpoint/2010/main" val="1970686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5" y="1161821"/>
            <a:ext cx="11786991" cy="3970318"/>
          </a:xfrm>
          <a:prstGeom prst="rect">
            <a:avLst/>
          </a:prstGeom>
        </p:spPr>
        <p:txBody>
          <a:bodyPr wrap="square">
            <a:spAutoFit/>
          </a:bodyPr>
          <a:lstStyle/>
          <a:p>
            <a:r>
              <a:rPr lang="en-US" sz="2800" dirty="0" smtClean="0"/>
              <a:t>As </a:t>
            </a:r>
            <a:r>
              <a:rPr lang="en-US" sz="2800" dirty="0"/>
              <a:t>in most statistical tests, a test statistic is compared to a distribution </a:t>
            </a:r>
          </a:p>
          <a:p>
            <a:endParaRPr lang="en-US" sz="2800" dirty="0" smtClean="0"/>
          </a:p>
          <a:p>
            <a:r>
              <a:rPr lang="en-US" sz="2800" dirty="0" smtClean="0"/>
              <a:t>In </a:t>
            </a:r>
            <a:r>
              <a:rPr lang="en-US" sz="2800" dirty="0"/>
              <a:t>this case, the test statistic is just the observed number (number of right-handed toads, number of females in the </a:t>
            </a:r>
            <a:r>
              <a:rPr lang="en-US" sz="2800" dirty="0" smtClean="0"/>
              <a:t>population, number of fights won)</a:t>
            </a:r>
            <a:r>
              <a:rPr lang="en-US" sz="2800" dirty="0"/>
              <a:t> </a:t>
            </a:r>
          </a:p>
          <a:p>
            <a:endParaRPr lang="en-US" sz="2800" dirty="0" smtClean="0"/>
          </a:p>
          <a:p>
            <a:r>
              <a:rPr lang="en-US" sz="2800" dirty="0" smtClean="0"/>
              <a:t>Note </a:t>
            </a:r>
            <a:r>
              <a:rPr lang="en-US" sz="2800" dirty="0"/>
              <a:t>that this test is only appropriate when there are two categories of </a:t>
            </a:r>
            <a:r>
              <a:rPr lang="en-US" sz="2800" dirty="0" smtClean="0"/>
              <a:t>individuals</a:t>
            </a:r>
          </a:p>
          <a:p>
            <a:endParaRPr lang="en-US" sz="2800" dirty="0"/>
          </a:p>
          <a:p>
            <a:pPr lvl="1"/>
            <a:endParaRPr lang="en-US" sz="2800" dirty="0"/>
          </a:p>
        </p:txBody>
      </p:sp>
    </p:spTree>
    <p:extLst>
      <p:ext uri="{BB962C8B-B14F-4D97-AF65-F5344CB8AC3E}">
        <p14:creationId xmlns:p14="http://schemas.microsoft.com/office/powerpoint/2010/main" val="4434669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6" y="1161821"/>
            <a:ext cx="5667954" cy="4401205"/>
          </a:xfrm>
          <a:prstGeom prst="rect">
            <a:avLst/>
          </a:prstGeom>
        </p:spPr>
        <p:txBody>
          <a:bodyPr wrap="square">
            <a:spAutoFit/>
          </a:bodyPr>
          <a:lstStyle/>
          <a:p>
            <a:r>
              <a:rPr lang="en-US" sz="2800" dirty="0" smtClean="0"/>
              <a:t>With the binomial test our null hypothesis is the probability of one of the two outcomes.  This probability and the number of observations defines the distribution we will compare our observation to.</a:t>
            </a:r>
          </a:p>
          <a:p>
            <a:endParaRPr lang="en-US" sz="2800" b="0" dirty="0">
              <a:ea typeface="Cambria Math" charset="0"/>
              <a:cs typeface="Cambria Math" charset="0"/>
            </a:endParaRPr>
          </a:p>
          <a:p>
            <a:endParaRPr lang="en-US" sz="2800" dirty="0" smtClean="0">
              <a:ea typeface="Cambria Math" charset="0"/>
              <a:cs typeface="Cambria Math" charset="0"/>
            </a:endParaRPr>
          </a:p>
          <a:p>
            <a:r>
              <a:rPr lang="en-US" sz="2800" b="0" dirty="0" smtClean="0">
                <a:ea typeface="Cambria Math" charset="0"/>
                <a:cs typeface="Cambria Math" charset="0"/>
              </a:rPr>
              <a:t>Distribution when the null is 50% and we have 100 observations</a:t>
            </a:r>
          </a:p>
        </p:txBody>
      </p:sp>
      <p:grpSp>
        <p:nvGrpSpPr>
          <p:cNvPr id="7" name="Group 6"/>
          <p:cNvGrpSpPr/>
          <p:nvPr/>
        </p:nvGrpSpPr>
        <p:grpSpPr>
          <a:xfrm>
            <a:off x="5905949" y="1265168"/>
            <a:ext cx="6286052" cy="5275481"/>
            <a:chOff x="7606256" y="2849557"/>
            <a:chExt cx="4585744" cy="4008443"/>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256" y="3961741"/>
              <a:ext cx="4585744" cy="289625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6256" y="2849557"/>
              <a:ext cx="4585744" cy="1112184"/>
            </a:xfrm>
            <a:prstGeom prst="rect">
              <a:avLst/>
            </a:prstGeom>
          </p:spPr>
        </p:pic>
      </p:grpSp>
    </p:spTree>
    <p:extLst>
      <p:ext uri="{BB962C8B-B14F-4D97-AF65-F5344CB8AC3E}">
        <p14:creationId xmlns:p14="http://schemas.microsoft.com/office/powerpoint/2010/main" val="52941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2677656"/>
          </a:xfrm>
          <a:prstGeom prst="rect">
            <a:avLst/>
          </a:prstGeom>
          <a:noFill/>
        </p:spPr>
        <p:txBody>
          <a:bodyPr wrap="square" rtlCol="0">
            <a:spAutoFit/>
          </a:bodyPr>
          <a:lstStyle/>
          <a:p>
            <a:r>
              <a:rPr lang="en-US" sz="2800" dirty="0" smtClean="0"/>
              <a:t>Lets look at an example with sex ratio.  You are hybridizing closely related species (with XY sex chromosomes) so you know Haldane’s rule states that the males might be more rare.  When you survey the offspring you find 23 males out of 65 offspring.  Does this result support Haldane’s rule </a:t>
            </a:r>
            <a:r>
              <a:rPr lang="en-US" sz="2800" dirty="0" err="1" smtClean="0"/>
              <a:t>occuring</a:t>
            </a:r>
            <a:r>
              <a:rPr lang="en-US" sz="2800" dirty="0" smtClean="0"/>
              <a:t> in your system?</a:t>
            </a:r>
          </a:p>
          <a:p>
            <a:endParaRPr lang="en-US" sz="28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73113"/>
          <a:stretch/>
        </p:blipFill>
        <p:spPr>
          <a:xfrm>
            <a:off x="250519" y="3635830"/>
            <a:ext cx="9536047" cy="661222"/>
          </a:xfrm>
          <a:prstGeom prst="rect">
            <a:avLst/>
          </a:prstGeom>
        </p:spPr>
      </p:pic>
    </p:spTree>
    <p:extLst>
      <p:ext uri="{BB962C8B-B14F-4D97-AF65-F5344CB8AC3E}">
        <p14:creationId xmlns:p14="http://schemas.microsoft.com/office/powerpoint/2010/main" val="1729087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2677656"/>
          </a:xfrm>
          <a:prstGeom prst="rect">
            <a:avLst/>
          </a:prstGeom>
          <a:noFill/>
        </p:spPr>
        <p:txBody>
          <a:bodyPr wrap="square" rtlCol="0">
            <a:spAutoFit/>
          </a:bodyPr>
          <a:lstStyle/>
          <a:p>
            <a:r>
              <a:rPr lang="en-US" sz="2800" dirty="0" smtClean="0"/>
              <a:t>Lets look at an example with sex ratio.  You are hybridizing closely related species (with XY sex chromosomes) so you know Haldane’s rule states that the males might be more rare.  When you survey the offspring you find 23 males out of 65 offspring.  Does this result support Haldane’s rule </a:t>
            </a:r>
            <a:r>
              <a:rPr lang="en-US" sz="2800" dirty="0" err="1" smtClean="0"/>
              <a:t>occuring</a:t>
            </a:r>
            <a:r>
              <a:rPr lang="en-US" sz="2800" dirty="0" smtClean="0"/>
              <a:t> in your system?</a:t>
            </a:r>
          </a:p>
          <a:p>
            <a:endParaRPr lang="en-US"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19" y="3635829"/>
            <a:ext cx="9536047" cy="2459297"/>
          </a:xfrm>
          <a:prstGeom prst="rect">
            <a:avLst/>
          </a:prstGeom>
        </p:spPr>
      </p:pic>
    </p:spTree>
    <p:extLst>
      <p:ext uri="{BB962C8B-B14F-4D97-AF65-F5344CB8AC3E}">
        <p14:creationId xmlns:p14="http://schemas.microsoft.com/office/powerpoint/2010/main" val="1797910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523220"/>
          </a:xfrm>
          <a:prstGeom prst="rect">
            <a:avLst/>
          </a:prstGeom>
          <a:noFill/>
        </p:spPr>
        <p:txBody>
          <a:bodyPr wrap="square" rtlCol="0">
            <a:spAutoFit/>
          </a:bodyPr>
          <a:lstStyle/>
          <a:p>
            <a:r>
              <a:rPr lang="en-US" sz="2800" dirty="0" err="1" smtClean="0"/>
              <a:t>binom.test</a:t>
            </a:r>
            <a:r>
              <a:rPr lang="en-US" sz="2800" dirty="0"/>
              <a:t> </a:t>
            </a:r>
            <a:r>
              <a:rPr lang="en-US" sz="2800" dirty="0" smtClean="0"/>
              <a:t>has an argument </a:t>
            </a:r>
            <a:r>
              <a:rPr lang="en-US" sz="2800" dirty="0" smtClean="0">
                <a:latin typeface="Andale Mono" charset="0"/>
                <a:ea typeface="Andale Mono" charset="0"/>
                <a:cs typeface="Andale Mono" charset="0"/>
              </a:rPr>
              <a:t>alternative</a:t>
            </a:r>
            <a:endParaRPr lang="en-US" sz="2800" dirty="0">
              <a:latin typeface="Andale Mono" charset="0"/>
              <a:ea typeface="Andale Mono" charset="0"/>
              <a:cs typeface="Andale Mono"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20" y="1979767"/>
            <a:ext cx="8394700" cy="11811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20" y="3339759"/>
            <a:ext cx="11531600" cy="1320800"/>
          </a:xfrm>
          <a:prstGeom prst="rect">
            <a:avLst/>
          </a:prstGeom>
        </p:spPr>
      </p:pic>
    </p:spTree>
    <p:extLst>
      <p:ext uri="{BB962C8B-B14F-4D97-AF65-F5344CB8AC3E}">
        <p14:creationId xmlns:p14="http://schemas.microsoft.com/office/powerpoint/2010/main" val="6111505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4832092"/>
          </a:xfrm>
          <a:prstGeom prst="rect">
            <a:avLst/>
          </a:prstGeom>
          <a:noFill/>
        </p:spPr>
        <p:txBody>
          <a:bodyPr wrap="square" rtlCol="0">
            <a:spAutoFit/>
          </a:bodyPr>
          <a:lstStyle/>
          <a:p>
            <a:r>
              <a:rPr lang="en-US" sz="2800" b="1" dirty="0" smtClean="0"/>
              <a:t>Alternative = </a:t>
            </a:r>
            <a:r>
              <a:rPr lang="en-US" sz="2800" b="1" dirty="0" err="1" smtClean="0"/>
              <a:t>two.sided</a:t>
            </a:r>
            <a:endParaRPr lang="en-US" sz="2800" b="1" dirty="0" smtClean="0"/>
          </a:p>
          <a:p>
            <a:endParaRPr lang="en-US" sz="2800" b="1" dirty="0" smtClean="0"/>
          </a:p>
          <a:p>
            <a:r>
              <a:rPr lang="en-US" sz="2800" dirty="0" smtClean="0"/>
              <a:t>What is the probability that I would see a skew in the sex ratio this great or greater.  </a:t>
            </a:r>
          </a:p>
          <a:p>
            <a:endParaRPr lang="en-US" sz="2800" dirty="0"/>
          </a:p>
          <a:p>
            <a:r>
              <a:rPr lang="en-US" sz="2800" dirty="0" smtClean="0"/>
              <a:t>In this case our observed number of males was -1.2 standard deviations from the mean.  So our p-value is the area under the curves above 1.2SD and below -1.2SD.</a:t>
            </a:r>
            <a:endParaRPr lang="en-US"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41" y="1277655"/>
            <a:ext cx="4508326" cy="1955535"/>
          </a:xfrm>
          <a:prstGeom prst="rect">
            <a:avLst/>
          </a:prstGeom>
        </p:spPr>
      </p:pic>
      <p:sp>
        <p:nvSpPr>
          <p:cNvPr id="7" name="TextBox 6"/>
          <p:cNvSpPr txBox="1"/>
          <p:nvPr/>
        </p:nvSpPr>
        <p:spPr>
          <a:xfrm>
            <a:off x="6450904" y="3745282"/>
            <a:ext cx="848309" cy="369332"/>
          </a:xfrm>
          <a:prstGeom prst="rect">
            <a:avLst/>
          </a:prstGeom>
          <a:noFill/>
        </p:spPr>
        <p:txBody>
          <a:bodyPr wrap="none" rtlCol="0">
            <a:spAutoFit/>
          </a:bodyPr>
          <a:lstStyle/>
          <a:p>
            <a:r>
              <a:rPr lang="en-US" dirty="0" smtClean="0"/>
              <a:t>-1.2 SD</a:t>
            </a:r>
            <a:endParaRPr lang="en-US" dirty="0"/>
          </a:p>
        </p:txBody>
      </p:sp>
      <p:sp>
        <p:nvSpPr>
          <p:cNvPr id="8" name="TextBox 7"/>
          <p:cNvSpPr txBox="1"/>
          <p:nvPr/>
        </p:nvSpPr>
        <p:spPr>
          <a:xfrm>
            <a:off x="9258822" y="3745282"/>
            <a:ext cx="777777" cy="369332"/>
          </a:xfrm>
          <a:prstGeom prst="rect">
            <a:avLst/>
          </a:prstGeom>
          <a:noFill/>
        </p:spPr>
        <p:txBody>
          <a:bodyPr wrap="none" rtlCol="0">
            <a:spAutoFit/>
          </a:bodyPr>
          <a:lstStyle/>
          <a:p>
            <a:r>
              <a:rPr lang="en-US" smtClean="0"/>
              <a:t>1.2 SD</a:t>
            </a:r>
            <a:endParaRPr lang="en-US"/>
          </a:p>
        </p:txBody>
      </p:sp>
      <p:cxnSp>
        <p:nvCxnSpPr>
          <p:cNvPr id="10" name="Straight Arrow Connector 9"/>
          <p:cNvCxnSpPr>
            <a:stCxn id="8" idx="0"/>
          </p:cNvCxnSpPr>
          <p:nvPr/>
        </p:nvCxnSpPr>
        <p:spPr>
          <a:xfrm flipH="1" flipV="1">
            <a:off x="9043792" y="2880986"/>
            <a:ext cx="603919" cy="8642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4698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40" y="1277655"/>
            <a:ext cx="4508327" cy="1955535"/>
          </a:xfrm>
          <a:prstGeom prst="rect">
            <a:avLst/>
          </a:prstGeom>
        </p:spPr>
      </p:pic>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3970318"/>
          </a:xfrm>
          <a:prstGeom prst="rect">
            <a:avLst/>
          </a:prstGeom>
          <a:noFill/>
        </p:spPr>
        <p:txBody>
          <a:bodyPr wrap="square" rtlCol="0">
            <a:spAutoFit/>
          </a:bodyPr>
          <a:lstStyle/>
          <a:p>
            <a:r>
              <a:rPr lang="en-US" sz="2800" b="1" dirty="0" smtClean="0"/>
              <a:t>Alternative = greater</a:t>
            </a:r>
          </a:p>
          <a:p>
            <a:endParaRPr lang="en-US" sz="2800" b="1" dirty="0" smtClean="0"/>
          </a:p>
          <a:p>
            <a:r>
              <a:rPr lang="en-US" sz="2800" dirty="0" smtClean="0"/>
              <a:t>What is the probability that I would see a larger number of males.  </a:t>
            </a:r>
          </a:p>
          <a:p>
            <a:endParaRPr lang="en-US" sz="2800" dirty="0"/>
          </a:p>
          <a:p>
            <a:r>
              <a:rPr lang="en-US" sz="2800" dirty="0" smtClean="0"/>
              <a:t>In this case our observed number of males was -1.2 standard deviations from the mean.  So our p-value is the area under the curves above -1.2SD.</a:t>
            </a:r>
            <a:endParaRPr lang="en-US" sz="2800" dirty="0"/>
          </a:p>
        </p:txBody>
      </p:sp>
      <p:sp>
        <p:nvSpPr>
          <p:cNvPr id="7" name="TextBox 6"/>
          <p:cNvSpPr txBox="1"/>
          <p:nvPr/>
        </p:nvSpPr>
        <p:spPr>
          <a:xfrm>
            <a:off x="6450904" y="3745282"/>
            <a:ext cx="848309" cy="369332"/>
          </a:xfrm>
          <a:prstGeom prst="rect">
            <a:avLst/>
          </a:prstGeom>
          <a:noFill/>
        </p:spPr>
        <p:txBody>
          <a:bodyPr wrap="none" rtlCol="0">
            <a:spAutoFit/>
          </a:bodyPr>
          <a:lstStyle/>
          <a:p>
            <a:r>
              <a:rPr lang="en-US" dirty="0" smtClean="0"/>
              <a:t>-1.2 SD</a:t>
            </a:r>
            <a:endParaRPr lang="en-US" dirty="0"/>
          </a:p>
        </p:txBody>
      </p: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2943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39" y="1277655"/>
            <a:ext cx="4508327" cy="1955535"/>
          </a:xfrm>
          <a:prstGeom prst="rect">
            <a:avLst/>
          </a:prstGeom>
        </p:spPr>
      </p:pic>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3970318"/>
          </a:xfrm>
          <a:prstGeom prst="rect">
            <a:avLst/>
          </a:prstGeom>
          <a:noFill/>
        </p:spPr>
        <p:txBody>
          <a:bodyPr wrap="square" rtlCol="0">
            <a:spAutoFit/>
          </a:bodyPr>
          <a:lstStyle/>
          <a:p>
            <a:r>
              <a:rPr lang="en-US" sz="2800" b="1" dirty="0" smtClean="0"/>
              <a:t>Alternative = less</a:t>
            </a:r>
          </a:p>
          <a:p>
            <a:endParaRPr lang="en-US" sz="2800" b="1" dirty="0" smtClean="0"/>
          </a:p>
          <a:p>
            <a:r>
              <a:rPr lang="en-US" sz="2800" dirty="0" smtClean="0"/>
              <a:t>What is the probability that I would see this many or fewer males.  </a:t>
            </a:r>
          </a:p>
          <a:p>
            <a:endParaRPr lang="en-US" sz="2800" dirty="0"/>
          </a:p>
          <a:p>
            <a:r>
              <a:rPr lang="en-US" sz="2800" dirty="0" smtClean="0"/>
              <a:t>In this case our observed number of males was -1.2 standard deviations from the mean.  So our p-value is the area under the curves below -1.2SD.</a:t>
            </a:r>
            <a:endParaRPr lang="en-US" sz="2800" dirty="0"/>
          </a:p>
        </p:txBody>
      </p:sp>
      <p:sp>
        <p:nvSpPr>
          <p:cNvPr id="7" name="TextBox 6"/>
          <p:cNvSpPr txBox="1"/>
          <p:nvPr/>
        </p:nvSpPr>
        <p:spPr>
          <a:xfrm>
            <a:off x="6450904" y="3745282"/>
            <a:ext cx="848309" cy="369332"/>
          </a:xfrm>
          <a:prstGeom prst="rect">
            <a:avLst/>
          </a:prstGeom>
          <a:noFill/>
        </p:spPr>
        <p:txBody>
          <a:bodyPr wrap="none" rtlCol="0">
            <a:spAutoFit/>
          </a:bodyPr>
          <a:lstStyle/>
          <a:p>
            <a:r>
              <a:rPr lang="en-US" dirty="0" smtClean="0"/>
              <a:t>-1.2 SD</a:t>
            </a:r>
            <a:endParaRPr lang="en-US" dirty="0"/>
          </a:p>
        </p:txBody>
      </p: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891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smtClean="0">
                <a:solidFill>
                  <a:schemeClr val="bg1"/>
                </a:solidFill>
              </a:rPr>
              <a:t>Today</a:t>
            </a:r>
            <a:endParaRPr lang="en-US" b="1" dirty="0">
              <a:solidFill>
                <a:schemeClr val="bg1"/>
              </a:solidFill>
            </a:endParaRPr>
          </a:p>
        </p:txBody>
      </p:sp>
      <mc:AlternateContent xmlns:mc="http://schemas.openxmlformats.org/markup-compatibility/2006" xmlns:a14="http://schemas.microsoft.com/office/drawing/2010/main">
        <mc:Choice Requires="a14">
          <p:sp>
            <p:nvSpPr>
              <p:cNvPr id="3" name="Rectangle 2"/>
              <p:cNvSpPr/>
              <p:nvPr/>
            </p:nvSpPr>
            <p:spPr>
              <a:xfrm>
                <a:off x="258184" y="1762460"/>
                <a:ext cx="8595359" cy="3170099"/>
              </a:xfrm>
              <a:prstGeom prst="rect">
                <a:avLst/>
              </a:prstGeom>
            </p:spPr>
            <p:txBody>
              <a:bodyPr wrap="square">
                <a:spAutoFit/>
              </a:bodyPr>
              <a:lstStyle/>
              <a:p>
                <a:pPr marL="742950" indent="-742950">
                  <a:buFont typeface="+mj-lt"/>
                  <a:buAutoNum type="arabicPeriod"/>
                </a:pPr>
                <a:r>
                  <a:rPr lang="en-US" sz="4000" dirty="0" smtClean="0"/>
                  <a:t>General experimental considerations</a:t>
                </a:r>
              </a:p>
              <a:p>
                <a:pPr marL="742950" indent="-742950">
                  <a:buFont typeface="+mj-lt"/>
                  <a:buAutoNum type="arabicPeriod"/>
                </a:pPr>
                <a:endParaRPr lang="en-US" sz="4000" dirty="0" smtClean="0"/>
              </a:p>
              <a:p>
                <a:pPr marL="742950" indent="-742950">
                  <a:buFont typeface="+mj-lt"/>
                  <a:buAutoNum type="arabicPeriod"/>
                </a:pPr>
                <a:r>
                  <a:rPr lang="en-US" sz="4000" dirty="0" smtClean="0"/>
                  <a:t>Binomial test</a:t>
                </a:r>
              </a:p>
              <a:p>
                <a:pPr marL="742950" indent="-742950">
                  <a:buFont typeface="+mj-lt"/>
                  <a:buAutoNum type="arabicPeriod"/>
                </a:pPr>
                <a:endParaRPr lang="en-US" sz="4000" dirty="0"/>
              </a:p>
              <a:p>
                <a:pPr marL="742950" indent="-742950">
                  <a:buFont typeface="+mj-lt"/>
                  <a:buAutoNum type="arabicPeriod"/>
                </a:pPr>
                <a14:m>
                  <m:oMath xmlns:m="http://schemas.openxmlformats.org/officeDocument/2006/math">
                    <m:sSup>
                      <m:sSupPr>
                        <m:ctrlPr>
                          <a:rPr lang="en-US" sz="4000" i="1" smtClean="0">
                            <a:latin typeface="Cambria Math" charset="0"/>
                          </a:rPr>
                        </m:ctrlPr>
                      </m:sSupPr>
                      <m:e>
                        <m:r>
                          <m:rPr>
                            <m:sty m:val="p"/>
                          </m:rPr>
                          <a:rPr lang="en-US" sz="4000" i="0" smtClean="0">
                            <a:latin typeface="Cambria Math" charset="0"/>
                            <a:ea typeface="Cambria Math" charset="0"/>
                            <a:cs typeface="Cambria Math" charset="0"/>
                          </a:rPr>
                          <m:t>χ</m:t>
                        </m:r>
                      </m:e>
                      <m:sup>
                        <m:r>
                          <a:rPr lang="en-US" sz="4000" b="0" i="0" smtClean="0">
                            <a:latin typeface="Cambria Math" charset="0"/>
                          </a:rPr>
                          <m:t>2</m:t>
                        </m:r>
                      </m:sup>
                    </m:sSup>
                  </m:oMath>
                </a14:m>
                <a:r>
                  <a:rPr lang="en-US" sz="4000" dirty="0" smtClean="0"/>
                  <a:t>  Test</a:t>
                </a:r>
              </a:p>
            </p:txBody>
          </p:sp>
        </mc:Choice>
        <mc:Fallback xmlns="">
          <p:sp>
            <p:nvSpPr>
              <p:cNvPr id="3" name="Rectangle 2"/>
              <p:cNvSpPr>
                <a:spLocks noRot="1" noChangeAspect="1" noMove="1" noResize="1" noEditPoints="1" noAdjustHandles="1" noChangeArrowheads="1" noChangeShapeType="1" noTextEdit="1"/>
              </p:cNvSpPr>
              <p:nvPr/>
            </p:nvSpPr>
            <p:spPr>
              <a:xfrm>
                <a:off x="258184" y="1762460"/>
                <a:ext cx="8595359" cy="3170099"/>
              </a:xfrm>
              <a:prstGeom prst="rect">
                <a:avLst/>
              </a:prstGeom>
              <a:blipFill rotWithShape="0">
                <a:blip r:embed="rId2"/>
                <a:stretch>
                  <a:fillRect l="-2553" t="-3654" r="-1277" b="-7500"/>
                </a:stretch>
              </a:blipFill>
            </p:spPr>
            <p:txBody>
              <a:bodyPr/>
              <a:lstStyle/>
              <a:p>
                <a:r>
                  <a:rPr lang="en-US">
                    <a:noFill/>
                  </a:rPr>
                  <a:t> </a:t>
                </a:r>
              </a:p>
            </p:txBody>
          </p:sp>
        </mc:Fallback>
      </mc:AlternateContent>
    </p:spTree>
    <p:extLst>
      <p:ext uri="{BB962C8B-B14F-4D97-AF65-F5344CB8AC3E}">
        <p14:creationId xmlns:p14="http://schemas.microsoft.com/office/powerpoint/2010/main" val="19027049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Reporting the Results </a:t>
            </a:r>
          </a:p>
        </p:txBody>
      </p:sp>
      <p:sp>
        <p:nvSpPr>
          <p:cNvPr id="5" name="TextBox 4"/>
          <p:cNvSpPr txBox="1"/>
          <p:nvPr/>
        </p:nvSpPr>
        <p:spPr>
          <a:xfrm>
            <a:off x="250519" y="1277655"/>
            <a:ext cx="11574051" cy="4401205"/>
          </a:xfrm>
          <a:prstGeom prst="rect">
            <a:avLst/>
          </a:prstGeom>
          <a:noFill/>
        </p:spPr>
        <p:txBody>
          <a:bodyPr wrap="square" rtlCol="0">
            <a:spAutoFit/>
          </a:bodyPr>
          <a:lstStyle/>
          <a:p>
            <a:r>
              <a:rPr lang="en-US" sz="2800" dirty="0" smtClean="0"/>
              <a:t>This </a:t>
            </a:r>
            <a:r>
              <a:rPr lang="en-US" sz="2800" dirty="0"/>
              <a:t>populations shows a significant departure from a 1:1 sex ratio (</a:t>
            </a:r>
            <a:r>
              <a:rPr lang="en-US" sz="2800" dirty="0" smtClean="0"/>
              <a:t>0.35, </a:t>
            </a:r>
            <a:r>
              <a:rPr lang="en-US" sz="2800" dirty="0"/>
              <a:t>95% CI: </a:t>
            </a:r>
            <a:r>
              <a:rPr lang="en-US" sz="2800" dirty="0" smtClean="0"/>
              <a:t>0.24-0.48, </a:t>
            </a:r>
            <a:r>
              <a:rPr lang="en-US" sz="2800" dirty="0"/>
              <a:t>binomial test, </a:t>
            </a:r>
            <a:r>
              <a:rPr lang="en-US" sz="2800" i="1" dirty="0"/>
              <a:t>n </a:t>
            </a:r>
            <a:r>
              <a:rPr lang="en-US" sz="2800" dirty="0"/>
              <a:t>= </a:t>
            </a:r>
            <a:r>
              <a:rPr lang="en-US" sz="2800" dirty="0" smtClean="0"/>
              <a:t>65, </a:t>
            </a:r>
            <a:r>
              <a:rPr lang="en-US" sz="2800" i="1" dirty="0"/>
              <a:t>p </a:t>
            </a:r>
            <a:r>
              <a:rPr lang="en-US" sz="2800" dirty="0"/>
              <a:t>&lt; </a:t>
            </a:r>
            <a:r>
              <a:rPr lang="en-US" sz="2800" dirty="0" smtClean="0"/>
              <a:t>0.025).</a:t>
            </a:r>
            <a:r>
              <a:rPr lang="en-US" sz="2800" dirty="0"/>
              <a:t> </a:t>
            </a:r>
          </a:p>
          <a:p>
            <a:endParaRPr lang="en-US" sz="2800" dirty="0" smtClean="0"/>
          </a:p>
          <a:p>
            <a:r>
              <a:rPr lang="en-US" sz="2800" dirty="0" smtClean="0"/>
              <a:t>For </a:t>
            </a:r>
            <a:r>
              <a:rPr lang="en-US" sz="2800" dirty="0"/>
              <a:t>very small </a:t>
            </a:r>
            <a:r>
              <a:rPr lang="en-US" sz="2800" i="1" dirty="0"/>
              <a:t>p</a:t>
            </a:r>
            <a:r>
              <a:rPr lang="en-US" sz="2800" dirty="0"/>
              <a:t>-values, we just say that </a:t>
            </a:r>
            <a:r>
              <a:rPr lang="en-US" sz="2800" i="1" dirty="0"/>
              <a:t>p </a:t>
            </a:r>
            <a:r>
              <a:rPr lang="en-US" sz="2800" dirty="0"/>
              <a:t>is very small (&lt; 0.001 or &lt; 0.0001). </a:t>
            </a:r>
            <a:endParaRPr lang="en-US" sz="2800" dirty="0" smtClean="0"/>
          </a:p>
          <a:p>
            <a:endParaRPr lang="en-US" sz="2800" dirty="0"/>
          </a:p>
          <a:p>
            <a:r>
              <a:rPr lang="en-US" sz="2800" dirty="0" smtClean="0"/>
              <a:t>Most journals/</a:t>
            </a:r>
            <a:r>
              <a:rPr lang="en-US" sz="2800" dirty="0" err="1" smtClean="0"/>
              <a:t>subdisciplines</a:t>
            </a:r>
            <a:r>
              <a:rPr lang="en-US" sz="2800" dirty="0" smtClean="0"/>
              <a:t> will have conventions about how certain tests are presented.</a:t>
            </a:r>
            <a:r>
              <a:rPr lang="en-US" sz="2800" dirty="0"/>
              <a:t> </a:t>
            </a:r>
          </a:p>
          <a:p>
            <a:endParaRPr lang="en-US" sz="2800" dirty="0" smtClean="0"/>
          </a:p>
          <a:p>
            <a:r>
              <a:rPr lang="en-US" sz="2800" dirty="0" smtClean="0"/>
              <a:t>Most journals italicize mathematical </a:t>
            </a:r>
            <a:r>
              <a:rPr lang="en-US" sz="2800" dirty="0"/>
              <a:t>variables, so </a:t>
            </a:r>
            <a:r>
              <a:rPr lang="en-US" sz="2800" i="1" dirty="0"/>
              <a:t>n </a:t>
            </a:r>
            <a:r>
              <a:rPr lang="en-US" sz="2800" dirty="0"/>
              <a:t>and </a:t>
            </a:r>
            <a:r>
              <a:rPr lang="en-US" sz="2800" i="1" dirty="0"/>
              <a:t>p </a:t>
            </a:r>
            <a:r>
              <a:rPr lang="en-US" sz="2800" dirty="0"/>
              <a:t>would be italicized. They also normally would be lower case. </a:t>
            </a:r>
          </a:p>
        </p:txBody>
      </p:sp>
    </p:spTree>
    <p:extLst>
      <p:ext uri="{BB962C8B-B14F-4D97-AF65-F5344CB8AC3E}">
        <p14:creationId xmlns:p14="http://schemas.microsoft.com/office/powerpoint/2010/main" val="2227901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a:t>
                </a:r>
                <a:r>
                  <a:rPr lang="en-US" b="1" dirty="0" smtClean="0">
                    <a:solidFill>
                      <a:schemeClr val="bg1"/>
                    </a:solidFill>
                  </a:rPr>
                  <a:t> Test</a:t>
                </a:r>
                <a:endParaRPr lang="en-US" b="1"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3"/>
                <a:stretch>
                  <a:fillRect t="-7143" b="-18831"/>
                </a:stretch>
              </a:blipFill>
            </p:spPr>
            <p:txBody>
              <a:bodyPr/>
              <a:lstStyle/>
              <a:p>
                <a:r>
                  <a:rPr lang="en-US">
                    <a:noFill/>
                  </a:rPr>
                  <a:t> </a:t>
                </a:r>
              </a:p>
            </p:txBody>
          </p:sp>
        </mc:Fallback>
      </mc:AlternateContent>
      <p:sp>
        <p:nvSpPr>
          <p:cNvPr id="5" name="TextBox 4"/>
          <p:cNvSpPr txBox="1"/>
          <p:nvPr/>
        </p:nvSpPr>
        <p:spPr>
          <a:xfrm>
            <a:off x="302474" y="1308828"/>
            <a:ext cx="11574051" cy="4401205"/>
          </a:xfrm>
          <a:prstGeom prst="rect">
            <a:avLst/>
          </a:prstGeom>
          <a:noFill/>
        </p:spPr>
        <p:txBody>
          <a:bodyPr wrap="square" rtlCol="0">
            <a:spAutoFit/>
          </a:bodyPr>
          <a:lstStyle/>
          <a:p>
            <a:r>
              <a:rPr lang="en-US" sz="2800" dirty="0" smtClean="0"/>
              <a:t>This </a:t>
            </a:r>
            <a:r>
              <a:rPr lang="en-US" sz="2800" dirty="0"/>
              <a:t>test compares the observed number in each category to expectations based on the null hypothesis (if there are only two categories, it approximates the binomial test) </a:t>
            </a:r>
            <a:endParaRPr lang="en-US" sz="2800" dirty="0" smtClean="0"/>
          </a:p>
          <a:p>
            <a:endParaRPr lang="en-US" sz="2800" dirty="0" smtClean="0"/>
          </a:p>
          <a:p>
            <a:r>
              <a:rPr lang="en-US" sz="2800" dirty="0" smtClean="0"/>
              <a:t>It </a:t>
            </a:r>
            <a:r>
              <a:rPr lang="en-US" sz="2800" dirty="0"/>
              <a:t>can also be used to test for independence of two variables, and then it is called a contingency χ2-test. </a:t>
            </a:r>
            <a:endParaRPr lang="en-US" sz="2800" dirty="0" smtClean="0"/>
          </a:p>
          <a:p>
            <a:endParaRPr lang="en-US" sz="2800" dirty="0"/>
          </a:p>
          <a:p>
            <a:r>
              <a:rPr lang="en-US" sz="2800" dirty="0" smtClean="0"/>
              <a:t>We will use data from the Titanic and </a:t>
            </a:r>
          </a:p>
          <a:p>
            <a:r>
              <a:rPr lang="en-US" sz="2800" dirty="0" smtClean="0"/>
              <a:t>see if some females were more likely to </a:t>
            </a:r>
          </a:p>
          <a:p>
            <a:r>
              <a:rPr lang="en-US" sz="2800" dirty="0" smtClean="0"/>
              <a:t>survive than others.</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044707714"/>
              </p:ext>
            </p:extLst>
          </p:nvPr>
        </p:nvGraphicFramePr>
        <p:xfrm>
          <a:off x="6190641" y="3955311"/>
          <a:ext cx="5042769" cy="2569201"/>
        </p:xfrm>
        <a:graphic>
          <a:graphicData uri="http://schemas.openxmlformats.org/drawingml/2006/table">
            <a:tbl>
              <a:tblPr firstRow="1" bandRow="1">
                <a:tableStyleId>{5C22544A-7EE6-4342-B048-85BDC9FD1C3A}</a:tableStyleId>
              </a:tblPr>
              <a:tblGrid>
                <a:gridCol w="1680923"/>
                <a:gridCol w="1680923"/>
                <a:gridCol w="1680923"/>
              </a:tblGrid>
              <a:tr h="464829">
                <a:tc gridSpan="3">
                  <a:txBody>
                    <a:bodyPr/>
                    <a:lstStyle/>
                    <a:p>
                      <a:pPr algn="ctr"/>
                      <a:r>
                        <a:rPr lang="en-US" dirty="0" smtClean="0"/>
                        <a:t>Female adults on the Titanic</a:t>
                      </a:r>
                      <a:endParaRPr lang="en-US" dirty="0"/>
                    </a:p>
                  </a:txBody>
                  <a:tcPr anchor="ctr"/>
                </a:tc>
                <a:tc hMerge="1">
                  <a:txBody>
                    <a:bodyPr/>
                    <a:lstStyle/>
                    <a:p>
                      <a:endParaRPr lang="en-US" dirty="0"/>
                    </a:p>
                  </a:txBody>
                  <a:tcPr/>
                </a:tc>
                <a:tc hMerge="1">
                  <a:txBody>
                    <a:bodyPr/>
                    <a:lstStyle/>
                    <a:p>
                      <a:endParaRPr lang="en-US" dirty="0"/>
                    </a:p>
                  </a:txBody>
                  <a:tcPr/>
                </a:tc>
              </a:tr>
              <a:tr h="438411">
                <a:tc>
                  <a:txBody>
                    <a:bodyPr/>
                    <a:lstStyle/>
                    <a:p>
                      <a:pPr algn="ctr"/>
                      <a:endParaRPr lang="en-US" dirty="0"/>
                    </a:p>
                  </a:txBody>
                  <a:tcPr anchor="ctr"/>
                </a:tc>
                <a:tc>
                  <a:txBody>
                    <a:bodyPr/>
                    <a:lstStyle/>
                    <a:p>
                      <a:pPr algn="ctr"/>
                      <a:r>
                        <a:rPr lang="en-US" dirty="0" smtClean="0"/>
                        <a:t>Survived</a:t>
                      </a:r>
                      <a:endParaRPr lang="en-US" dirty="0"/>
                    </a:p>
                  </a:txBody>
                  <a:tcPr anchor="ctr"/>
                </a:tc>
                <a:tc>
                  <a:txBody>
                    <a:bodyPr/>
                    <a:lstStyle/>
                    <a:p>
                      <a:pPr algn="ctr"/>
                      <a:r>
                        <a:rPr lang="en-US" dirty="0" smtClean="0"/>
                        <a:t>Died</a:t>
                      </a:r>
                      <a:endParaRPr lang="en-US" dirty="0"/>
                    </a:p>
                  </a:txBody>
                  <a:tcPr anchor="ctr"/>
                </a:tc>
              </a:tr>
              <a:tr h="438410">
                <a:tc>
                  <a:txBody>
                    <a:bodyPr/>
                    <a:lstStyle/>
                    <a:p>
                      <a:pPr algn="ctr"/>
                      <a:r>
                        <a:rPr lang="en-US" dirty="0" smtClean="0"/>
                        <a:t>1st</a:t>
                      </a:r>
                      <a:endParaRPr lang="en-US" dirty="0"/>
                    </a:p>
                  </a:txBody>
                  <a:tcPr anchor="ctr"/>
                </a:tc>
                <a:tc>
                  <a:txBody>
                    <a:bodyPr/>
                    <a:lstStyle/>
                    <a:p>
                      <a:pPr algn="ctr"/>
                      <a:r>
                        <a:rPr lang="en-US" dirty="0" smtClean="0"/>
                        <a:t>140</a:t>
                      </a:r>
                      <a:endParaRPr lang="en-US" dirty="0"/>
                    </a:p>
                  </a:txBody>
                  <a:tcPr anchor="ctr"/>
                </a:tc>
                <a:tc>
                  <a:txBody>
                    <a:bodyPr/>
                    <a:lstStyle/>
                    <a:p>
                      <a:pPr algn="ctr"/>
                      <a:r>
                        <a:rPr lang="en-US" dirty="0" smtClean="0"/>
                        <a:t>4</a:t>
                      </a:r>
                      <a:endParaRPr lang="en-US" dirty="0"/>
                    </a:p>
                  </a:txBody>
                  <a:tcPr anchor="ctr"/>
                </a:tc>
              </a:tr>
              <a:tr h="400833">
                <a:tc>
                  <a:txBody>
                    <a:bodyPr/>
                    <a:lstStyle/>
                    <a:p>
                      <a:pPr algn="ctr"/>
                      <a:r>
                        <a:rPr lang="en-US" dirty="0" smtClean="0"/>
                        <a:t>2nd</a:t>
                      </a:r>
                      <a:endParaRPr lang="en-US" dirty="0"/>
                    </a:p>
                  </a:txBody>
                  <a:tcPr anchor="ctr"/>
                </a:tc>
                <a:tc>
                  <a:txBody>
                    <a:bodyPr/>
                    <a:lstStyle/>
                    <a:p>
                      <a:pPr algn="ctr"/>
                      <a:r>
                        <a:rPr lang="en-US" dirty="0" smtClean="0"/>
                        <a:t>80</a:t>
                      </a:r>
                      <a:endParaRPr lang="en-US" dirty="0"/>
                    </a:p>
                  </a:txBody>
                  <a:tcPr anchor="ctr"/>
                </a:tc>
                <a:tc>
                  <a:txBody>
                    <a:bodyPr/>
                    <a:lstStyle/>
                    <a:p>
                      <a:pPr algn="ctr"/>
                      <a:r>
                        <a:rPr lang="en-US" dirty="0" smtClean="0"/>
                        <a:t>13</a:t>
                      </a:r>
                      <a:endParaRPr lang="en-US" dirty="0"/>
                    </a:p>
                  </a:txBody>
                  <a:tcPr anchor="ctr"/>
                </a:tc>
              </a:tr>
              <a:tr h="400833">
                <a:tc>
                  <a:txBody>
                    <a:bodyPr/>
                    <a:lstStyle/>
                    <a:p>
                      <a:pPr algn="ctr"/>
                      <a:r>
                        <a:rPr lang="en-US" dirty="0" smtClean="0"/>
                        <a:t>3rd</a:t>
                      </a:r>
                      <a:endParaRPr lang="en-US" dirty="0"/>
                    </a:p>
                  </a:txBody>
                  <a:tcPr anchor="ctr"/>
                </a:tc>
                <a:tc>
                  <a:txBody>
                    <a:bodyPr/>
                    <a:lstStyle/>
                    <a:p>
                      <a:pPr algn="ctr"/>
                      <a:r>
                        <a:rPr lang="en-US" dirty="0" smtClean="0"/>
                        <a:t>76</a:t>
                      </a:r>
                      <a:endParaRPr lang="en-US" dirty="0"/>
                    </a:p>
                  </a:txBody>
                  <a:tcPr anchor="ctr"/>
                </a:tc>
                <a:tc>
                  <a:txBody>
                    <a:bodyPr/>
                    <a:lstStyle/>
                    <a:p>
                      <a:pPr algn="ctr"/>
                      <a:r>
                        <a:rPr lang="en-US" dirty="0" smtClean="0"/>
                        <a:t>89</a:t>
                      </a:r>
                      <a:endParaRPr lang="en-US" dirty="0"/>
                    </a:p>
                  </a:txBody>
                  <a:tcPr anchor="ctr"/>
                </a:tc>
              </a:tr>
              <a:tr h="425885">
                <a:tc>
                  <a:txBody>
                    <a:bodyPr/>
                    <a:lstStyle/>
                    <a:p>
                      <a:pPr algn="ctr"/>
                      <a:r>
                        <a:rPr lang="en-US" dirty="0" smtClean="0"/>
                        <a:t>Crew</a:t>
                      </a:r>
                      <a:endParaRPr lang="en-US" dirty="0"/>
                    </a:p>
                  </a:txBody>
                  <a:tcPr anchor="ctr"/>
                </a:tc>
                <a:tc>
                  <a:txBody>
                    <a:bodyPr/>
                    <a:lstStyle/>
                    <a:p>
                      <a:pPr algn="ctr"/>
                      <a:r>
                        <a:rPr lang="en-US" dirty="0" smtClean="0"/>
                        <a:t>20</a:t>
                      </a:r>
                      <a:endParaRPr lang="en-US" dirty="0"/>
                    </a:p>
                  </a:txBody>
                  <a:tcPr anchor="ctr"/>
                </a:tc>
                <a:tc>
                  <a:txBody>
                    <a:bodyPr/>
                    <a:lstStyle/>
                    <a:p>
                      <a:pPr algn="ctr"/>
                      <a:r>
                        <a:rPr lang="en-US" dirty="0" smtClean="0"/>
                        <a:t>3</a:t>
                      </a:r>
                      <a:endParaRPr lang="en-US" dirty="0"/>
                    </a:p>
                  </a:txBody>
                  <a:tcPr anchor="ctr"/>
                </a:tc>
              </a:tr>
            </a:tbl>
          </a:graphicData>
        </a:graphic>
      </p:graphicFrame>
    </p:spTree>
    <p:extLst>
      <p:ext uri="{BB962C8B-B14F-4D97-AF65-F5344CB8AC3E}">
        <p14:creationId xmlns:p14="http://schemas.microsoft.com/office/powerpoint/2010/main" val="78206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a:t>
                </a:r>
                <a:r>
                  <a:rPr lang="en-US" b="1" dirty="0" smtClean="0">
                    <a:solidFill>
                      <a:schemeClr val="bg1"/>
                    </a:solidFill>
                  </a:rPr>
                  <a:t> Test</a:t>
                </a:r>
                <a:endParaRPr lang="en-US" b="1"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smtClean="0"/>
                  <a:t>To calculate the statistic we just sum up the standardized deviations from the expected </a:t>
                </a:r>
                <a:r>
                  <a:rPr lang="en-US" sz="2800" dirty="0"/>
                  <a:t>values in each category.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charset="0"/>
                                </a:rPr>
                              </m:ctrlPr>
                            </m:fPr>
                            <m:num>
                              <m:sSup>
                                <m:sSupPr>
                                  <m:ctrlPr>
                                    <a:rPr lang="mr-IN" sz="2800" b="0" i="1" smtClean="0">
                                      <a:latin typeface="Cambria Math" charset="0"/>
                                    </a:rPr>
                                  </m:ctrlPr>
                                </m:sSupPr>
                                <m:e>
                                  <m:d>
                                    <m:dPr>
                                      <m:ctrlPr>
                                        <a:rPr lang="mr-IN" sz="2800" b="0" i="1" smtClean="0">
                                          <a:latin typeface="Cambria Math" charset="0"/>
                                        </a:rPr>
                                      </m:ctrlPr>
                                    </m:dPr>
                                    <m:e>
                                      <m:sSub>
                                        <m:sSubPr>
                                          <m:ctrlPr>
                                            <a:rPr lang="en-US" sz="2800" b="0" i="1" smtClean="0">
                                              <a:latin typeface="Cambria Math"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smtClean="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spTree>
    <p:extLst>
      <p:ext uri="{BB962C8B-B14F-4D97-AF65-F5344CB8AC3E}">
        <p14:creationId xmlns:p14="http://schemas.microsoft.com/office/powerpoint/2010/main" val="7342222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a:t>
                </a:r>
                <a:r>
                  <a:rPr lang="en-US" b="1" dirty="0" smtClean="0">
                    <a:solidFill>
                      <a:schemeClr val="bg1"/>
                    </a:solidFill>
                  </a:rPr>
                  <a:t> Test</a:t>
                </a:r>
                <a:endParaRPr lang="en-US" b="1"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smtClean="0"/>
                  <a:t>To calculate the statistic we just sum up the standardized deviations from the expected values in each category. </a:t>
                </a:r>
                <a:endParaRPr lang="en-US" sz="2800" dirty="0"/>
              </a:p>
              <a:p>
                <a:pPr/>
                <a14:m>
                  <m:oMathPara xmlns:m="http://schemas.openxmlformats.org/officeDocument/2006/math">
                    <m:oMathParaPr>
                      <m:jc m:val="centerGroup"/>
                    </m:oMathParaPr>
                    <m:oMath xmlns:m="http://schemas.openxmlformats.org/officeDocument/2006/math">
                      <m:sSup>
                        <m:sSupPr>
                          <m:ctrlPr>
                            <a:rPr lang="en-US" sz="2800" i="1" smtClean="0">
                              <a:latin typeface="Cambria Math"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charset="0"/>
                                </a:rPr>
                              </m:ctrlPr>
                            </m:fPr>
                            <m:num>
                              <m:sSup>
                                <m:sSupPr>
                                  <m:ctrlPr>
                                    <a:rPr lang="mr-IN" sz="2800" b="0" i="1" smtClean="0">
                                      <a:latin typeface="Cambria Math" charset="0"/>
                                    </a:rPr>
                                  </m:ctrlPr>
                                </m:sSupPr>
                                <m:e>
                                  <m:d>
                                    <m:dPr>
                                      <m:ctrlPr>
                                        <a:rPr lang="mr-IN" sz="2800" b="0" i="1" smtClean="0">
                                          <a:latin typeface="Cambria Math" charset="0"/>
                                        </a:rPr>
                                      </m:ctrlPr>
                                    </m:dPr>
                                    <m:e>
                                      <m:sSub>
                                        <m:sSubPr>
                                          <m:ctrlPr>
                                            <a:rPr lang="en-US" sz="2800" b="0" i="1" smtClean="0">
                                              <a:latin typeface="Cambria Math"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smtClean="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684301942"/>
              </p:ext>
            </p:extLst>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gridCol w="1260692"/>
                <a:gridCol w="1260692"/>
                <a:gridCol w="1260692"/>
              </a:tblGrid>
              <a:tr h="464829">
                <a:tc gridSpan="3">
                  <a:txBody>
                    <a:bodyPr/>
                    <a:lstStyle/>
                    <a:p>
                      <a:pPr algn="ctr"/>
                      <a:r>
                        <a:rPr lang="en-US" dirty="0" smtClean="0"/>
                        <a:t>Female adults on the Titanic</a:t>
                      </a:r>
                      <a:endParaRPr lang="en-US" dirty="0"/>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tr>
              <a:tr h="438411">
                <a:tc>
                  <a:txBody>
                    <a:bodyPr/>
                    <a:lstStyle/>
                    <a:p>
                      <a:pPr algn="ctr"/>
                      <a:endParaRPr lang="en-US" dirty="0"/>
                    </a:p>
                  </a:txBody>
                  <a:tcPr anchor="ctr"/>
                </a:tc>
                <a:tc>
                  <a:txBody>
                    <a:bodyPr/>
                    <a:lstStyle/>
                    <a:p>
                      <a:pPr algn="ctr"/>
                      <a:r>
                        <a:rPr lang="en-US" dirty="0" smtClean="0"/>
                        <a:t>Survived</a:t>
                      </a:r>
                      <a:endParaRPr lang="en-US" dirty="0"/>
                    </a:p>
                  </a:txBody>
                  <a:tcPr anchor="ctr"/>
                </a:tc>
                <a:tc>
                  <a:txBody>
                    <a:bodyPr/>
                    <a:lstStyle/>
                    <a:p>
                      <a:pPr algn="ctr"/>
                      <a:r>
                        <a:rPr lang="en-US" dirty="0" smtClean="0"/>
                        <a:t>Died</a:t>
                      </a:r>
                      <a:endParaRPr lang="en-US" dirty="0"/>
                    </a:p>
                  </a:txBody>
                  <a:tcPr anchor="ctr"/>
                </a:tc>
                <a:tc>
                  <a:txBody>
                    <a:bodyPr/>
                    <a:lstStyle/>
                    <a:p>
                      <a:pPr algn="ctr"/>
                      <a:r>
                        <a:rPr lang="en-US" dirty="0" smtClean="0">
                          <a:solidFill>
                            <a:schemeClr val="tx1">
                              <a:lumMod val="65000"/>
                              <a:lumOff val="35000"/>
                            </a:schemeClr>
                          </a:solidFill>
                        </a:rPr>
                        <a:t>total</a:t>
                      </a:r>
                      <a:endParaRPr lang="en-US" dirty="0">
                        <a:solidFill>
                          <a:schemeClr val="tx1">
                            <a:lumMod val="65000"/>
                            <a:lumOff val="35000"/>
                          </a:schemeClr>
                        </a:solidFill>
                      </a:endParaRPr>
                    </a:p>
                  </a:txBody>
                  <a:tcPr anchor="ctr"/>
                </a:tc>
              </a:tr>
              <a:tr h="438410">
                <a:tc>
                  <a:txBody>
                    <a:bodyPr/>
                    <a:lstStyle/>
                    <a:p>
                      <a:pPr algn="ctr"/>
                      <a:r>
                        <a:rPr lang="en-US" dirty="0" smtClean="0"/>
                        <a:t>1st</a:t>
                      </a:r>
                      <a:endParaRPr lang="en-US" dirty="0"/>
                    </a:p>
                  </a:txBody>
                  <a:tcPr anchor="ctr"/>
                </a:tc>
                <a:tc>
                  <a:txBody>
                    <a:bodyPr/>
                    <a:lstStyle/>
                    <a:p>
                      <a:pPr algn="ctr"/>
                      <a:r>
                        <a:rPr lang="en-US" dirty="0" smtClean="0"/>
                        <a:t>140</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solidFill>
                            <a:schemeClr val="tx1">
                              <a:lumMod val="65000"/>
                              <a:lumOff val="35000"/>
                            </a:schemeClr>
                          </a:solidFill>
                        </a:rPr>
                        <a:t>144</a:t>
                      </a:r>
                      <a:endParaRPr lang="en-US" dirty="0">
                        <a:solidFill>
                          <a:schemeClr val="tx1">
                            <a:lumMod val="65000"/>
                            <a:lumOff val="35000"/>
                          </a:schemeClr>
                        </a:solidFill>
                      </a:endParaRPr>
                    </a:p>
                  </a:txBody>
                  <a:tcPr anchor="ctr"/>
                </a:tc>
              </a:tr>
              <a:tr h="400833">
                <a:tc>
                  <a:txBody>
                    <a:bodyPr/>
                    <a:lstStyle/>
                    <a:p>
                      <a:pPr algn="ctr"/>
                      <a:r>
                        <a:rPr lang="en-US" dirty="0" smtClean="0"/>
                        <a:t>2nd</a:t>
                      </a:r>
                      <a:endParaRPr lang="en-US" dirty="0"/>
                    </a:p>
                  </a:txBody>
                  <a:tcPr anchor="ctr"/>
                </a:tc>
                <a:tc>
                  <a:txBody>
                    <a:bodyPr/>
                    <a:lstStyle/>
                    <a:p>
                      <a:pPr algn="ctr"/>
                      <a:r>
                        <a:rPr lang="en-US" dirty="0" smtClean="0"/>
                        <a:t>80</a:t>
                      </a:r>
                      <a:endParaRPr lang="en-US" dirty="0"/>
                    </a:p>
                  </a:txBody>
                  <a:tcPr anchor="ctr"/>
                </a:tc>
                <a:tc>
                  <a:txBody>
                    <a:bodyPr/>
                    <a:lstStyle/>
                    <a:p>
                      <a:pPr algn="ctr"/>
                      <a:r>
                        <a:rPr lang="en-US" dirty="0" smtClean="0"/>
                        <a:t>13</a:t>
                      </a:r>
                      <a:endParaRPr lang="en-US" dirty="0"/>
                    </a:p>
                  </a:txBody>
                  <a:tcPr anchor="ctr"/>
                </a:tc>
                <a:tc>
                  <a:txBody>
                    <a:bodyPr/>
                    <a:lstStyle/>
                    <a:p>
                      <a:pPr algn="ctr"/>
                      <a:r>
                        <a:rPr lang="en-US" dirty="0" smtClean="0">
                          <a:solidFill>
                            <a:schemeClr val="tx1">
                              <a:lumMod val="65000"/>
                              <a:lumOff val="35000"/>
                            </a:schemeClr>
                          </a:solidFill>
                        </a:rPr>
                        <a:t>93</a:t>
                      </a:r>
                      <a:endParaRPr lang="en-US" dirty="0">
                        <a:solidFill>
                          <a:schemeClr val="tx1">
                            <a:lumMod val="65000"/>
                            <a:lumOff val="35000"/>
                          </a:schemeClr>
                        </a:solidFill>
                      </a:endParaRPr>
                    </a:p>
                  </a:txBody>
                  <a:tcPr anchor="ctr"/>
                </a:tc>
              </a:tr>
              <a:tr h="400833">
                <a:tc>
                  <a:txBody>
                    <a:bodyPr/>
                    <a:lstStyle/>
                    <a:p>
                      <a:pPr algn="ctr"/>
                      <a:r>
                        <a:rPr lang="en-US" dirty="0" smtClean="0"/>
                        <a:t>3rd</a:t>
                      </a:r>
                      <a:endParaRPr lang="en-US" dirty="0"/>
                    </a:p>
                  </a:txBody>
                  <a:tcPr anchor="ctr"/>
                </a:tc>
                <a:tc>
                  <a:txBody>
                    <a:bodyPr/>
                    <a:lstStyle/>
                    <a:p>
                      <a:pPr algn="ctr"/>
                      <a:r>
                        <a:rPr lang="en-US" dirty="0" smtClean="0"/>
                        <a:t>76</a:t>
                      </a:r>
                      <a:endParaRPr lang="en-US" dirty="0"/>
                    </a:p>
                  </a:txBody>
                  <a:tcPr anchor="ctr"/>
                </a:tc>
                <a:tc>
                  <a:txBody>
                    <a:bodyPr/>
                    <a:lstStyle/>
                    <a:p>
                      <a:pPr algn="ctr"/>
                      <a:r>
                        <a:rPr lang="en-US" dirty="0" smtClean="0"/>
                        <a:t>89</a:t>
                      </a:r>
                      <a:endParaRPr lang="en-US" dirty="0"/>
                    </a:p>
                  </a:txBody>
                  <a:tcPr anchor="ctr"/>
                </a:tc>
                <a:tc>
                  <a:txBody>
                    <a:bodyPr/>
                    <a:lstStyle/>
                    <a:p>
                      <a:pPr algn="ctr"/>
                      <a:r>
                        <a:rPr lang="en-US" dirty="0" smtClean="0">
                          <a:solidFill>
                            <a:schemeClr val="tx1">
                              <a:lumMod val="65000"/>
                              <a:lumOff val="35000"/>
                            </a:schemeClr>
                          </a:solidFill>
                        </a:rPr>
                        <a:t>165</a:t>
                      </a:r>
                      <a:endParaRPr lang="en-US" dirty="0">
                        <a:solidFill>
                          <a:schemeClr val="tx1">
                            <a:lumMod val="65000"/>
                            <a:lumOff val="35000"/>
                          </a:schemeClr>
                        </a:solidFill>
                      </a:endParaRPr>
                    </a:p>
                  </a:txBody>
                  <a:tcPr anchor="ctr"/>
                </a:tc>
              </a:tr>
              <a:tr h="425885">
                <a:tc>
                  <a:txBody>
                    <a:bodyPr/>
                    <a:lstStyle/>
                    <a:p>
                      <a:pPr algn="ctr"/>
                      <a:r>
                        <a:rPr lang="en-US" dirty="0" smtClean="0"/>
                        <a:t>Crew</a:t>
                      </a:r>
                      <a:endParaRPr lang="en-US" dirty="0"/>
                    </a:p>
                  </a:txBody>
                  <a:tcPr anchor="ctr"/>
                </a:tc>
                <a:tc>
                  <a:txBody>
                    <a:bodyPr/>
                    <a:lstStyle/>
                    <a:p>
                      <a:pPr algn="ctr"/>
                      <a:r>
                        <a:rPr lang="en-US" dirty="0" smtClean="0"/>
                        <a:t>20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solidFill>
                            <a:schemeClr val="tx1">
                              <a:lumMod val="65000"/>
                              <a:lumOff val="35000"/>
                            </a:schemeClr>
                          </a:solidFill>
                        </a:rPr>
                        <a:t>23</a:t>
                      </a:r>
                      <a:endParaRPr lang="en-US" dirty="0">
                        <a:solidFill>
                          <a:schemeClr val="tx1">
                            <a:lumMod val="65000"/>
                            <a:lumOff val="35000"/>
                          </a:schemeClr>
                        </a:solidFill>
                      </a:endParaRPr>
                    </a:p>
                  </a:txBody>
                  <a:tcPr anchor="ctr"/>
                </a:tc>
              </a:tr>
              <a:tr h="425885">
                <a:tc>
                  <a:txBody>
                    <a:bodyPr/>
                    <a:lstStyle/>
                    <a:p>
                      <a:pPr algn="ctr"/>
                      <a:r>
                        <a:rPr lang="en-US" dirty="0" smtClean="0">
                          <a:solidFill>
                            <a:schemeClr val="tx1">
                              <a:lumMod val="65000"/>
                              <a:lumOff val="35000"/>
                            </a:schemeClr>
                          </a:solidFill>
                        </a:rPr>
                        <a:t>total</a:t>
                      </a:r>
                      <a:endParaRPr lang="en-US" dirty="0">
                        <a:solidFill>
                          <a:schemeClr val="tx1">
                            <a:lumMod val="65000"/>
                            <a:lumOff val="35000"/>
                          </a:schemeClr>
                        </a:solidFill>
                      </a:endParaRPr>
                    </a:p>
                  </a:txBody>
                  <a:tcPr anchor="ctr"/>
                </a:tc>
                <a:tc>
                  <a:txBody>
                    <a:bodyPr/>
                    <a:lstStyle/>
                    <a:p>
                      <a:pPr algn="ctr"/>
                      <a:r>
                        <a:rPr lang="en-US" dirty="0" smtClean="0">
                          <a:solidFill>
                            <a:schemeClr val="tx1">
                              <a:lumMod val="65000"/>
                              <a:lumOff val="35000"/>
                            </a:schemeClr>
                          </a:solidFill>
                        </a:rPr>
                        <a:t>74.4%</a:t>
                      </a:r>
                      <a:endParaRPr lang="en-US" dirty="0">
                        <a:solidFill>
                          <a:schemeClr val="tx1">
                            <a:lumMod val="65000"/>
                            <a:lumOff val="35000"/>
                          </a:schemeClr>
                        </a:solidFill>
                      </a:endParaRPr>
                    </a:p>
                  </a:txBody>
                  <a:tcPr anchor="ctr"/>
                </a:tc>
                <a:tc>
                  <a:txBody>
                    <a:bodyPr/>
                    <a:lstStyle/>
                    <a:p>
                      <a:pPr algn="ctr"/>
                      <a:r>
                        <a:rPr lang="en-US" dirty="0" smtClean="0">
                          <a:solidFill>
                            <a:schemeClr val="tx1">
                              <a:lumMod val="65000"/>
                              <a:lumOff val="35000"/>
                            </a:schemeClr>
                          </a:solidFill>
                        </a:rPr>
                        <a:t>25.6%</a:t>
                      </a:r>
                      <a:endParaRPr lang="en-US" dirty="0">
                        <a:solidFill>
                          <a:schemeClr val="tx1">
                            <a:lumMod val="65000"/>
                            <a:lumOff val="35000"/>
                          </a:schemeClr>
                        </a:solidFill>
                      </a:endParaRPr>
                    </a:p>
                  </a:txBody>
                  <a:tcPr anchor="ctr"/>
                </a:tc>
                <a:tc>
                  <a:txBody>
                    <a:bodyPr/>
                    <a:lstStyle/>
                    <a:p>
                      <a:pPr algn="ctr"/>
                      <a:endParaRPr lang="en-US" dirty="0"/>
                    </a:p>
                  </a:txBody>
                  <a:tcPr anchor="ctr"/>
                </a:tc>
              </a:tr>
            </a:tbl>
          </a:graphicData>
        </a:graphic>
      </p:graphicFrame>
    </p:spTree>
    <p:extLst>
      <p:ext uri="{BB962C8B-B14F-4D97-AF65-F5344CB8AC3E}">
        <p14:creationId xmlns:p14="http://schemas.microsoft.com/office/powerpoint/2010/main" val="1921745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a:t>
                </a:r>
                <a:r>
                  <a:rPr lang="en-US" b="1" dirty="0" smtClean="0">
                    <a:solidFill>
                      <a:schemeClr val="bg1"/>
                    </a:solidFill>
                  </a:rPr>
                  <a:t> Test</a:t>
                </a:r>
                <a:endParaRPr lang="en-US" b="1"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smtClean="0"/>
                  <a:t>To calculate the statistic we just sum up the standardized deviations from the expected values. </a:t>
                </a:r>
                <a:endParaRPr lang="en-US" sz="2800" dirty="0"/>
              </a:p>
              <a:p>
                <a:pPr/>
                <a14:m>
                  <m:oMathPara xmlns:m="http://schemas.openxmlformats.org/officeDocument/2006/math">
                    <m:oMathParaPr>
                      <m:jc m:val="centerGroup"/>
                    </m:oMathParaPr>
                    <m:oMath xmlns:m="http://schemas.openxmlformats.org/officeDocument/2006/math">
                      <m:sSup>
                        <m:sSupPr>
                          <m:ctrlPr>
                            <a:rPr lang="en-US" sz="2800" i="1" smtClean="0">
                              <a:latin typeface="Cambria Math"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charset="0"/>
                                </a:rPr>
                              </m:ctrlPr>
                            </m:fPr>
                            <m:num>
                              <m:sSup>
                                <m:sSupPr>
                                  <m:ctrlPr>
                                    <a:rPr lang="mr-IN" sz="2800" b="0" i="1" smtClean="0">
                                      <a:latin typeface="Cambria Math" charset="0"/>
                                    </a:rPr>
                                  </m:ctrlPr>
                                </m:sSupPr>
                                <m:e>
                                  <m:d>
                                    <m:dPr>
                                      <m:ctrlPr>
                                        <a:rPr lang="mr-IN" sz="2800" b="0" i="1" smtClean="0">
                                          <a:latin typeface="Cambria Math" charset="0"/>
                                        </a:rPr>
                                      </m:ctrlPr>
                                    </m:dPr>
                                    <m:e>
                                      <m:sSub>
                                        <m:sSubPr>
                                          <m:ctrlPr>
                                            <a:rPr lang="en-US" sz="2800" b="0" i="1" smtClean="0">
                                              <a:latin typeface="Cambria Math"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smtClean="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1408336064"/>
              </p:ext>
            </p:extLst>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gridCol w="1260692"/>
                <a:gridCol w="1260692"/>
                <a:gridCol w="1260692"/>
              </a:tblGrid>
              <a:tr h="464829">
                <a:tc gridSpan="3">
                  <a:txBody>
                    <a:bodyPr/>
                    <a:lstStyle/>
                    <a:p>
                      <a:pPr algn="ctr"/>
                      <a:r>
                        <a:rPr lang="en-US" dirty="0" smtClean="0"/>
                        <a:t>Female adults on the Titanic</a:t>
                      </a:r>
                      <a:endParaRPr lang="en-US" dirty="0"/>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tr>
              <a:tr h="438411">
                <a:tc>
                  <a:txBody>
                    <a:bodyPr/>
                    <a:lstStyle/>
                    <a:p>
                      <a:pPr algn="ctr"/>
                      <a:endParaRPr lang="en-US" dirty="0"/>
                    </a:p>
                  </a:txBody>
                  <a:tcPr anchor="ctr"/>
                </a:tc>
                <a:tc>
                  <a:txBody>
                    <a:bodyPr/>
                    <a:lstStyle/>
                    <a:p>
                      <a:pPr algn="ctr"/>
                      <a:r>
                        <a:rPr lang="en-US" dirty="0" smtClean="0"/>
                        <a:t>Survived</a:t>
                      </a:r>
                      <a:endParaRPr lang="en-US" dirty="0"/>
                    </a:p>
                  </a:txBody>
                  <a:tcPr anchor="ctr"/>
                </a:tc>
                <a:tc>
                  <a:txBody>
                    <a:bodyPr/>
                    <a:lstStyle/>
                    <a:p>
                      <a:pPr algn="ctr"/>
                      <a:r>
                        <a:rPr lang="en-US" dirty="0" smtClean="0"/>
                        <a:t>Died</a:t>
                      </a:r>
                      <a:endParaRPr lang="en-US" dirty="0"/>
                    </a:p>
                  </a:txBody>
                  <a:tcPr anchor="ctr"/>
                </a:tc>
                <a:tc>
                  <a:txBody>
                    <a:bodyPr/>
                    <a:lstStyle/>
                    <a:p>
                      <a:pPr algn="ctr"/>
                      <a:endParaRPr lang="en-US" dirty="0"/>
                    </a:p>
                  </a:txBody>
                  <a:tcPr anchor="ctr"/>
                </a:tc>
              </a:tr>
              <a:tr h="438410">
                <a:tc>
                  <a:txBody>
                    <a:bodyPr/>
                    <a:lstStyle/>
                    <a:p>
                      <a:pPr algn="ctr"/>
                      <a:r>
                        <a:rPr lang="en-US" dirty="0" smtClean="0"/>
                        <a:t>1st</a:t>
                      </a:r>
                      <a:endParaRPr lang="en-US" dirty="0"/>
                    </a:p>
                  </a:txBody>
                  <a:tcPr anchor="ctr"/>
                </a:tc>
                <a:tc>
                  <a:txBody>
                    <a:bodyPr/>
                    <a:lstStyle/>
                    <a:p>
                      <a:pPr algn="ctr"/>
                      <a:r>
                        <a:rPr lang="en-US" dirty="0" smtClean="0"/>
                        <a:t>140</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solidFill>
                            <a:schemeClr val="tx1">
                              <a:lumMod val="65000"/>
                              <a:lumOff val="35000"/>
                            </a:schemeClr>
                          </a:solidFill>
                        </a:rPr>
                        <a:t>144</a:t>
                      </a:r>
                      <a:endParaRPr lang="en-US" dirty="0">
                        <a:solidFill>
                          <a:schemeClr val="tx1">
                            <a:lumMod val="65000"/>
                            <a:lumOff val="35000"/>
                          </a:schemeClr>
                        </a:solidFill>
                      </a:endParaRPr>
                    </a:p>
                  </a:txBody>
                  <a:tcPr anchor="ctr"/>
                </a:tc>
              </a:tr>
              <a:tr h="400833">
                <a:tc>
                  <a:txBody>
                    <a:bodyPr/>
                    <a:lstStyle/>
                    <a:p>
                      <a:pPr algn="ctr"/>
                      <a:r>
                        <a:rPr lang="en-US" dirty="0" smtClean="0"/>
                        <a:t>2nd</a:t>
                      </a:r>
                      <a:endParaRPr lang="en-US" dirty="0"/>
                    </a:p>
                  </a:txBody>
                  <a:tcPr anchor="ctr"/>
                </a:tc>
                <a:tc>
                  <a:txBody>
                    <a:bodyPr/>
                    <a:lstStyle/>
                    <a:p>
                      <a:pPr algn="ctr"/>
                      <a:r>
                        <a:rPr lang="en-US" dirty="0" smtClean="0"/>
                        <a:t>80</a:t>
                      </a:r>
                      <a:endParaRPr lang="en-US" dirty="0"/>
                    </a:p>
                  </a:txBody>
                  <a:tcPr anchor="ctr"/>
                </a:tc>
                <a:tc>
                  <a:txBody>
                    <a:bodyPr/>
                    <a:lstStyle/>
                    <a:p>
                      <a:pPr algn="ctr"/>
                      <a:r>
                        <a:rPr lang="en-US" dirty="0" smtClean="0"/>
                        <a:t>13</a:t>
                      </a:r>
                      <a:endParaRPr lang="en-US" dirty="0"/>
                    </a:p>
                  </a:txBody>
                  <a:tcPr anchor="ctr"/>
                </a:tc>
                <a:tc>
                  <a:txBody>
                    <a:bodyPr/>
                    <a:lstStyle/>
                    <a:p>
                      <a:pPr algn="ctr"/>
                      <a:r>
                        <a:rPr lang="en-US" dirty="0" smtClean="0">
                          <a:solidFill>
                            <a:schemeClr val="tx1">
                              <a:lumMod val="65000"/>
                              <a:lumOff val="35000"/>
                            </a:schemeClr>
                          </a:solidFill>
                        </a:rPr>
                        <a:t>93</a:t>
                      </a:r>
                      <a:endParaRPr lang="en-US" dirty="0">
                        <a:solidFill>
                          <a:schemeClr val="tx1">
                            <a:lumMod val="65000"/>
                            <a:lumOff val="35000"/>
                          </a:schemeClr>
                        </a:solidFill>
                      </a:endParaRPr>
                    </a:p>
                  </a:txBody>
                  <a:tcPr anchor="ctr"/>
                </a:tc>
              </a:tr>
              <a:tr h="400833">
                <a:tc>
                  <a:txBody>
                    <a:bodyPr/>
                    <a:lstStyle/>
                    <a:p>
                      <a:pPr algn="ctr"/>
                      <a:r>
                        <a:rPr lang="en-US" dirty="0" smtClean="0"/>
                        <a:t>3rd</a:t>
                      </a:r>
                      <a:endParaRPr lang="en-US" dirty="0"/>
                    </a:p>
                  </a:txBody>
                  <a:tcPr anchor="ctr"/>
                </a:tc>
                <a:tc>
                  <a:txBody>
                    <a:bodyPr/>
                    <a:lstStyle/>
                    <a:p>
                      <a:pPr algn="ctr"/>
                      <a:r>
                        <a:rPr lang="en-US" dirty="0" smtClean="0"/>
                        <a:t>76</a:t>
                      </a:r>
                      <a:endParaRPr lang="en-US" dirty="0"/>
                    </a:p>
                  </a:txBody>
                  <a:tcPr anchor="ctr"/>
                </a:tc>
                <a:tc>
                  <a:txBody>
                    <a:bodyPr/>
                    <a:lstStyle/>
                    <a:p>
                      <a:pPr algn="ctr"/>
                      <a:r>
                        <a:rPr lang="en-US" dirty="0" smtClean="0"/>
                        <a:t>89</a:t>
                      </a:r>
                      <a:endParaRPr lang="en-US" dirty="0"/>
                    </a:p>
                  </a:txBody>
                  <a:tcPr anchor="ctr"/>
                </a:tc>
                <a:tc>
                  <a:txBody>
                    <a:bodyPr/>
                    <a:lstStyle/>
                    <a:p>
                      <a:pPr algn="ctr"/>
                      <a:r>
                        <a:rPr lang="en-US" dirty="0" smtClean="0">
                          <a:solidFill>
                            <a:schemeClr val="tx1">
                              <a:lumMod val="65000"/>
                              <a:lumOff val="35000"/>
                            </a:schemeClr>
                          </a:solidFill>
                        </a:rPr>
                        <a:t>165</a:t>
                      </a:r>
                      <a:endParaRPr lang="en-US" dirty="0">
                        <a:solidFill>
                          <a:schemeClr val="tx1">
                            <a:lumMod val="65000"/>
                            <a:lumOff val="35000"/>
                          </a:schemeClr>
                        </a:solidFill>
                      </a:endParaRPr>
                    </a:p>
                  </a:txBody>
                  <a:tcPr anchor="ctr"/>
                </a:tc>
              </a:tr>
              <a:tr h="425885">
                <a:tc>
                  <a:txBody>
                    <a:bodyPr/>
                    <a:lstStyle/>
                    <a:p>
                      <a:pPr algn="ctr"/>
                      <a:r>
                        <a:rPr lang="en-US" dirty="0" smtClean="0"/>
                        <a:t>Crew</a:t>
                      </a:r>
                      <a:endParaRPr lang="en-US" dirty="0"/>
                    </a:p>
                  </a:txBody>
                  <a:tcPr anchor="ctr"/>
                </a:tc>
                <a:tc>
                  <a:txBody>
                    <a:bodyPr/>
                    <a:lstStyle/>
                    <a:p>
                      <a:pPr algn="ctr"/>
                      <a:r>
                        <a:rPr lang="en-US" dirty="0" smtClean="0"/>
                        <a:t>20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solidFill>
                            <a:schemeClr val="tx1">
                              <a:lumMod val="65000"/>
                              <a:lumOff val="35000"/>
                            </a:schemeClr>
                          </a:solidFill>
                        </a:rPr>
                        <a:t>23</a:t>
                      </a:r>
                      <a:endParaRPr lang="en-US" dirty="0">
                        <a:solidFill>
                          <a:schemeClr val="tx1">
                            <a:lumMod val="65000"/>
                            <a:lumOff val="35000"/>
                          </a:schemeClr>
                        </a:solidFill>
                      </a:endParaRPr>
                    </a:p>
                  </a:txBody>
                  <a:tcPr anchor="ctr"/>
                </a:tc>
              </a:tr>
              <a:tr h="425885">
                <a:tc>
                  <a:txBody>
                    <a:bodyPr/>
                    <a:lstStyle/>
                    <a:p>
                      <a:pPr algn="ctr"/>
                      <a:r>
                        <a:rPr lang="en-US" dirty="0" smtClean="0"/>
                        <a:t>total</a:t>
                      </a:r>
                      <a:endParaRPr lang="en-US" dirty="0"/>
                    </a:p>
                  </a:txBody>
                  <a:tcPr anchor="ctr"/>
                </a:tc>
                <a:tc>
                  <a:txBody>
                    <a:bodyPr/>
                    <a:lstStyle/>
                    <a:p>
                      <a:pPr algn="ctr"/>
                      <a:r>
                        <a:rPr lang="en-US" dirty="0" smtClean="0">
                          <a:solidFill>
                            <a:schemeClr val="tx1">
                              <a:lumMod val="65000"/>
                              <a:lumOff val="35000"/>
                            </a:schemeClr>
                          </a:solidFill>
                        </a:rPr>
                        <a:t>74.4%</a:t>
                      </a:r>
                      <a:endParaRPr lang="en-US" dirty="0">
                        <a:solidFill>
                          <a:schemeClr val="tx1">
                            <a:lumMod val="65000"/>
                            <a:lumOff val="35000"/>
                          </a:schemeClr>
                        </a:solidFill>
                      </a:endParaRPr>
                    </a:p>
                  </a:txBody>
                  <a:tcPr anchor="ctr"/>
                </a:tc>
                <a:tc>
                  <a:txBody>
                    <a:bodyPr/>
                    <a:lstStyle/>
                    <a:p>
                      <a:pPr algn="ctr"/>
                      <a:r>
                        <a:rPr lang="en-US" dirty="0" smtClean="0">
                          <a:solidFill>
                            <a:schemeClr val="tx1">
                              <a:lumMod val="65000"/>
                              <a:lumOff val="35000"/>
                            </a:schemeClr>
                          </a:solidFill>
                        </a:rPr>
                        <a:t>25.6%</a:t>
                      </a:r>
                      <a:endParaRPr lang="en-US" dirty="0">
                        <a:solidFill>
                          <a:schemeClr val="tx1">
                            <a:lumMod val="65000"/>
                            <a:lumOff val="35000"/>
                          </a:schemeClr>
                        </a:solidFill>
                      </a:endParaRPr>
                    </a:p>
                  </a:txBody>
                  <a:tcPr anchor="ctr"/>
                </a:tc>
                <a:tc>
                  <a:txBody>
                    <a:bodyPr/>
                    <a:lstStyle/>
                    <a:p>
                      <a:pPr algn="ctr"/>
                      <a:endParaRPr lang="en-US" dirty="0"/>
                    </a:p>
                  </a:txBody>
                  <a:tcPr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8586883"/>
              </p:ext>
            </p:extLst>
          </p:nvPr>
        </p:nvGraphicFramePr>
        <p:xfrm>
          <a:off x="6781801" y="3532843"/>
          <a:ext cx="5042769" cy="2569201"/>
        </p:xfrm>
        <a:graphic>
          <a:graphicData uri="http://schemas.openxmlformats.org/drawingml/2006/table">
            <a:tbl>
              <a:tblPr firstRow="1" bandRow="1">
                <a:tableStyleId>{5C22544A-7EE6-4342-B048-85BDC9FD1C3A}</a:tableStyleId>
              </a:tblPr>
              <a:tblGrid>
                <a:gridCol w="1680923"/>
                <a:gridCol w="1680923"/>
                <a:gridCol w="1680923"/>
              </a:tblGrid>
              <a:tr h="464829">
                <a:tc gridSpan="3">
                  <a:txBody>
                    <a:bodyPr/>
                    <a:lstStyle/>
                    <a:p>
                      <a:pPr algn="ctr"/>
                      <a:r>
                        <a:rPr lang="en-US" dirty="0" smtClean="0"/>
                        <a:t>Expected</a:t>
                      </a:r>
                      <a:endParaRPr lang="en-US" dirty="0"/>
                    </a:p>
                  </a:txBody>
                  <a:tcPr anchor="ctr"/>
                </a:tc>
                <a:tc hMerge="1">
                  <a:txBody>
                    <a:bodyPr/>
                    <a:lstStyle/>
                    <a:p>
                      <a:endParaRPr lang="en-US" dirty="0"/>
                    </a:p>
                  </a:txBody>
                  <a:tcPr/>
                </a:tc>
                <a:tc hMerge="1">
                  <a:txBody>
                    <a:bodyPr/>
                    <a:lstStyle/>
                    <a:p>
                      <a:endParaRPr lang="en-US" dirty="0"/>
                    </a:p>
                  </a:txBody>
                  <a:tcPr/>
                </a:tc>
              </a:tr>
              <a:tr h="438411">
                <a:tc>
                  <a:txBody>
                    <a:bodyPr/>
                    <a:lstStyle/>
                    <a:p>
                      <a:pPr algn="ctr"/>
                      <a:endParaRPr lang="en-US" dirty="0"/>
                    </a:p>
                  </a:txBody>
                  <a:tcPr anchor="ctr"/>
                </a:tc>
                <a:tc>
                  <a:txBody>
                    <a:bodyPr/>
                    <a:lstStyle/>
                    <a:p>
                      <a:pPr algn="ctr"/>
                      <a:r>
                        <a:rPr lang="en-US" dirty="0" smtClean="0"/>
                        <a:t>Survived</a:t>
                      </a:r>
                      <a:endParaRPr lang="en-US" dirty="0"/>
                    </a:p>
                  </a:txBody>
                  <a:tcPr anchor="ctr"/>
                </a:tc>
                <a:tc>
                  <a:txBody>
                    <a:bodyPr/>
                    <a:lstStyle/>
                    <a:p>
                      <a:pPr algn="ctr"/>
                      <a:r>
                        <a:rPr lang="en-US" dirty="0" smtClean="0"/>
                        <a:t>Died</a:t>
                      </a:r>
                      <a:endParaRPr lang="en-US" dirty="0"/>
                    </a:p>
                  </a:txBody>
                  <a:tcPr anchor="ctr"/>
                </a:tc>
              </a:tr>
              <a:tr h="438410">
                <a:tc>
                  <a:txBody>
                    <a:bodyPr/>
                    <a:lstStyle/>
                    <a:p>
                      <a:pPr algn="ctr"/>
                      <a:r>
                        <a:rPr lang="en-US" dirty="0" smtClean="0"/>
                        <a:t>1st</a:t>
                      </a:r>
                      <a:endParaRPr lang="en-US" dirty="0"/>
                    </a:p>
                  </a:txBody>
                  <a:tcPr anchor="ctr"/>
                </a:tc>
                <a:tc>
                  <a:txBody>
                    <a:bodyPr/>
                    <a:lstStyle/>
                    <a:p>
                      <a:pPr algn="ctr"/>
                      <a:r>
                        <a:rPr lang="en-US" dirty="0" smtClean="0"/>
                        <a:t>.744 x 144</a:t>
                      </a:r>
                      <a:endParaRPr lang="en-US" dirty="0"/>
                    </a:p>
                  </a:txBody>
                  <a:tcPr anchor="ctr"/>
                </a:tc>
                <a:tc>
                  <a:txBody>
                    <a:bodyPr/>
                    <a:lstStyle/>
                    <a:p>
                      <a:pPr algn="ctr"/>
                      <a:r>
                        <a:rPr lang="en-US" dirty="0" smtClean="0"/>
                        <a:t>.256 x 144</a:t>
                      </a:r>
                      <a:endParaRPr lang="en-US" dirty="0"/>
                    </a:p>
                  </a:txBody>
                  <a:tcPr anchor="ctr"/>
                </a:tc>
              </a:tr>
              <a:tr h="400833">
                <a:tc>
                  <a:txBody>
                    <a:bodyPr/>
                    <a:lstStyle/>
                    <a:p>
                      <a:pPr algn="ctr"/>
                      <a:r>
                        <a:rPr lang="en-US" dirty="0" smtClean="0"/>
                        <a:t>2nd</a:t>
                      </a:r>
                      <a:endParaRPr lang="en-US" dirty="0"/>
                    </a:p>
                  </a:txBody>
                  <a:tcPr anchor="ctr"/>
                </a:tc>
                <a:tc>
                  <a:txBody>
                    <a:bodyPr/>
                    <a:lstStyle/>
                    <a:p>
                      <a:pPr algn="ctr"/>
                      <a:r>
                        <a:rPr lang="en-US" dirty="0" smtClean="0"/>
                        <a:t>.744 x 93</a:t>
                      </a:r>
                      <a:endParaRPr lang="en-US" dirty="0"/>
                    </a:p>
                  </a:txBody>
                  <a:tcPr anchor="ctr"/>
                </a:tc>
                <a:tc>
                  <a:txBody>
                    <a:bodyPr/>
                    <a:lstStyle/>
                    <a:p>
                      <a:pPr algn="ctr"/>
                      <a:r>
                        <a:rPr lang="en-US" dirty="0" smtClean="0"/>
                        <a:t>.256 x 93</a:t>
                      </a:r>
                      <a:endParaRPr lang="en-US" dirty="0"/>
                    </a:p>
                  </a:txBody>
                  <a:tcPr anchor="ctr"/>
                </a:tc>
              </a:tr>
              <a:tr h="400833">
                <a:tc>
                  <a:txBody>
                    <a:bodyPr/>
                    <a:lstStyle/>
                    <a:p>
                      <a:pPr algn="ctr"/>
                      <a:r>
                        <a:rPr lang="en-US" dirty="0" smtClean="0"/>
                        <a:t>3rd</a:t>
                      </a:r>
                      <a:endParaRPr lang="en-US" dirty="0"/>
                    </a:p>
                  </a:txBody>
                  <a:tcPr anchor="ctr"/>
                </a:tc>
                <a:tc>
                  <a:txBody>
                    <a:bodyPr/>
                    <a:lstStyle/>
                    <a:p>
                      <a:pPr algn="ctr"/>
                      <a:r>
                        <a:rPr lang="en-US" dirty="0" smtClean="0"/>
                        <a:t>.744 x 165</a:t>
                      </a:r>
                      <a:endParaRPr lang="en-US" dirty="0"/>
                    </a:p>
                  </a:txBody>
                  <a:tcPr anchor="ctr"/>
                </a:tc>
                <a:tc>
                  <a:txBody>
                    <a:bodyPr/>
                    <a:lstStyle/>
                    <a:p>
                      <a:pPr algn="ctr"/>
                      <a:r>
                        <a:rPr lang="en-US" dirty="0" smtClean="0"/>
                        <a:t>.256 x 165</a:t>
                      </a:r>
                      <a:endParaRPr lang="en-US" dirty="0"/>
                    </a:p>
                  </a:txBody>
                  <a:tcPr anchor="ctr"/>
                </a:tc>
              </a:tr>
              <a:tr h="425885">
                <a:tc>
                  <a:txBody>
                    <a:bodyPr/>
                    <a:lstStyle/>
                    <a:p>
                      <a:pPr algn="ctr"/>
                      <a:r>
                        <a:rPr lang="en-US" dirty="0" smtClean="0"/>
                        <a:t>Crew</a:t>
                      </a:r>
                      <a:endParaRPr lang="en-US" dirty="0"/>
                    </a:p>
                  </a:txBody>
                  <a:tcPr anchor="ctr"/>
                </a:tc>
                <a:tc>
                  <a:txBody>
                    <a:bodyPr/>
                    <a:lstStyle/>
                    <a:p>
                      <a:pPr algn="ctr"/>
                      <a:r>
                        <a:rPr lang="en-US" dirty="0" smtClean="0"/>
                        <a:t>.744 x 23</a:t>
                      </a:r>
                      <a:endParaRPr lang="en-US" dirty="0"/>
                    </a:p>
                  </a:txBody>
                  <a:tcPr anchor="ctr"/>
                </a:tc>
                <a:tc>
                  <a:txBody>
                    <a:bodyPr/>
                    <a:lstStyle/>
                    <a:p>
                      <a:pPr algn="ctr"/>
                      <a:r>
                        <a:rPr lang="en-US" dirty="0" smtClean="0"/>
                        <a:t>.256 x 23</a:t>
                      </a:r>
                      <a:endParaRPr lang="en-US" dirty="0"/>
                    </a:p>
                  </a:txBody>
                  <a:tcPr anchor="ctr"/>
                </a:tc>
              </a:tr>
            </a:tbl>
          </a:graphicData>
        </a:graphic>
      </p:graphicFrame>
    </p:spTree>
    <p:extLst>
      <p:ext uri="{BB962C8B-B14F-4D97-AF65-F5344CB8AC3E}">
        <p14:creationId xmlns:p14="http://schemas.microsoft.com/office/powerpoint/2010/main" val="5559567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a:t>
                </a:r>
                <a:r>
                  <a:rPr lang="en-US" b="1" dirty="0" smtClean="0">
                    <a:solidFill>
                      <a:schemeClr val="bg1"/>
                    </a:solidFill>
                  </a:rPr>
                  <a:t> Test</a:t>
                </a:r>
                <a:endParaRPr lang="en-US" b="1"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smtClean="0"/>
                  <a:t>To calculate the statistic we just sum up the standardized deviations from the expected values. </a:t>
                </a:r>
                <a:endParaRPr lang="en-US" sz="2800" dirty="0"/>
              </a:p>
              <a:p>
                <a:pPr/>
                <a14:m>
                  <m:oMathPara xmlns:m="http://schemas.openxmlformats.org/officeDocument/2006/math">
                    <m:oMathParaPr>
                      <m:jc m:val="centerGroup"/>
                    </m:oMathParaPr>
                    <m:oMath xmlns:m="http://schemas.openxmlformats.org/officeDocument/2006/math">
                      <m:sSup>
                        <m:sSupPr>
                          <m:ctrlPr>
                            <a:rPr lang="en-US" sz="2800" i="1" smtClean="0">
                              <a:latin typeface="Cambria Math"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charset="0"/>
                                </a:rPr>
                              </m:ctrlPr>
                            </m:fPr>
                            <m:num>
                              <m:sSup>
                                <m:sSupPr>
                                  <m:ctrlPr>
                                    <a:rPr lang="mr-IN" sz="2800" b="0" i="1" smtClean="0">
                                      <a:latin typeface="Cambria Math" charset="0"/>
                                    </a:rPr>
                                  </m:ctrlPr>
                                </m:sSupPr>
                                <m:e>
                                  <m:d>
                                    <m:dPr>
                                      <m:ctrlPr>
                                        <a:rPr lang="mr-IN" sz="2800" b="0" i="1" smtClean="0">
                                          <a:latin typeface="Cambria Math" charset="0"/>
                                        </a:rPr>
                                      </m:ctrlPr>
                                    </m:dPr>
                                    <m:e>
                                      <m:sSub>
                                        <m:sSubPr>
                                          <m:ctrlPr>
                                            <a:rPr lang="en-US" sz="2800" b="0" i="1" smtClean="0">
                                              <a:latin typeface="Cambria Math"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smtClean="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1408336064"/>
              </p:ext>
            </p:extLst>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gridCol w="1260692"/>
                <a:gridCol w="1260692"/>
                <a:gridCol w="1260692"/>
              </a:tblGrid>
              <a:tr h="464829">
                <a:tc gridSpan="3">
                  <a:txBody>
                    <a:bodyPr/>
                    <a:lstStyle/>
                    <a:p>
                      <a:pPr algn="ctr"/>
                      <a:r>
                        <a:rPr lang="en-US" dirty="0" smtClean="0"/>
                        <a:t>Female adults on the Titanic</a:t>
                      </a:r>
                      <a:endParaRPr lang="en-US" dirty="0"/>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tr>
              <a:tr h="438411">
                <a:tc>
                  <a:txBody>
                    <a:bodyPr/>
                    <a:lstStyle/>
                    <a:p>
                      <a:pPr algn="ctr"/>
                      <a:endParaRPr lang="en-US" dirty="0"/>
                    </a:p>
                  </a:txBody>
                  <a:tcPr anchor="ctr"/>
                </a:tc>
                <a:tc>
                  <a:txBody>
                    <a:bodyPr/>
                    <a:lstStyle/>
                    <a:p>
                      <a:pPr algn="ctr"/>
                      <a:r>
                        <a:rPr lang="en-US" dirty="0" smtClean="0"/>
                        <a:t>Survived</a:t>
                      </a:r>
                      <a:endParaRPr lang="en-US" dirty="0"/>
                    </a:p>
                  </a:txBody>
                  <a:tcPr anchor="ctr"/>
                </a:tc>
                <a:tc>
                  <a:txBody>
                    <a:bodyPr/>
                    <a:lstStyle/>
                    <a:p>
                      <a:pPr algn="ctr"/>
                      <a:r>
                        <a:rPr lang="en-US" dirty="0" smtClean="0"/>
                        <a:t>Died</a:t>
                      </a:r>
                      <a:endParaRPr lang="en-US" dirty="0"/>
                    </a:p>
                  </a:txBody>
                  <a:tcPr anchor="ctr"/>
                </a:tc>
                <a:tc>
                  <a:txBody>
                    <a:bodyPr/>
                    <a:lstStyle/>
                    <a:p>
                      <a:pPr algn="ctr"/>
                      <a:endParaRPr lang="en-US" dirty="0"/>
                    </a:p>
                  </a:txBody>
                  <a:tcPr anchor="ctr"/>
                </a:tc>
              </a:tr>
              <a:tr h="438410">
                <a:tc>
                  <a:txBody>
                    <a:bodyPr/>
                    <a:lstStyle/>
                    <a:p>
                      <a:pPr algn="ctr"/>
                      <a:r>
                        <a:rPr lang="en-US" dirty="0" smtClean="0"/>
                        <a:t>1st</a:t>
                      </a:r>
                      <a:endParaRPr lang="en-US" dirty="0"/>
                    </a:p>
                  </a:txBody>
                  <a:tcPr anchor="ctr"/>
                </a:tc>
                <a:tc>
                  <a:txBody>
                    <a:bodyPr/>
                    <a:lstStyle/>
                    <a:p>
                      <a:pPr algn="ctr"/>
                      <a:r>
                        <a:rPr lang="en-US" dirty="0" smtClean="0"/>
                        <a:t>140</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solidFill>
                            <a:schemeClr val="tx1">
                              <a:lumMod val="65000"/>
                              <a:lumOff val="35000"/>
                            </a:schemeClr>
                          </a:solidFill>
                        </a:rPr>
                        <a:t>144</a:t>
                      </a:r>
                      <a:endParaRPr lang="en-US" dirty="0">
                        <a:solidFill>
                          <a:schemeClr val="tx1">
                            <a:lumMod val="65000"/>
                            <a:lumOff val="35000"/>
                          </a:schemeClr>
                        </a:solidFill>
                      </a:endParaRPr>
                    </a:p>
                  </a:txBody>
                  <a:tcPr anchor="ctr"/>
                </a:tc>
              </a:tr>
              <a:tr h="400833">
                <a:tc>
                  <a:txBody>
                    <a:bodyPr/>
                    <a:lstStyle/>
                    <a:p>
                      <a:pPr algn="ctr"/>
                      <a:r>
                        <a:rPr lang="en-US" dirty="0" smtClean="0"/>
                        <a:t>2nd</a:t>
                      </a:r>
                      <a:endParaRPr lang="en-US" dirty="0"/>
                    </a:p>
                  </a:txBody>
                  <a:tcPr anchor="ctr"/>
                </a:tc>
                <a:tc>
                  <a:txBody>
                    <a:bodyPr/>
                    <a:lstStyle/>
                    <a:p>
                      <a:pPr algn="ctr"/>
                      <a:r>
                        <a:rPr lang="en-US" dirty="0" smtClean="0"/>
                        <a:t>80</a:t>
                      </a:r>
                      <a:endParaRPr lang="en-US" dirty="0"/>
                    </a:p>
                  </a:txBody>
                  <a:tcPr anchor="ctr"/>
                </a:tc>
                <a:tc>
                  <a:txBody>
                    <a:bodyPr/>
                    <a:lstStyle/>
                    <a:p>
                      <a:pPr algn="ctr"/>
                      <a:r>
                        <a:rPr lang="en-US" dirty="0" smtClean="0"/>
                        <a:t>13</a:t>
                      </a:r>
                      <a:endParaRPr lang="en-US" dirty="0"/>
                    </a:p>
                  </a:txBody>
                  <a:tcPr anchor="ctr"/>
                </a:tc>
                <a:tc>
                  <a:txBody>
                    <a:bodyPr/>
                    <a:lstStyle/>
                    <a:p>
                      <a:pPr algn="ctr"/>
                      <a:r>
                        <a:rPr lang="en-US" dirty="0" smtClean="0">
                          <a:solidFill>
                            <a:schemeClr val="tx1">
                              <a:lumMod val="65000"/>
                              <a:lumOff val="35000"/>
                            </a:schemeClr>
                          </a:solidFill>
                        </a:rPr>
                        <a:t>93</a:t>
                      </a:r>
                      <a:endParaRPr lang="en-US" dirty="0">
                        <a:solidFill>
                          <a:schemeClr val="tx1">
                            <a:lumMod val="65000"/>
                            <a:lumOff val="35000"/>
                          </a:schemeClr>
                        </a:solidFill>
                      </a:endParaRPr>
                    </a:p>
                  </a:txBody>
                  <a:tcPr anchor="ctr"/>
                </a:tc>
              </a:tr>
              <a:tr h="400833">
                <a:tc>
                  <a:txBody>
                    <a:bodyPr/>
                    <a:lstStyle/>
                    <a:p>
                      <a:pPr algn="ctr"/>
                      <a:r>
                        <a:rPr lang="en-US" dirty="0" smtClean="0"/>
                        <a:t>3rd</a:t>
                      </a:r>
                      <a:endParaRPr lang="en-US" dirty="0"/>
                    </a:p>
                  </a:txBody>
                  <a:tcPr anchor="ctr"/>
                </a:tc>
                <a:tc>
                  <a:txBody>
                    <a:bodyPr/>
                    <a:lstStyle/>
                    <a:p>
                      <a:pPr algn="ctr"/>
                      <a:r>
                        <a:rPr lang="en-US" dirty="0" smtClean="0"/>
                        <a:t>76</a:t>
                      </a:r>
                      <a:endParaRPr lang="en-US" dirty="0"/>
                    </a:p>
                  </a:txBody>
                  <a:tcPr anchor="ctr"/>
                </a:tc>
                <a:tc>
                  <a:txBody>
                    <a:bodyPr/>
                    <a:lstStyle/>
                    <a:p>
                      <a:pPr algn="ctr"/>
                      <a:r>
                        <a:rPr lang="en-US" dirty="0" smtClean="0"/>
                        <a:t>89</a:t>
                      </a:r>
                      <a:endParaRPr lang="en-US" dirty="0"/>
                    </a:p>
                  </a:txBody>
                  <a:tcPr anchor="ctr"/>
                </a:tc>
                <a:tc>
                  <a:txBody>
                    <a:bodyPr/>
                    <a:lstStyle/>
                    <a:p>
                      <a:pPr algn="ctr"/>
                      <a:r>
                        <a:rPr lang="en-US" dirty="0" smtClean="0">
                          <a:solidFill>
                            <a:schemeClr val="tx1">
                              <a:lumMod val="65000"/>
                              <a:lumOff val="35000"/>
                            </a:schemeClr>
                          </a:solidFill>
                        </a:rPr>
                        <a:t>165</a:t>
                      </a:r>
                      <a:endParaRPr lang="en-US" dirty="0">
                        <a:solidFill>
                          <a:schemeClr val="tx1">
                            <a:lumMod val="65000"/>
                            <a:lumOff val="35000"/>
                          </a:schemeClr>
                        </a:solidFill>
                      </a:endParaRPr>
                    </a:p>
                  </a:txBody>
                  <a:tcPr anchor="ctr"/>
                </a:tc>
              </a:tr>
              <a:tr h="425885">
                <a:tc>
                  <a:txBody>
                    <a:bodyPr/>
                    <a:lstStyle/>
                    <a:p>
                      <a:pPr algn="ctr"/>
                      <a:r>
                        <a:rPr lang="en-US" dirty="0" smtClean="0"/>
                        <a:t>Crew</a:t>
                      </a:r>
                      <a:endParaRPr lang="en-US" dirty="0"/>
                    </a:p>
                  </a:txBody>
                  <a:tcPr anchor="ctr"/>
                </a:tc>
                <a:tc>
                  <a:txBody>
                    <a:bodyPr/>
                    <a:lstStyle/>
                    <a:p>
                      <a:pPr algn="ctr"/>
                      <a:r>
                        <a:rPr lang="en-US" dirty="0" smtClean="0"/>
                        <a:t>20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solidFill>
                            <a:schemeClr val="tx1">
                              <a:lumMod val="65000"/>
                              <a:lumOff val="35000"/>
                            </a:schemeClr>
                          </a:solidFill>
                        </a:rPr>
                        <a:t>23</a:t>
                      </a:r>
                      <a:endParaRPr lang="en-US" dirty="0">
                        <a:solidFill>
                          <a:schemeClr val="tx1">
                            <a:lumMod val="65000"/>
                            <a:lumOff val="35000"/>
                          </a:schemeClr>
                        </a:solidFill>
                      </a:endParaRPr>
                    </a:p>
                  </a:txBody>
                  <a:tcPr anchor="ctr"/>
                </a:tc>
              </a:tr>
              <a:tr h="425885">
                <a:tc>
                  <a:txBody>
                    <a:bodyPr/>
                    <a:lstStyle/>
                    <a:p>
                      <a:pPr algn="ctr"/>
                      <a:r>
                        <a:rPr lang="en-US" dirty="0" smtClean="0"/>
                        <a:t>total</a:t>
                      </a:r>
                      <a:endParaRPr lang="en-US" dirty="0"/>
                    </a:p>
                  </a:txBody>
                  <a:tcPr anchor="ctr"/>
                </a:tc>
                <a:tc>
                  <a:txBody>
                    <a:bodyPr/>
                    <a:lstStyle/>
                    <a:p>
                      <a:pPr algn="ctr"/>
                      <a:r>
                        <a:rPr lang="en-US" dirty="0" smtClean="0">
                          <a:solidFill>
                            <a:schemeClr val="tx1">
                              <a:lumMod val="65000"/>
                              <a:lumOff val="35000"/>
                            </a:schemeClr>
                          </a:solidFill>
                        </a:rPr>
                        <a:t>74.4%</a:t>
                      </a:r>
                      <a:endParaRPr lang="en-US" dirty="0">
                        <a:solidFill>
                          <a:schemeClr val="tx1">
                            <a:lumMod val="65000"/>
                            <a:lumOff val="35000"/>
                          </a:schemeClr>
                        </a:solidFill>
                      </a:endParaRPr>
                    </a:p>
                  </a:txBody>
                  <a:tcPr anchor="ctr"/>
                </a:tc>
                <a:tc>
                  <a:txBody>
                    <a:bodyPr/>
                    <a:lstStyle/>
                    <a:p>
                      <a:pPr algn="ctr"/>
                      <a:r>
                        <a:rPr lang="en-US" dirty="0" smtClean="0">
                          <a:solidFill>
                            <a:schemeClr val="tx1">
                              <a:lumMod val="65000"/>
                              <a:lumOff val="35000"/>
                            </a:schemeClr>
                          </a:solidFill>
                        </a:rPr>
                        <a:t>25.6%</a:t>
                      </a:r>
                      <a:endParaRPr lang="en-US" dirty="0">
                        <a:solidFill>
                          <a:schemeClr val="tx1">
                            <a:lumMod val="65000"/>
                            <a:lumOff val="35000"/>
                          </a:schemeClr>
                        </a:solidFill>
                      </a:endParaRPr>
                    </a:p>
                  </a:txBody>
                  <a:tcPr anchor="ctr"/>
                </a:tc>
                <a:tc>
                  <a:txBody>
                    <a:bodyPr/>
                    <a:lstStyle/>
                    <a:p>
                      <a:pPr algn="ctr"/>
                      <a:endParaRPr lang="en-US" dirty="0"/>
                    </a:p>
                  </a:txBody>
                  <a:tcPr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29794044"/>
              </p:ext>
            </p:extLst>
          </p:nvPr>
        </p:nvGraphicFramePr>
        <p:xfrm>
          <a:off x="6781801" y="3532843"/>
          <a:ext cx="5042769" cy="2569201"/>
        </p:xfrm>
        <a:graphic>
          <a:graphicData uri="http://schemas.openxmlformats.org/drawingml/2006/table">
            <a:tbl>
              <a:tblPr firstRow="1" bandRow="1">
                <a:tableStyleId>{5C22544A-7EE6-4342-B048-85BDC9FD1C3A}</a:tableStyleId>
              </a:tblPr>
              <a:tblGrid>
                <a:gridCol w="1680923"/>
                <a:gridCol w="1680923"/>
                <a:gridCol w="1680923"/>
              </a:tblGrid>
              <a:tr h="464829">
                <a:tc gridSpan="3">
                  <a:txBody>
                    <a:bodyPr/>
                    <a:lstStyle/>
                    <a:p>
                      <a:pPr algn="ctr"/>
                      <a:r>
                        <a:rPr lang="en-US" dirty="0" smtClean="0"/>
                        <a:t>Expected</a:t>
                      </a:r>
                      <a:endParaRPr lang="en-US" dirty="0"/>
                    </a:p>
                  </a:txBody>
                  <a:tcPr anchor="ctr"/>
                </a:tc>
                <a:tc hMerge="1">
                  <a:txBody>
                    <a:bodyPr/>
                    <a:lstStyle/>
                    <a:p>
                      <a:endParaRPr lang="en-US" dirty="0"/>
                    </a:p>
                  </a:txBody>
                  <a:tcPr/>
                </a:tc>
                <a:tc hMerge="1">
                  <a:txBody>
                    <a:bodyPr/>
                    <a:lstStyle/>
                    <a:p>
                      <a:endParaRPr lang="en-US" dirty="0"/>
                    </a:p>
                  </a:txBody>
                  <a:tcPr/>
                </a:tc>
              </a:tr>
              <a:tr h="438411">
                <a:tc>
                  <a:txBody>
                    <a:bodyPr/>
                    <a:lstStyle/>
                    <a:p>
                      <a:pPr algn="ctr"/>
                      <a:endParaRPr lang="en-US" dirty="0"/>
                    </a:p>
                  </a:txBody>
                  <a:tcPr anchor="ctr"/>
                </a:tc>
                <a:tc>
                  <a:txBody>
                    <a:bodyPr/>
                    <a:lstStyle/>
                    <a:p>
                      <a:pPr algn="ctr"/>
                      <a:r>
                        <a:rPr lang="en-US" dirty="0" smtClean="0"/>
                        <a:t>Survived</a:t>
                      </a:r>
                      <a:endParaRPr lang="en-US" dirty="0"/>
                    </a:p>
                  </a:txBody>
                  <a:tcPr anchor="ctr"/>
                </a:tc>
                <a:tc>
                  <a:txBody>
                    <a:bodyPr/>
                    <a:lstStyle/>
                    <a:p>
                      <a:pPr algn="ctr"/>
                      <a:r>
                        <a:rPr lang="en-US" dirty="0" smtClean="0"/>
                        <a:t>Died</a:t>
                      </a:r>
                      <a:endParaRPr lang="en-US" dirty="0"/>
                    </a:p>
                  </a:txBody>
                  <a:tcPr anchor="ctr"/>
                </a:tc>
              </a:tr>
              <a:tr h="438410">
                <a:tc>
                  <a:txBody>
                    <a:bodyPr/>
                    <a:lstStyle/>
                    <a:p>
                      <a:pPr algn="ctr"/>
                      <a:r>
                        <a:rPr lang="en-US" dirty="0" smtClean="0"/>
                        <a:t>1st</a:t>
                      </a:r>
                      <a:endParaRPr lang="en-US" dirty="0"/>
                    </a:p>
                  </a:txBody>
                  <a:tcPr anchor="ctr"/>
                </a:tc>
                <a:tc>
                  <a:txBody>
                    <a:bodyPr/>
                    <a:lstStyle/>
                    <a:p>
                      <a:pPr algn="ctr"/>
                      <a:r>
                        <a:rPr lang="en-US" dirty="0" smtClean="0"/>
                        <a:t>107</a:t>
                      </a:r>
                      <a:endParaRPr lang="en-US" dirty="0"/>
                    </a:p>
                  </a:txBody>
                  <a:tcPr anchor="ctr"/>
                </a:tc>
                <a:tc>
                  <a:txBody>
                    <a:bodyPr/>
                    <a:lstStyle/>
                    <a:p>
                      <a:pPr algn="ctr"/>
                      <a:r>
                        <a:rPr lang="en-US" dirty="0" smtClean="0"/>
                        <a:t>37</a:t>
                      </a:r>
                      <a:endParaRPr lang="en-US" dirty="0"/>
                    </a:p>
                  </a:txBody>
                  <a:tcPr anchor="ctr"/>
                </a:tc>
              </a:tr>
              <a:tr h="400833">
                <a:tc>
                  <a:txBody>
                    <a:bodyPr/>
                    <a:lstStyle/>
                    <a:p>
                      <a:pPr algn="ctr"/>
                      <a:r>
                        <a:rPr lang="en-US" dirty="0" smtClean="0"/>
                        <a:t>2nd</a:t>
                      </a:r>
                      <a:endParaRPr lang="en-US" dirty="0"/>
                    </a:p>
                  </a:txBody>
                  <a:tcPr anchor="ctr"/>
                </a:tc>
                <a:tc>
                  <a:txBody>
                    <a:bodyPr/>
                    <a:lstStyle/>
                    <a:p>
                      <a:pPr algn="ctr"/>
                      <a:r>
                        <a:rPr lang="en-US" dirty="0" smtClean="0"/>
                        <a:t>69</a:t>
                      </a:r>
                      <a:endParaRPr lang="en-US" dirty="0"/>
                    </a:p>
                  </a:txBody>
                  <a:tcPr anchor="ctr"/>
                </a:tc>
                <a:tc>
                  <a:txBody>
                    <a:bodyPr/>
                    <a:lstStyle/>
                    <a:p>
                      <a:pPr algn="ctr"/>
                      <a:r>
                        <a:rPr lang="en-US" dirty="0" smtClean="0"/>
                        <a:t>24</a:t>
                      </a:r>
                      <a:endParaRPr lang="en-US" dirty="0"/>
                    </a:p>
                  </a:txBody>
                  <a:tcPr anchor="ctr"/>
                </a:tc>
              </a:tr>
              <a:tr h="400833">
                <a:tc>
                  <a:txBody>
                    <a:bodyPr/>
                    <a:lstStyle/>
                    <a:p>
                      <a:pPr algn="ctr"/>
                      <a:r>
                        <a:rPr lang="en-US" dirty="0" smtClean="0"/>
                        <a:t>3rd</a:t>
                      </a:r>
                      <a:endParaRPr lang="en-US" dirty="0"/>
                    </a:p>
                  </a:txBody>
                  <a:tcPr anchor="ctr"/>
                </a:tc>
                <a:tc>
                  <a:txBody>
                    <a:bodyPr/>
                    <a:lstStyle/>
                    <a:p>
                      <a:pPr algn="ctr"/>
                      <a:r>
                        <a:rPr lang="en-US" dirty="0" smtClean="0"/>
                        <a:t>123</a:t>
                      </a:r>
                      <a:endParaRPr lang="en-US" dirty="0"/>
                    </a:p>
                  </a:txBody>
                  <a:tcPr anchor="ctr"/>
                </a:tc>
                <a:tc>
                  <a:txBody>
                    <a:bodyPr/>
                    <a:lstStyle/>
                    <a:p>
                      <a:pPr algn="ctr"/>
                      <a:r>
                        <a:rPr lang="en-US" dirty="0" smtClean="0"/>
                        <a:t>42</a:t>
                      </a:r>
                      <a:endParaRPr lang="en-US" dirty="0"/>
                    </a:p>
                  </a:txBody>
                  <a:tcPr anchor="ctr"/>
                </a:tc>
              </a:tr>
              <a:tr h="425885">
                <a:tc>
                  <a:txBody>
                    <a:bodyPr/>
                    <a:lstStyle/>
                    <a:p>
                      <a:pPr algn="ctr"/>
                      <a:r>
                        <a:rPr lang="en-US" dirty="0" smtClean="0"/>
                        <a:t>Crew</a:t>
                      </a:r>
                      <a:endParaRPr lang="en-US" dirty="0"/>
                    </a:p>
                  </a:txBody>
                  <a:tcPr anchor="ctr"/>
                </a:tc>
                <a:tc>
                  <a:txBody>
                    <a:bodyPr/>
                    <a:lstStyle/>
                    <a:p>
                      <a:pPr algn="ctr"/>
                      <a:r>
                        <a:rPr lang="en-US" dirty="0" smtClean="0"/>
                        <a:t>17</a:t>
                      </a:r>
                      <a:endParaRPr lang="en-US" dirty="0"/>
                    </a:p>
                  </a:txBody>
                  <a:tcPr anchor="ctr"/>
                </a:tc>
                <a:tc>
                  <a:txBody>
                    <a:bodyPr/>
                    <a:lstStyle/>
                    <a:p>
                      <a:pPr algn="ctr"/>
                      <a:r>
                        <a:rPr lang="en-US" dirty="0" smtClean="0"/>
                        <a:t>6</a:t>
                      </a:r>
                      <a:endParaRPr lang="en-US" dirty="0"/>
                    </a:p>
                  </a:txBody>
                  <a:tcPr anchor="ctr"/>
                </a:tc>
              </a:tr>
            </a:tbl>
          </a:graphicData>
        </a:graphic>
      </p:graphicFrame>
    </p:spTree>
    <p:extLst>
      <p:ext uri="{BB962C8B-B14F-4D97-AF65-F5344CB8AC3E}">
        <p14:creationId xmlns:p14="http://schemas.microsoft.com/office/powerpoint/2010/main" val="7808184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a:t>
                </a:r>
                <a:r>
                  <a:rPr lang="en-US" b="1" dirty="0" smtClean="0">
                    <a:solidFill>
                      <a:schemeClr val="bg1"/>
                    </a:solidFill>
                  </a:rPr>
                  <a:t> Test</a:t>
                </a:r>
                <a:endParaRPr lang="en-US" b="1"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smtClean="0"/>
                  <a:t>To calculate the statistic we just sum up the standardized deviations from the expected values. </a:t>
                </a:r>
                <a:endParaRPr lang="en-US" sz="2800" dirty="0"/>
              </a:p>
              <a:p>
                <a:pPr/>
                <a14:m>
                  <m:oMathPara xmlns:m="http://schemas.openxmlformats.org/officeDocument/2006/math">
                    <m:oMathParaPr>
                      <m:jc m:val="centerGroup"/>
                    </m:oMathParaPr>
                    <m:oMath xmlns:m="http://schemas.openxmlformats.org/officeDocument/2006/math">
                      <m:sSup>
                        <m:sSupPr>
                          <m:ctrlPr>
                            <a:rPr lang="en-US" sz="2800" i="1" smtClean="0">
                              <a:latin typeface="Cambria Math"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charset="0"/>
                                </a:rPr>
                              </m:ctrlPr>
                            </m:fPr>
                            <m:num>
                              <m:sSup>
                                <m:sSupPr>
                                  <m:ctrlPr>
                                    <a:rPr lang="mr-IN" sz="2800" b="0" i="1" smtClean="0">
                                      <a:latin typeface="Cambria Math" charset="0"/>
                                    </a:rPr>
                                  </m:ctrlPr>
                                </m:sSupPr>
                                <m:e>
                                  <m:d>
                                    <m:dPr>
                                      <m:ctrlPr>
                                        <a:rPr lang="mr-IN" sz="2800" b="0" i="1" smtClean="0">
                                          <a:latin typeface="Cambria Math" charset="0"/>
                                        </a:rPr>
                                      </m:ctrlPr>
                                    </m:dPr>
                                    <m:e>
                                      <m:sSub>
                                        <m:sSubPr>
                                          <m:ctrlPr>
                                            <a:rPr lang="en-US" sz="2800" b="0" i="1" smtClean="0">
                                              <a:latin typeface="Cambria Math"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smtClean="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1654773580"/>
              </p:ext>
            </p:extLst>
          </p:nvPr>
        </p:nvGraphicFramePr>
        <p:xfrm>
          <a:off x="250519" y="3532843"/>
          <a:ext cx="3782076" cy="2569201"/>
        </p:xfrm>
        <a:graphic>
          <a:graphicData uri="http://schemas.openxmlformats.org/drawingml/2006/table">
            <a:tbl>
              <a:tblPr firstRow="1" bandRow="1">
                <a:tableStyleId>{5C22544A-7EE6-4342-B048-85BDC9FD1C3A}</a:tableStyleId>
              </a:tblPr>
              <a:tblGrid>
                <a:gridCol w="1260692"/>
                <a:gridCol w="1260692"/>
                <a:gridCol w="1260692"/>
              </a:tblGrid>
              <a:tr h="464829">
                <a:tc gridSpan="3">
                  <a:txBody>
                    <a:bodyPr/>
                    <a:lstStyle/>
                    <a:p>
                      <a:pPr algn="ctr"/>
                      <a:r>
                        <a:rPr lang="en-US" dirty="0" smtClean="0"/>
                        <a:t>Observed</a:t>
                      </a:r>
                      <a:endParaRPr lang="en-US" dirty="0"/>
                    </a:p>
                  </a:txBody>
                  <a:tcPr anchor="ctr"/>
                </a:tc>
                <a:tc hMerge="1">
                  <a:txBody>
                    <a:bodyPr/>
                    <a:lstStyle/>
                    <a:p>
                      <a:endParaRPr lang="en-US" dirty="0"/>
                    </a:p>
                  </a:txBody>
                  <a:tcPr/>
                </a:tc>
                <a:tc hMerge="1">
                  <a:txBody>
                    <a:bodyPr/>
                    <a:lstStyle/>
                    <a:p>
                      <a:endParaRPr lang="en-US" dirty="0"/>
                    </a:p>
                  </a:txBody>
                  <a:tcPr/>
                </a:tc>
              </a:tr>
              <a:tr h="438411">
                <a:tc>
                  <a:txBody>
                    <a:bodyPr/>
                    <a:lstStyle/>
                    <a:p>
                      <a:pPr algn="ctr"/>
                      <a:endParaRPr lang="en-US" dirty="0"/>
                    </a:p>
                  </a:txBody>
                  <a:tcPr anchor="ctr"/>
                </a:tc>
                <a:tc>
                  <a:txBody>
                    <a:bodyPr/>
                    <a:lstStyle/>
                    <a:p>
                      <a:pPr algn="ctr"/>
                      <a:r>
                        <a:rPr lang="en-US" dirty="0" smtClean="0"/>
                        <a:t>Survived</a:t>
                      </a:r>
                      <a:endParaRPr lang="en-US" dirty="0"/>
                    </a:p>
                  </a:txBody>
                  <a:tcPr anchor="ctr"/>
                </a:tc>
                <a:tc>
                  <a:txBody>
                    <a:bodyPr/>
                    <a:lstStyle/>
                    <a:p>
                      <a:pPr algn="ctr"/>
                      <a:r>
                        <a:rPr lang="en-US" dirty="0" smtClean="0"/>
                        <a:t>Died</a:t>
                      </a:r>
                      <a:endParaRPr lang="en-US" dirty="0"/>
                    </a:p>
                  </a:txBody>
                  <a:tcPr anchor="ctr"/>
                </a:tc>
              </a:tr>
              <a:tr h="438410">
                <a:tc>
                  <a:txBody>
                    <a:bodyPr/>
                    <a:lstStyle/>
                    <a:p>
                      <a:pPr algn="ctr"/>
                      <a:r>
                        <a:rPr lang="en-US" dirty="0" smtClean="0"/>
                        <a:t>1st</a:t>
                      </a:r>
                      <a:endParaRPr lang="en-US" dirty="0"/>
                    </a:p>
                  </a:txBody>
                  <a:tcPr anchor="ctr"/>
                </a:tc>
                <a:tc>
                  <a:txBody>
                    <a:bodyPr/>
                    <a:lstStyle/>
                    <a:p>
                      <a:pPr algn="ctr"/>
                      <a:r>
                        <a:rPr lang="en-US" dirty="0" smtClean="0"/>
                        <a:t>140</a:t>
                      </a:r>
                      <a:endParaRPr lang="en-US" dirty="0"/>
                    </a:p>
                  </a:txBody>
                  <a:tcPr anchor="ctr"/>
                </a:tc>
                <a:tc>
                  <a:txBody>
                    <a:bodyPr/>
                    <a:lstStyle/>
                    <a:p>
                      <a:pPr algn="ctr"/>
                      <a:r>
                        <a:rPr lang="en-US" dirty="0" smtClean="0"/>
                        <a:t>4</a:t>
                      </a:r>
                      <a:endParaRPr lang="en-US" dirty="0"/>
                    </a:p>
                  </a:txBody>
                  <a:tcPr anchor="ctr"/>
                </a:tc>
              </a:tr>
              <a:tr h="400833">
                <a:tc>
                  <a:txBody>
                    <a:bodyPr/>
                    <a:lstStyle/>
                    <a:p>
                      <a:pPr algn="ctr"/>
                      <a:r>
                        <a:rPr lang="en-US" dirty="0" smtClean="0"/>
                        <a:t>2nd</a:t>
                      </a:r>
                      <a:endParaRPr lang="en-US" dirty="0"/>
                    </a:p>
                  </a:txBody>
                  <a:tcPr anchor="ctr"/>
                </a:tc>
                <a:tc>
                  <a:txBody>
                    <a:bodyPr/>
                    <a:lstStyle/>
                    <a:p>
                      <a:pPr algn="ctr"/>
                      <a:r>
                        <a:rPr lang="en-US" dirty="0" smtClean="0"/>
                        <a:t>80</a:t>
                      </a:r>
                      <a:endParaRPr lang="en-US" dirty="0"/>
                    </a:p>
                  </a:txBody>
                  <a:tcPr anchor="ctr"/>
                </a:tc>
                <a:tc>
                  <a:txBody>
                    <a:bodyPr/>
                    <a:lstStyle/>
                    <a:p>
                      <a:pPr algn="ctr"/>
                      <a:r>
                        <a:rPr lang="en-US" dirty="0" smtClean="0"/>
                        <a:t>13</a:t>
                      </a:r>
                      <a:endParaRPr lang="en-US" dirty="0"/>
                    </a:p>
                  </a:txBody>
                  <a:tcPr anchor="ctr"/>
                </a:tc>
              </a:tr>
              <a:tr h="400833">
                <a:tc>
                  <a:txBody>
                    <a:bodyPr/>
                    <a:lstStyle/>
                    <a:p>
                      <a:pPr algn="ctr"/>
                      <a:r>
                        <a:rPr lang="en-US" dirty="0" smtClean="0"/>
                        <a:t>3rd</a:t>
                      </a:r>
                      <a:endParaRPr lang="en-US" dirty="0"/>
                    </a:p>
                  </a:txBody>
                  <a:tcPr anchor="ctr"/>
                </a:tc>
                <a:tc>
                  <a:txBody>
                    <a:bodyPr/>
                    <a:lstStyle/>
                    <a:p>
                      <a:pPr algn="ctr"/>
                      <a:r>
                        <a:rPr lang="en-US" dirty="0" smtClean="0"/>
                        <a:t>76</a:t>
                      </a:r>
                      <a:endParaRPr lang="en-US" dirty="0"/>
                    </a:p>
                  </a:txBody>
                  <a:tcPr anchor="ctr"/>
                </a:tc>
                <a:tc>
                  <a:txBody>
                    <a:bodyPr/>
                    <a:lstStyle/>
                    <a:p>
                      <a:pPr algn="ctr"/>
                      <a:r>
                        <a:rPr lang="en-US" dirty="0" smtClean="0"/>
                        <a:t>89</a:t>
                      </a:r>
                      <a:endParaRPr lang="en-US" dirty="0"/>
                    </a:p>
                  </a:txBody>
                  <a:tcPr anchor="ctr"/>
                </a:tc>
              </a:tr>
              <a:tr h="425885">
                <a:tc>
                  <a:txBody>
                    <a:bodyPr/>
                    <a:lstStyle/>
                    <a:p>
                      <a:pPr algn="ctr"/>
                      <a:r>
                        <a:rPr lang="en-US" dirty="0" smtClean="0"/>
                        <a:t>Crew</a:t>
                      </a:r>
                      <a:endParaRPr lang="en-US" dirty="0"/>
                    </a:p>
                  </a:txBody>
                  <a:tcPr anchor="ctr"/>
                </a:tc>
                <a:tc>
                  <a:txBody>
                    <a:bodyPr/>
                    <a:lstStyle/>
                    <a:p>
                      <a:pPr algn="ctr"/>
                      <a:r>
                        <a:rPr lang="en-US" dirty="0" smtClean="0"/>
                        <a:t>20</a:t>
                      </a:r>
                      <a:endParaRPr lang="en-US" dirty="0"/>
                    </a:p>
                  </a:txBody>
                  <a:tcPr anchor="ctr"/>
                </a:tc>
                <a:tc>
                  <a:txBody>
                    <a:bodyPr/>
                    <a:lstStyle/>
                    <a:p>
                      <a:pPr algn="ctr"/>
                      <a:r>
                        <a:rPr lang="en-US" dirty="0" smtClean="0"/>
                        <a:t>3</a:t>
                      </a:r>
                      <a:endParaRPr lang="en-US" dirty="0"/>
                    </a:p>
                  </a:txBody>
                  <a:tcPr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61055313"/>
              </p:ext>
            </p:extLst>
          </p:nvPr>
        </p:nvGraphicFramePr>
        <p:xfrm>
          <a:off x="4521895" y="3532843"/>
          <a:ext cx="3782076" cy="2569201"/>
        </p:xfrm>
        <a:graphic>
          <a:graphicData uri="http://schemas.openxmlformats.org/drawingml/2006/table">
            <a:tbl>
              <a:tblPr firstRow="1" bandRow="1">
                <a:tableStyleId>{5C22544A-7EE6-4342-B048-85BDC9FD1C3A}</a:tableStyleId>
              </a:tblPr>
              <a:tblGrid>
                <a:gridCol w="1260692"/>
                <a:gridCol w="1260692"/>
                <a:gridCol w="1260692"/>
              </a:tblGrid>
              <a:tr h="464829">
                <a:tc gridSpan="3">
                  <a:txBody>
                    <a:bodyPr/>
                    <a:lstStyle/>
                    <a:p>
                      <a:pPr algn="ctr"/>
                      <a:r>
                        <a:rPr lang="en-US" dirty="0" smtClean="0"/>
                        <a:t>Expected</a:t>
                      </a:r>
                      <a:endParaRPr lang="en-US" dirty="0"/>
                    </a:p>
                  </a:txBody>
                  <a:tcPr anchor="ctr"/>
                </a:tc>
                <a:tc hMerge="1">
                  <a:txBody>
                    <a:bodyPr/>
                    <a:lstStyle/>
                    <a:p>
                      <a:endParaRPr lang="en-US" dirty="0"/>
                    </a:p>
                  </a:txBody>
                  <a:tcPr/>
                </a:tc>
                <a:tc hMerge="1">
                  <a:txBody>
                    <a:bodyPr/>
                    <a:lstStyle/>
                    <a:p>
                      <a:endParaRPr lang="en-US" dirty="0"/>
                    </a:p>
                  </a:txBody>
                  <a:tcPr/>
                </a:tc>
              </a:tr>
              <a:tr h="438411">
                <a:tc>
                  <a:txBody>
                    <a:bodyPr/>
                    <a:lstStyle/>
                    <a:p>
                      <a:pPr algn="ctr"/>
                      <a:endParaRPr lang="en-US" dirty="0"/>
                    </a:p>
                  </a:txBody>
                  <a:tcPr anchor="ctr"/>
                </a:tc>
                <a:tc>
                  <a:txBody>
                    <a:bodyPr/>
                    <a:lstStyle/>
                    <a:p>
                      <a:pPr algn="ctr"/>
                      <a:r>
                        <a:rPr lang="en-US" dirty="0" smtClean="0"/>
                        <a:t>Survived</a:t>
                      </a:r>
                      <a:endParaRPr lang="en-US" dirty="0"/>
                    </a:p>
                  </a:txBody>
                  <a:tcPr anchor="ctr"/>
                </a:tc>
                <a:tc>
                  <a:txBody>
                    <a:bodyPr/>
                    <a:lstStyle/>
                    <a:p>
                      <a:pPr algn="ctr"/>
                      <a:r>
                        <a:rPr lang="en-US" dirty="0" smtClean="0"/>
                        <a:t>Died</a:t>
                      </a:r>
                      <a:endParaRPr lang="en-US" dirty="0"/>
                    </a:p>
                  </a:txBody>
                  <a:tcPr anchor="ctr"/>
                </a:tc>
              </a:tr>
              <a:tr h="438410">
                <a:tc>
                  <a:txBody>
                    <a:bodyPr/>
                    <a:lstStyle/>
                    <a:p>
                      <a:pPr algn="ctr"/>
                      <a:r>
                        <a:rPr lang="en-US" dirty="0" smtClean="0"/>
                        <a:t>1st</a:t>
                      </a:r>
                      <a:endParaRPr lang="en-US" dirty="0"/>
                    </a:p>
                  </a:txBody>
                  <a:tcPr anchor="ctr"/>
                </a:tc>
                <a:tc>
                  <a:txBody>
                    <a:bodyPr/>
                    <a:lstStyle/>
                    <a:p>
                      <a:pPr algn="ctr"/>
                      <a:r>
                        <a:rPr lang="en-US" dirty="0" smtClean="0"/>
                        <a:t>107</a:t>
                      </a:r>
                      <a:endParaRPr lang="en-US" dirty="0"/>
                    </a:p>
                  </a:txBody>
                  <a:tcPr anchor="ctr"/>
                </a:tc>
                <a:tc>
                  <a:txBody>
                    <a:bodyPr/>
                    <a:lstStyle/>
                    <a:p>
                      <a:pPr algn="ctr"/>
                      <a:r>
                        <a:rPr lang="en-US" dirty="0" smtClean="0"/>
                        <a:t>37</a:t>
                      </a:r>
                      <a:endParaRPr lang="en-US" dirty="0"/>
                    </a:p>
                  </a:txBody>
                  <a:tcPr anchor="ctr"/>
                </a:tc>
              </a:tr>
              <a:tr h="400833">
                <a:tc>
                  <a:txBody>
                    <a:bodyPr/>
                    <a:lstStyle/>
                    <a:p>
                      <a:pPr algn="ctr"/>
                      <a:r>
                        <a:rPr lang="en-US" dirty="0" smtClean="0"/>
                        <a:t>2nd</a:t>
                      </a:r>
                      <a:endParaRPr lang="en-US" dirty="0"/>
                    </a:p>
                  </a:txBody>
                  <a:tcPr anchor="ctr"/>
                </a:tc>
                <a:tc>
                  <a:txBody>
                    <a:bodyPr/>
                    <a:lstStyle/>
                    <a:p>
                      <a:pPr algn="ctr"/>
                      <a:r>
                        <a:rPr lang="en-US" dirty="0" smtClean="0"/>
                        <a:t>69</a:t>
                      </a:r>
                      <a:endParaRPr lang="en-US" dirty="0"/>
                    </a:p>
                  </a:txBody>
                  <a:tcPr anchor="ctr"/>
                </a:tc>
                <a:tc>
                  <a:txBody>
                    <a:bodyPr/>
                    <a:lstStyle/>
                    <a:p>
                      <a:pPr algn="ctr"/>
                      <a:r>
                        <a:rPr lang="en-US" dirty="0" smtClean="0"/>
                        <a:t>24</a:t>
                      </a:r>
                      <a:endParaRPr lang="en-US" dirty="0"/>
                    </a:p>
                  </a:txBody>
                  <a:tcPr anchor="ctr"/>
                </a:tc>
              </a:tr>
              <a:tr h="400833">
                <a:tc>
                  <a:txBody>
                    <a:bodyPr/>
                    <a:lstStyle/>
                    <a:p>
                      <a:pPr algn="ctr"/>
                      <a:r>
                        <a:rPr lang="en-US" dirty="0" smtClean="0"/>
                        <a:t>3rd</a:t>
                      </a:r>
                      <a:endParaRPr lang="en-US" dirty="0"/>
                    </a:p>
                  </a:txBody>
                  <a:tcPr anchor="ctr"/>
                </a:tc>
                <a:tc>
                  <a:txBody>
                    <a:bodyPr/>
                    <a:lstStyle/>
                    <a:p>
                      <a:pPr algn="ctr"/>
                      <a:r>
                        <a:rPr lang="en-US" dirty="0" smtClean="0"/>
                        <a:t>123</a:t>
                      </a:r>
                      <a:endParaRPr lang="en-US" dirty="0"/>
                    </a:p>
                  </a:txBody>
                  <a:tcPr anchor="ctr"/>
                </a:tc>
                <a:tc>
                  <a:txBody>
                    <a:bodyPr/>
                    <a:lstStyle/>
                    <a:p>
                      <a:pPr algn="ctr"/>
                      <a:r>
                        <a:rPr lang="en-US" dirty="0" smtClean="0"/>
                        <a:t>42</a:t>
                      </a:r>
                      <a:endParaRPr lang="en-US" dirty="0"/>
                    </a:p>
                  </a:txBody>
                  <a:tcPr anchor="ctr"/>
                </a:tc>
              </a:tr>
              <a:tr h="425885">
                <a:tc>
                  <a:txBody>
                    <a:bodyPr/>
                    <a:lstStyle/>
                    <a:p>
                      <a:pPr algn="ctr"/>
                      <a:r>
                        <a:rPr lang="en-US" dirty="0" smtClean="0"/>
                        <a:t>Crew</a:t>
                      </a:r>
                      <a:endParaRPr lang="en-US" dirty="0"/>
                    </a:p>
                  </a:txBody>
                  <a:tcPr anchor="ctr"/>
                </a:tc>
                <a:tc>
                  <a:txBody>
                    <a:bodyPr/>
                    <a:lstStyle/>
                    <a:p>
                      <a:pPr algn="ctr"/>
                      <a:r>
                        <a:rPr lang="en-US" dirty="0" smtClean="0"/>
                        <a:t>17</a:t>
                      </a:r>
                      <a:endParaRPr lang="en-US" dirty="0"/>
                    </a:p>
                  </a:txBody>
                  <a:tcPr anchor="ctr"/>
                </a:tc>
                <a:tc>
                  <a:txBody>
                    <a:bodyPr/>
                    <a:lstStyle/>
                    <a:p>
                      <a:pPr algn="ctr"/>
                      <a:r>
                        <a:rPr lang="en-US" dirty="0" smtClean="0"/>
                        <a:t>6</a:t>
                      </a:r>
                      <a:endParaRPr lang="en-US" dirty="0"/>
                    </a:p>
                  </a:txBody>
                  <a:tcPr anchor="ctr"/>
                </a:tc>
              </a:tr>
            </a:tbl>
          </a:graphicData>
        </a:graphic>
      </p:graphicFrame>
      <mc:AlternateContent xmlns:mc="http://schemas.openxmlformats.org/markup-compatibility/2006" xmlns:a14="http://schemas.microsoft.com/office/drawing/2010/main">
        <mc:Choice Requires="a14">
          <p:sp>
            <p:nvSpPr>
              <p:cNvPr id="3" name="Rectangle 2"/>
              <p:cNvSpPr/>
              <p:nvPr/>
            </p:nvSpPr>
            <p:spPr>
              <a:xfrm>
                <a:off x="8986155" y="4494277"/>
                <a:ext cx="21562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i="1" smtClean="0">
                              <a:latin typeface="Cambria Math" charset="0"/>
                            </a:rPr>
                          </m:ctrlPr>
                        </m:sSupPr>
                        <m:e>
                          <m:r>
                            <a:rPr lang="en-US" sz="3600" i="1">
                              <a:latin typeface="Cambria Math" charset="0"/>
                              <a:ea typeface="Cambria Math" charset="0"/>
                              <a:cs typeface="Cambria Math" charset="0"/>
                            </a:rPr>
                            <m:t>𝜒</m:t>
                          </m:r>
                        </m:e>
                        <m:sup>
                          <m:r>
                            <a:rPr lang="en-US" sz="3600" i="1">
                              <a:latin typeface="Cambria Math" charset="0"/>
                            </a:rPr>
                            <m:t>2</m:t>
                          </m:r>
                        </m:sup>
                      </m:sSup>
                      <m:r>
                        <a:rPr lang="en-US" sz="3600" b="0" i="1" smtClean="0">
                          <a:latin typeface="Cambria Math" charset="0"/>
                        </a:rPr>
                        <m:t>=</m:t>
                      </m:r>
                      <m:r>
                        <a:rPr lang="nb-NO" sz="3600" i="1">
                          <a:latin typeface="Cambria Math" charset="0"/>
                        </a:rPr>
                        <m:t>117</m:t>
                      </m:r>
                    </m:oMath>
                  </m:oMathPara>
                </a14:m>
                <a:endParaRPr lang="en-US" sz="3600" dirty="0"/>
              </a:p>
            </p:txBody>
          </p:sp>
        </mc:Choice>
        <mc:Fallback xmlns="">
          <p:sp>
            <p:nvSpPr>
              <p:cNvPr id="3" name="Rectangle 2"/>
              <p:cNvSpPr>
                <a:spLocks noRot="1" noChangeAspect="1" noMove="1" noResize="1" noEditPoints="1" noAdjustHandles="1" noChangeArrowheads="1" noChangeShapeType="1" noTextEdit="1"/>
              </p:cNvSpPr>
              <p:nvPr/>
            </p:nvSpPr>
            <p:spPr>
              <a:xfrm>
                <a:off x="8986155" y="4494277"/>
                <a:ext cx="2156231" cy="646331"/>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777863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a:t>
                </a:r>
                <a:r>
                  <a:rPr lang="en-US" b="1" dirty="0" smtClean="0">
                    <a:solidFill>
                      <a:schemeClr val="bg1"/>
                    </a:solidFill>
                  </a:rPr>
                  <a:t> Test</a:t>
                </a:r>
                <a:endParaRPr lang="en-US" b="1"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p:sp>
        <p:nvSpPr>
          <p:cNvPr id="5" name="TextBox 4"/>
          <p:cNvSpPr txBox="1"/>
          <p:nvPr/>
        </p:nvSpPr>
        <p:spPr>
          <a:xfrm>
            <a:off x="138769" y="985978"/>
            <a:ext cx="6150281" cy="5693866"/>
          </a:xfrm>
          <a:prstGeom prst="rect">
            <a:avLst/>
          </a:prstGeom>
          <a:noFill/>
        </p:spPr>
        <p:txBody>
          <a:bodyPr wrap="square" rtlCol="0">
            <a:spAutoFit/>
          </a:bodyPr>
          <a:lstStyle/>
          <a:p>
            <a:r>
              <a:rPr lang="en-US" sz="2800" dirty="0" smtClean="0"/>
              <a:t>The shape of the chi square distribution depends on the degrees of freedom (</a:t>
            </a:r>
            <a:r>
              <a:rPr lang="en-US" sz="2800" dirty="0" err="1" smtClean="0"/>
              <a:t>df</a:t>
            </a:r>
            <a:r>
              <a:rPr lang="en-US" sz="2800" dirty="0" smtClean="0"/>
              <a:t>).</a:t>
            </a:r>
          </a:p>
          <a:p>
            <a:endParaRPr lang="en-US" sz="2800" dirty="0"/>
          </a:p>
          <a:p>
            <a:r>
              <a:rPr lang="en-US" sz="2800" dirty="0" smtClean="0"/>
              <a:t> </a:t>
            </a:r>
            <a:r>
              <a:rPr lang="en-US" sz="2800" dirty="0" err="1" smtClean="0"/>
              <a:t>df</a:t>
            </a:r>
            <a:r>
              <a:rPr lang="en-US" sz="2800" dirty="0" smtClean="0"/>
              <a:t> = (no. rows </a:t>
            </a:r>
            <a:r>
              <a:rPr lang="mr-IN" sz="2800" dirty="0" smtClean="0"/>
              <a:t>–</a:t>
            </a:r>
            <a:r>
              <a:rPr lang="en-US" sz="2800" dirty="0" smtClean="0"/>
              <a:t> 1)(no. cols -1) </a:t>
            </a:r>
          </a:p>
          <a:p>
            <a:endParaRPr lang="en-US" sz="2800" dirty="0">
              <a:latin typeface="Andale Mono" charset="0"/>
              <a:ea typeface="Andale Mono" charset="0"/>
              <a:cs typeface="Andale Mono" charset="0"/>
            </a:endParaRPr>
          </a:p>
          <a:p>
            <a:endParaRPr lang="en-US" sz="2800" dirty="0" smtClean="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smtClean="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smtClean="0">
              <a:latin typeface="Andale Mono" charset="0"/>
              <a:ea typeface="Andale Mono" charset="0"/>
              <a:cs typeface="Andale Mono" charset="0"/>
            </a:endParaRPr>
          </a:p>
          <a:p>
            <a:endParaRPr lang="en-US" sz="2800" dirty="0">
              <a:latin typeface="Andale Mono" charset="0"/>
              <a:ea typeface="Andale Mono" charset="0"/>
              <a:cs typeface="Andale Mono" charset="0"/>
            </a:endParaRPr>
          </a:p>
          <a:p>
            <a:r>
              <a:rPr lang="en-US" sz="2800" dirty="0" err="1"/>
              <a:t>df</a:t>
            </a:r>
            <a:r>
              <a:rPr lang="en-US" sz="2800" dirty="0"/>
              <a:t> = </a:t>
            </a:r>
            <a:r>
              <a:rPr lang="en-US" sz="2800" dirty="0" smtClean="0"/>
              <a:t>(4</a:t>
            </a:r>
            <a:r>
              <a:rPr lang="mr-IN" sz="2800" dirty="0" smtClean="0"/>
              <a:t>–</a:t>
            </a:r>
            <a:r>
              <a:rPr lang="en-US" sz="2800" dirty="0" smtClean="0"/>
              <a:t> </a:t>
            </a:r>
            <a:r>
              <a:rPr lang="en-US" sz="2800" dirty="0"/>
              <a:t>1</a:t>
            </a:r>
            <a:r>
              <a:rPr lang="en-US" sz="2800" dirty="0" smtClean="0"/>
              <a:t>)(2 </a:t>
            </a:r>
            <a:r>
              <a:rPr lang="en-US" sz="2800" dirty="0"/>
              <a:t>-1</a:t>
            </a:r>
            <a:r>
              <a:rPr lang="en-US" sz="2800" dirty="0" smtClean="0"/>
              <a:t>)</a:t>
            </a:r>
          </a:p>
          <a:p>
            <a:r>
              <a:rPr lang="en-US" sz="2800" dirty="0" err="1"/>
              <a:t>d</a:t>
            </a:r>
            <a:r>
              <a:rPr lang="en-US" sz="2800" dirty="0" err="1" smtClean="0"/>
              <a:t>f</a:t>
            </a:r>
            <a:r>
              <a:rPr lang="en-US" sz="2800" dirty="0" smtClean="0"/>
              <a:t> = 3</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050" y="985978"/>
            <a:ext cx="2898493" cy="13069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7442" y="1033121"/>
            <a:ext cx="2357610" cy="125565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18847257"/>
              </p:ext>
            </p:extLst>
          </p:nvPr>
        </p:nvGraphicFramePr>
        <p:xfrm>
          <a:off x="228252" y="2856437"/>
          <a:ext cx="5042769" cy="2569201"/>
        </p:xfrm>
        <a:graphic>
          <a:graphicData uri="http://schemas.openxmlformats.org/drawingml/2006/table">
            <a:tbl>
              <a:tblPr firstRow="1" bandRow="1">
                <a:tableStyleId>{5C22544A-7EE6-4342-B048-85BDC9FD1C3A}</a:tableStyleId>
              </a:tblPr>
              <a:tblGrid>
                <a:gridCol w="1680923"/>
                <a:gridCol w="1680923"/>
                <a:gridCol w="1680923"/>
              </a:tblGrid>
              <a:tr h="464829">
                <a:tc gridSpan="3">
                  <a:txBody>
                    <a:bodyPr/>
                    <a:lstStyle/>
                    <a:p>
                      <a:pPr algn="ctr"/>
                      <a:r>
                        <a:rPr lang="en-US" dirty="0" smtClean="0"/>
                        <a:t>Female adults on the Titanic</a:t>
                      </a:r>
                      <a:endParaRPr lang="en-US" dirty="0"/>
                    </a:p>
                  </a:txBody>
                  <a:tcPr anchor="ctr"/>
                </a:tc>
                <a:tc hMerge="1">
                  <a:txBody>
                    <a:bodyPr/>
                    <a:lstStyle/>
                    <a:p>
                      <a:endParaRPr lang="en-US" dirty="0"/>
                    </a:p>
                  </a:txBody>
                  <a:tcPr/>
                </a:tc>
                <a:tc hMerge="1">
                  <a:txBody>
                    <a:bodyPr/>
                    <a:lstStyle/>
                    <a:p>
                      <a:endParaRPr lang="en-US" dirty="0"/>
                    </a:p>
                  </a:txBody>
                  <a:tcPr/>
                </a:tc>
              </a:tr>
              <a:tr h="438411">
                <a:tc>
                  <a:txBody>
                    <a:bodyPr/>
                    <a:lstStyle/>
                    <a:p>
                      <a:pPr algn="ctr"/>
                      <a:endParaRPr lang="en-US" dirty="0"/>
                    </a:p>
                  </a:txBody>
                  <a:tcPr anchor="ctr"/>
                </a:tc>
                <a:tc>
                  <a:txBody>
                    <a:bodyPr/>
                    <a:lstStyle/>
                    <a:p>
                      <a:pPr algn="ctr"/>
                      <a:r>
                        <a:rPr lang="en-US" dirty="0" smtClean="0"/>
                        <a:t>Survived</a:t>
                      </a:r>
                      <a:endParaRPr lang="en-US" dirty="0"/>
                    </a:p>
                  </a:txBody>
                  <a:tcPr anchor="ctr"/>
                </a:tc>
                <a:tc>
                  <a:txBody>
                    <a:bodyPr/>
                    <a:lstStyle/>
                    <a:p>
                      <a:pPr algn="ctr"/>
                      <a:r>
                        <a:rPr lang="en-US" dirty="0" smtClean="0"/>
                        <a:t>Died</a:t>
                      </a:r>
                      <a:endParaRPr lang="en-US" dirty="0"/>
                    </a:p>
                  </a:txBody>
                  <a:tcPr anchor="ctr"/>
                </a:tc>
              </a:tr>
              <a:tr h="438410">
                <a:tc>
                  <a:txBody>
                    <a:bodyPr/>
                    <a:lstStyle/>
                    <a:p>
                      <a:pPr algn="ctr"/>
                      <a:r>
                        <a:rPr lang="en-US" dirty="0" smtClean="0"/>
                        <a:t>1st</a:t>
                      </a:r>
                      <a:endParaRPr lang="en-US" dirty="0"/>
                    </a:p>
                  </a:txBody>
                  <a:tcPr anchor="ctr"/>
                </a:tc>
                <a:tc>
                  <a:txBody>
                    <a:bodyPr/>
                    <a:lstStyle/>
                    <a:p>
                      <a:pPr algn="ctr"/>
                      <a:r>
                        <a:rPr lang="en-US" dirty="0" smtClean="0"/>
                        <a:t>140</a:t>
                      </a:r>
                      <a:endParaRPr lang="en-US" dirty="0"/>
                    </a:p>
                  </a:txBody>
                  <a:tcPr anchor="ctr"/>
                </a:tc>
                <a:tc>
                  <a:txBody>
                    <a:bodyPr/>
                    <a:lstStyle/>
                    <a:p>
                      <a:pPr algn="ctr"/>
                      <a:r>
                        <a:rPr lang="en-US" dirty="0" smtClean="0"/>
                        <a:t>4</a:t>
                      </a:r>
                      <a:endParaRPr lang="en-US" dirty="0"/>
                    </a:p>
                  </a:txBody>
                  <a:tcPr anchor="ctr"/>
                </a:tc>
              </a:tr>
              <a:tr h="400833">
                <a:tc>
                  <a:txBody>
                    <a:bodyPr/>
                    <a:lstStyle/>
                    <a:p>
                      <a:pPr algn="ctr"/>
                      <a:r>
                        <a:rPr lang="en-US" dirty="0" smtClean="0"/>
                        <a:t>2nd</a:t>
                      </a:r>
                      <a:endParaRPr lang="en-US" dirty="0"/>
                    </a:p>
                  </a:txBody>
                  <a:tcPr anchor="ctr"/>
                </a:tc>
                <a:tc>
                  <a:txBody>
                    <a:bodyPr/>
                    <a:lstStyle/>
                    <a:p>
                      <a:pPr algn="ctr"/>
                      <a:r>
                        <a:rPr lang="en-US" dirty="0" smtClean="0"/>
                        <a:t>80</a:t>
                      </a:r>
                      <a:endParaRPr lang="en-US" dirty="0"/>
                    </a:p>
                  </a:txBody>
                  <a:tcPr anchor="ctr"/>
                </a:tc>
                <a:tc>
                  <a:txBody>
                    <a:bodyPr/>
                    <a:lstStyle/>
                    <a:p>
                      <a:pPr algn="ctr"/>
                      <a:r>
                        <a:rPr lang="en-US" dirty="0" smtClean="0"/>
                        <a:t>13</a:t>
                      </a:r>
                      <a:endParaRPr lang="en-US" dirty="0"/>
                    </a:p>
                  </a:txBody>
                  <a:tcPr anchor="ctr"/>
                </a:tc>
              </a:tr>
              <a:tr h="400833">
                <a:tc>
                  <a:txBody>
                    <a:bodyPr/>
                    <a:lstStyle/>
                    <a:p>
                      <a:pPr algn="ctr"/>
                      <a:r>
                        <a:rPr lang="en-US" dirty="0" smtClean="0"/>
                        <a:t>3rd</a:t>
                      </a:r>
                      <a:endParaRPr lang="en-US" dirty="0"/>
                    </a:p>
                  </a:txBody>
                  <a:tcPr anchor="ctr"/>
                </a:tc>
                <a:tc>
                  <a:txBody>
                    <a:bodyPr/>
                    <a:lstStyle/>
                    <a:p>
                      <a:pPr algn="ctr"/>
                      <a:r>
                        <a:rPr lang="en-US" dirty="0" smtClean="0"/>
                        <a:t>76</a:t>
                      </a:r>
                      <a:endParaRPr lang="en-US" dirty="0"/>
                    </a:p>
                  </a:txBody>
                  <a:tcPr anchor="ctr"/>
                </a:tc>
                <a:tc>
                  <a:txBody>
                    <a:bodyPr/>
                    <a:lstStyle/>
                    <a:p>
                      <a:pPr algn="ctr"/>
                      <a:r>
                        <a:rPr lang="en-US" dirty="0" smtClean="0"/>
                        <a:t>89</a:t>
                      </a:r>
                      <a:endParaRPr lang="en-US" dirty="0"/>
                    </a:p>
                  </a:txBody>
                  <a:tcPr anchor="ctr"/>
                </a:tc>
              </a:tr>
              <a:tr h="425885">
                <a:tc>
                  <a:txBody>
                    <a:bodyPr/>
                    <a:lstStyle/>
                    <a:p>
                      <a:pPr algn="ctr"/>
                      <a:r>
                        <a:rPr lang="en-US" dirty="0" smtClean="0"/>
                        <a:t>Crew</a:t>
                      </a:r>
                      <a:endParaRPr lang="en-US" dirty="0"/>
                    </a:p>
                  </a:txBody>
                  <a:tcPr anchor="ctr"/>
                </a:tc>
                <a:tc>
                  <a:txBody>
                    <a:bodyPr/>
                    <a:lstStyle/>
                    <a:p>
                      <a:pPr algn="ctr"/>
                      <a:r>
                        <a:rPr lang="en-US" dirty="0" smtClean="0"/>
                        <a:t>20</a:t>
                      </a:r>
                      <a:endParaRPr lang="en-US" dirty="0"/>
                    </a:p>
                  </a:txBody>
                  <a:tcPr anchor="ctr"/>
                </a:tc>
                <a:tc>
                  <a:txBody>
                    <a:bodyPr/>
                    <a:lstStyle/>
                    <a:p>
                      <a:pPr algn="ctr"/>
                      <a:r>
                        <a:rPr lang="en-US" dirty="0" smtClean="0"/>
                        <a:t>3</a:t>
                      </a:r>
                      <a:endParaRPr lang="en-US" dirty="0"/>
                    </a:p>
                  </a:txBody>
                  <a:tcPr anchor="ctr"/>
                </a:tc>
              </a:tr>
            </a:tbl>
          </a:graphicData>
        </a:graphic>
      </p:graphicFrame>
      <p:sp>
        <p:nvSpPr>
          <p:cNvPr id="8" name="TextBox 7"/>
          <p:cNvSpPr txBox="1"/>
          <p:nvPr/>
        </p:nvSpPr>
        <p:spPr>
          <a:xfrm>
            <a:off x="7883677" y="1291615"/>
            <a:ext cx="609462" cy="369332"/>
          </a:xfrm>
          <a:prstGeom prst="rect">
            <a:avLst/>
          </a:prstGeom>
          <a:noFill/>
        </p:spPr>
        <p:txBody>
          <a:bodyPr wrap="none" rtlCol="0">
            <a:spAutoFit/>
          </a:bodyPr>
          <a:lstStyle/>
          <a:p>
            <a:r>
              <a:rPr lang="en-US" smtClean="0"/>
              <a:t>df</a:t>
            </a:r>
            <a:r>
              <a:rPr lang="en-US" dirty="0" smtClean="0"/>
              <a:t>=1</a:t>
            </a:r>
            <a:endParaRPr lang="en-US" dirty="0"/>
          </a:p>
        </p:txBody>
      </p:sp>
      <p:sp>
        <p:nvSpPr>
          <p:cNvPr id="9" name="TextBox 8"/>
          <p:cNvSpPr txBox="1"/>
          <p:nvPr/>
        </p:nvSpPr>
        <p:spPr>
          <a:xfrm>
            <a:off x="10782170" y="1270124"/>
            <a:ext cx="609462" cy="369332"/>
          </a:xfrm>
          <a:prstGeom prst="rect">
            <a:avLst/>
          </a:prstGeom>
          <a:noFill/>
        </p:spPr>
        <p:txBody>
          <a:bodyPr wrap="none" rtlCol="0">
            <a:spAutoFit/>
          </a:bodyPr>
          <a:lstStyle/>
          <a:p>
            <a:r>
              <a:rPr lang="en-US" dirty="0" err="1" smtClean="0"/>
              <a:t>df</a:t>
            </a:r>
            <a:r>
              <a:rPr lang="en-US" dirty="0" smtClean="0"/>
              <a:t>=3</a:t>
            </a:r>
            <a:endParaRPr lang="en-US"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5658" y="3091543"/>
            <a:ext cx="5649393" cy="3489050"/>
          </a:xfrm>
          <a:prstGeom prst="rect">
            <a:avLst/>
          </a:prstGeom>
        </p:spPr>
      </p:pic>
    </p:spTree>
    <p:extLst>
      <p:ext uri="{BB962C8B-B14F-4D97-AF65-F5344CB8AC3E}">
        <p14:creationId xmlns:p14="http://schemas.microsoft.com/office/powerpoint/2010/main" val="81763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Some other tests</a:t>
            </a:r>
            <a:endParaRPr lang="en-US" b="1" dirty="0">
              <a:solidFill>
                <a:schemeClr val="bg1"/>
              </a:solidFill>
            </a:endParaRPr>
          </a:p>
        </p:txBody>
      </p:sp>
      <p:sp>
        <p:nvSpPr>
          <p:cNvPr id="5" name="TextBox 4"/>
          <p:cNvSpPr txBox="1"/>
          <p:nvPr/>
        </p:nvSpPr>
        <p:spPr>
          <a:xfrm>
            <a:off x="304800" y="985978"/>
            <a:ext cx="7598230" cy="4401205"/>
          </a:xfrm>
          <a:prstGeom prst="rect">
            <a:avLst/>
          </a:prstGeom>
          <a:noFill/>
        </p:spPr>
        <p:txBody>
          <a:bodyPr wrap="square" rtlCol="0">
            <a:spAutoFit/>
          </a:bodyPr>
          <a:lstStyle/>
          <a:p>
            <a:pPr marL="457200" indent="-457200">
              <a:buFont typeface="Arial" charset="0"/>
              <a:buChar char="•"/>
            </a:pPr>
            <a:r>
              <a:rPr lang="en-US" sz="2800" dirty="0" smtClean="0"/>
              <a:t>An </a:t>
            </a:r>
            <a:r>
              <a:rPr lang="en-US" sz="2800" dirty="0"/>
              <a:t>odds ratio test compares the probability of something happening in two different groups: odds of cancer in smokers versus non-smokers </a:t>
            </a:r>
          </a:p>
          <a:p>
            <a:pPr marL="457200" indent="-457200">
              <a:buFont typeface="Arial" charset="0"/>
              <a:buChar char="•"/>
            </a:pPr>
            <a:endParaRPr lang="en-US" sz="2800" dirty="0"/>
          </a:p>
          <a:p>
            <a:pPr marL="457200" indent="-457200">
              <a:buFont typeface="Arial" charset="0"/>
              <a:buChar char="•"/>
            </a:pPr>
            <a:r>
              <a:rPr lang="en-US" sz="2800" dirty="0" smtClean="0"/>
              <a:t>The </a:t>
            </a:r>
            <a:r>
              <a:rPr lang="en-US" sz="2800" dirty="0"/>
              <a:t>Fisher’s Exact Test computes exact probabilities (much like the binomial test) for a 2x2 contingency table </a:t>
            </a:r>
          </a:p>
          <a:p>
            <a:pPr marL="457200" indent="-457200">
              <a:buFont typeface="Arial" charset="0"/>
              <a:buChar char="•"/>
            </a:pPr>
            <a:endParaRPr lang="en-US" sz="2800" dirty="0"/>
          </a:p>
          <a:p>
            <a:pPr marL="457200" indent="-457200">
              <a:buFont typeface="Arial" charset="0"/>
              <a:buChar char="•"/>
            </a:pPr>
            <a:r>
              <a:rPr lang="en-US" sz="2800" dirty="0" smtClean="0"/>
              <a:t>A </a:t>
            </a:r>
            <a:r>
              <a:rPr lang="en-US" sz="2800" dirty="0"/>
              <a:t>G-test of independence is basically a χ2-test with a slightly different test statistic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2786" y="2900830"/>
            <a:ext cx="2552700" cy="5715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2786" y="4409283"/>
            <a:ext cx="3124200" cy="977900"/>
          </a:xfrm>
          <a:prstGeom prst="rect">
            <a:avLst/>
          </a:prstGeom>
        </p:spPr>
      </p:pic>
    </p:spTree>
    <p:extLst>
      <p:ext uri="{BB962C8B-B14F-4D97-AF65-F5344CB8AC3E}">
        <p14:creationId xmlns:p14="http://schemas.microsoft.com/office/powerpoint/2010/main" val="17026863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smtClean="0">
                <a:solidFill>
                  <a:schemeClr val="bg1"/>
                </a:solidFill>
              </a:rPr>
              <a:t>For Thursday</a:t>
            </a:r>
            <a:endParaRPr lang="en-US" b="1" dirty="0">
              <a:solidFill>
                <a:schemeClr val="bg1"/>
              </a:solidFill>
            </a:endParaRPr>
          </a:p>
        </p:txBody>
      </p:sp>
      <p:sp>
        <p:nvSpPr>
          <p:cNvPr id="6" name="Rectangle 5"/>
          <p:cNvSpPr/>
          <p:nvPr/>
        </p:nvSpPr>
        <p:spPr>
          <a:xfrm>
            <a:off x="100208" y="1297140"/>
            <a:ext cx="11887200" cy="4031873"/>
          </a:xfrm>
          <a:prstGeom prst="rect">
            <a:avLst/>
          </a:prstGeom>
        </p:spPr>
        <p:txBody>
          <a:bodyPr wrap="square">
            <a:spAutoFit/>
          </a:bodyPr>
          <a:lstStyle/>
          <a:p>
            <a:r>
              <a:rPr lang="en-US" sz="3200" dirty="0" smtClean="0"/>
              <a:t>Read chapter WS 6-9</a:t>
            </a:r>
          </a:p>
          <a:p>
            <a:endParaRPr lang="en-US" sz="3200" dirty="0"/>
          </a:p>
          <a:p>
            <a:r>
              <a:rPr lang="en-US" sz="3200" dirty="0" smtClean="0"/>
              <a:t>Bring laptop to class!</a:t>
            </a:r>
          </a:p>
          <a:p>
            <a:endParaRPr lang="en-US" sz="3200" dirty="0"/>
          </a:p>
          <a:p>
            <a:r>
              <a:rPr lang="en-US" sz="3200" dirty="0" smtClean="0"/>
              <a:t>Heath Blackmon  </a:t>
            </a:r>
          </a:p>
          <a:p>
            <a:r>
              <a:rPr lang="en-US" sz="3200" dirty="0" smtClean="0"/>
              <a:t>BSBW 309  </a:t>
            </a:r>
          </a:p>
          <a:p>
            <a:r>
              <a:rPr lang="en-US" sz="3200" dirty="0" smtClean="0"/>
              <a:t>coleoguy@gmail.com  </a:t>
            </a:r>
          </a:p>
          <a:p>
            <a:r>
              <a:rPr lang="en-US" sz="3200" dirty="0" smtClean="0"/>
              <a:t>@coleoguy</a:t>
            </a:r>
          </a:p>
        </p:txBody>
      </p:sp>
    </p:spTree>
    <p:extLst>
      <p:ext uri="{BB962C8B-B14F-4D97-AF65-F5344CB8AC3E}">
        <p14:creationId xmlns:p14="http://schemas.microsoft.com/office/powerpoint/2010/main" val="771876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Some Experimental Design Considerations </a:t>
            </a:r>
          </a:p>
        </p:txBody>
      </p:sp>
      <p:sp>
        <p:nvSpPr>
          <p:cNvPr id="4" name="Rectangle 3"/>
          <p:cNvSpPr/>
          <p:nvPr/>
        </p:nvSpPr>
        <p:spPr>
          <a:xfrm>
            <a:off x="195431" y="1149294"/>
            <a:ext cx="11801138" cy="5262979"/>
          </a:xfrm>
          <a:prstGeom prst="rect">
            <a:avLst/>
          </a:prstGeom>
        </p:spPr>
        <p:txBody>
          <a:bodyPr wrap="square">
            <a:spAutoFit/>
          </a:bodyPr>
          <a:lstStyle/>
          <a:p>
            <a:r>
              <a:rPr lang="en-US" sz="2400" b="1" dirty="0" smtClean="0"/>
              <a:t>Why </a:t>
            </a:r>
            <a:r>
              <a:rPr lang="en-US" sz="2400" b="1" dirty="0"/>
              <a:t>do I need a control? </a:t>
            </a:r>
          </a:p>
          <a:p>
            <a:pPr lvl="1"/>
            <a:r>
              <a:rPr lang="en-US" sz="2400" dirty="0" smtClean="0"/>
              <a:t>Hardly </a:t>
            </a:r>
            <a:r>
              <a:rPr lang="en-US" sz="2400" dirty="0"/>
              <a:t>anything is absolute </a:t>
            </a:r>
            <a:r>
              <a:rPr lang="en-US" sz="2400" dirty="0" smtClean="0"/>
              <a:t>or constant</a:t>
            </a:r>
            <a:r>
              <a:rPr lang="en-US" sz="2400" dirty="0"/>
              <a:t> </a:t>
            </a:r>
          </a:p>
          <a:p>
            <a:pPr lvl="1"/>
            <a:r>
              <a:rPr lang="en-US" sz="2400" dirty="0" smtClean="0"/>
              <a:t>To </a:t>
            </a:r>
            <a:r>
              <a:rPr lang="en-US" sz="2400" dirty="0"/>
              <a:t>interpret an experiment, we need to compare the experimental subjects to the correct reference group </a:t>
            </a:r>
            <a:endParaRPr lang="en-US" sz="2400" dirty="0" smtClean="0"/>
          </a:p>
          <a:p>
            <a:pPr lvl="1"/>
            <a:endParaRPr lang="en-US" sz="2400" dirty="0"/>
          </a:p>
          <a:p>
            <a:r>
              <a:rPr lang="en-US" sz="2400" b="1" dirty="0" smtClean="0"/>
              <a:t>What </a:t>
            </a:r>
            <a:r>
              <a:rPr lang="en-US" sz="2400" b="1" dirty="0"/>
              <a:t>is an appropriate control? </a:t>
            </a:r>
          </a:p>
          <a:p>
            <a:pPr lvl="1"/>
            <a:r>
              <a:rPr lang="en-US" sz="2400" dirty="0" smtClean="0"/>
              <a:t>Ideal </a:t>
            </a:r>
            <a:r>
              <a:rPr lang="en-US" sz="2400" dirty="0"/>
              <a:t>controls are identical to the experimental population, except for the one parameter being manipulated </a:t>
            </a:r>
          </a:p>
          <a:p>
            <a:pPr lvl="1"/>
            <a:r>
              <a:rPr lang="en-US" sz="2400" dirty="0" smtClean="0"/>
              <a:t>The </a:t>
            </a:r>
            <a:r>
              <a:rPr lang="en-US" sz="2400" dirty="0"/>
              <a:t>control population should be similar in all other respects to the experimental population </a:t>
            </a:r>
          </a:p>
          <a:p>
            <a:pPr lvl="1"/>
            <a:r>
              <a:rPr lang="en-US" sz="2400" dirty="0" smtClean="0"/>
              <a:t>The </a:t>
            </a:r>
            <a:r>
              <a:rPr lang="en-US" sz="2400" dirty="0"/>
              <a:t>control population should experience sham manipulations that simulate any manipulations applied to the experimental population </a:t>
            </a:r>
            <a:endParaRPr lang="en-US" sz="2400" dirty="0" smtClean="0"/>
          </a:p>
          <a:p>
            <a:pPr lvl="1"/>
            <a:endParaRPr lang="en-US" sz="2400" dirty="0"/>
          </a:p>
          <a:p>
            <a:r>
              <a:rPr lang="en-US" sz="2400" b="1" dirty="0" smtClean="0"/>
              <a:t>Sometimes </a:t>
            </a:r>
            <a:r>
              <a:rPr lang="en-US" sz="2400" b="1" dirty="0" smtClean="0"/>
              <a:t>you </a:t>
            </a:r>
            <a:r>
              <a:rPr lang="en-US" sz="2400" b="1" dirty="0"/>
              <a:t>might need multiple different controls. </a:t>
            </a:r>
          </a:p>
        </p:txBody>
      </p:sp>
    </p:spTree>
    <p:extLst>
      <p:ext uri="{BB962C8B-B14F-4D97-AF65-F5344CB8AC3E}">
        <p14:creationId xmlns:p14="http://schemas.microsoft.com/office/powerpoint/2010/main" val="22806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Avoiding </a:t>
            </a:r>
            <a:r>
              <a:rPr lang="en-US" b="1" dirty="0">
                <a:solidFill>
                  <a:schemeClr val="bg1"/>
                </a:solidFill>
              </a:rPr>
              <a:t>Experimenter Bias </a:t>
            </a:r>
          </a:p>
        </p:txBody>
      </p:sp>
      <p:sp>
        <p:nvSpPr>
          <p:cNvPr id="4" name="Rectangle 3"/>
          <p:cNvSpPr/>
          <p:nvPr/>
        </p:nvSpPr>
        <p:spPr>
          <a:xfrm>
            <a:off x="195431" y="1149294"/>
            <a:ext cx="11801138" cy="3046988"/>
          </a:xfrm>
          <a:prstGeom prst="rect">
            <a:avLst/>
          </a:prstGeom>
        </p:spPr>
        <p:txBody>
          <a:bodyPr wrap="square">
            <a:spAutoFit/>
          </a:bodyPr>
          <a:lstStyle/>
          <a:p>
            <a:r>
              <a:rPr lang="en-US" sz="2400" b="1" dirty="0" smtClean="0"/>
              <a:t>Experimenter </a:t>
            </a:r>
            <a:r>
              <a:rPr lang="en-US" sz="2400" b="1" dirty="0"/>
              <a:t>bias is real </a:t>
            </a:r>
          </a:p>
          <a:p>
            <a:pPr lvl="1"/>
            <a:r>
              <a:rPr lang="en-US" sz="2400" dirty="0" smtClean="0"/>
              <a:t>The </a:t>
            </a:r>
            <a:r>
              <a:rPr lang="en-US" sz="2400" dirty="0"/>
              <a:t>results of your study can be influenced by your expectations </a:t>
            </a:r>
            <a:endParaRPr lang="en-US" sz="2400" dirty="0" smtClean="0"/>
          </a:p>
          <a:p>
            <a:pPr lvl="1"/>
            <a:endParaRPr lang="en-US" sz="2400" dirty="0"/>
          </a:p>
          <a:p>
            <a:r>
              <a:rPr lang="en-US" sz="2400" b="1" dirty="0" smtClean="0"/>
              <a:t>Some </a:t>
            </a:r>
            <a:r>
              <a:rPr lang="en-US" sz="2400" b="1" dirty="0"/>
              <a:t>precautions </a:t>
            </a:r>
          </a:p>
          <a:p>
            <a:pPr lvl="1"/>
            <a:r>
              <a:rPr lang="en-US" sz="2400" dirty="0" smtClean="0"/>
              <a:t>Randomize </a:t>
            </a:r>
            <a:r>
              <a:rPr lang="en-US" sz="2400" dirty="0"/>
              <a:t>assignment of subjects to controls and treatments </a:t>
            </a:r>
            <a:r>
              <a:rPr lang="en-US" sz="2400" dirty="0" smtClean="0"/>
              <a:t>(</a:t>
            </a:r>
            <a:r>
              <a:rPr lang="en-US" sz="2400" b="1" dirty="0" smtClean="0"/>
              <a:t>use R or </a:t>
            </a:r>
            <a:r>
              <a:rPr lang="en-US" sz="2400" b="1" dirty="0" err="1" smtClean="0"/>
              <a:t>random.org</a:t>
            </a:r>
            <a:r>
              <a:rPr lang="en-US" sz="2400" dirty="0" smtClean="0"/>
              <a:t>).  </a:t>
            </a:r>
            <a:endParaRPr lang="en-US" sz="2400" dirty="0" smtClean="0"/>
          </a:p>
          <a:p>
            <a:pPr lvl="1"/>
            <a:endParaRPr lang="en-US" sz="2400" dirty="0"/>
          </a:p>
          <a:p>
            <a:pPr lvl="1"/>
            <a:r>
              <a:rPr lang="en-US" sz="2400" dirty="0" smtClean="0"/>
              <a:t>Humans </a:t>
            </a:r>
            <a:r>
              <a:rPr lang="en-US" sz="2400" dirty="0" smtClean="0"/>
              <a:t>are bad at recognizing </a:t>
            </a:r>
            <a:r>
              <a:rPr lang="en-US" sz="2400" dirty="0" smtClean="0"/>
              <a:t>and creating randomness</a:t>
            </a:r>
            <a:r>
              <a:rPr lang="en-US" sz="2400" dirty="0" smtClean="0"/>
              <a:t>.</a:t>
            </a:r>
            <a:r>
              <a:rPr lang="en-US" sz="2400" dirty="0"/>
              <a:t> </a:t>
            </a:r>
          </a:p>
          <a:p>
            <a:endParaRPr lang="en-US" sz="2400" b="1" dirty="0" smtClean="0"/>
          </a:p>
        </p:txBody>
      </p:sp>
    </p:spTree>
    <p:extLst>
      <p:ext uri="{BB962C8B-B14F-4D97-AF65-F5344CB8AC3E}">
        <p14:creationId xmlns:p14="http://schemas.microsoft.com/office/powerpoint/2010/main" val="1094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Avoiding </a:t>
            </a:r>
            <a:r>
              <a:rPr lang="en-US" b="1" dirty="0">
                <a:solidFill>
                  <a:schemeClr val="bg1"/>
                </a:solidFill>
              </a:rPr>
              <a:t>Experimenter Bias </a:t>
            </a:r>
          </a:p>
        </p:txBody>
      </p:sp>
      <p:sp>
        <p:nvSpPr>
          <p:cNvPr id="4" name="Rectangle 3"/>
          <p:cNvSpPr/>
          <p:nvPr/>
        </p:nvSpPr>
        <p:spPr>
          <a:xfrm>
            <a:off x="195431" y="1149294"/>
            <a:ext cx="11801138" cy="2308324"/>
          </a:xfrm>
          <a:prstGeom prst="rect">
            <a:avLst/>
          </a:prstGeom>
        </p:spPr>
        <p:txBody>
          <a:bodyPr wrap="square">
            <a:spAutoFit/>
          </a:bodyPr>
          <a:lstStyle/>
          <a:p>
            <a:r>
              <a:rPr lang="en-US" sz="2400" b="1" dirty="0" smtClean="0"/>
              <a:t>Use </a:t>
            </a:r>
            <a:r>
              <a:rPr lang="en-US" sz="2400" b="1" dirty="0"/>
              <a:t>a blind or double-blind experimental design </a:t>
            </a:r>
          </a:p>
          <a:p>
            <a:pPr lvl="1"/>
            <a:r>
              <a:rPr lang="en-US" sz="2400" dirty="0" smtClean="0"/>
              <a:t>Blind</a:t>
            </a:r>
            <a:r>
              <a:rPr lang="en-US" sz="2400" dirty="0"/>
              <a:t>: the subject doesn’t know whether it’s an experimental or control subject </a:t>
            </a:r>
          </a:p>
          <a:p>
            <a:pPr lvl="1"/>
            <a:r>
              <a:rPr lang="en-US" sz="2400" dirty="0" smtClean="0"/>
              <a:t>Double-blind</a:t>
            </a:r>
            <a:r>
              <a:rPr lang="en-US" sz="2400" dirty="0"/>
              <a:t>: neither the researcher nor subject know which subjects are experimental versus </a:t>
            </a:r>
            <a:r>
              <a:rPr lang="en-US" sz="2400" dirty="0" smtClean="0"/>
              <a:t>control</a:t>
            </a:r>
          </a:p>
          <a:p>
            <a:pPr lvl="1"/>
            <a:endParaRPr lang="en-US" sz="2400" dirty="0"/>
          </a:p>
          <a:p>
            <a:r>
              <a:rPr lang="en-US" sz="2400" b="1" dirty="0" smtClean="0"/>
              <a:t>How can you apply this to your research?</a:t>
            </a:r>
            <a:r>
              <a:rPr lang="en-US" sz="2400" b="1" dirty="0"/>
              <a:t> </a:t>
            </a:r>
          </a:p>
        </p:txBody>
      </p:sp>
    </p:spTree>
    <p:extLst>
      <p:ext uri="{BB962C8B-B14F-4D97-AF65-F5344CB8AC3E}">
        <p14:creationId xmlns:p14="http://schemas.microsoft.com/office/powerpoint/2010/main" val="53964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Variables </a:t>
            </a:r>
          </a:p>
        </p:txBody>
      </p:sp>
      <p:sp>
        <p:nvSpPr>
          <p:cNvPr id="4" name="Rectangle 3"/>
          <p:cNvSpPr/>
          <p:nvPr/>
        </p:nvSpPr>
        <p:spPr>
          <a:xfrm>
            <a:off x="195431" y="1149294"/>
            <a:ext cx="11801138" cy="3416320"/>
          </a:xfrm>
          <a:prstGeom prst="rect">
            <a:avLst/>
          </a:prstGeom>
        </p:spPr>
        <p:txBody>
          <a:bodyPr wrap="square">
            <a:spAutoFit/>
          </a:bodyPr>
          <a:lstStyle/>
          <a:p>
            <a:r>
              <a:rPr lang="en-US" sz="2400" dirty="0"/>
              <a:t/>
            </a:r>
            <a:br>
              <a:rPr lang="en-US" sz="2400" dirty="0"/>
            </a:br>
            <a:endParaRPr lang="en-US" sz="2400" dirty="0"/>
          </a:p>
          <a:p>
            <a:pPr marL="457200" indent="-457200">
              <a:lnSpc>
                <a:spcPct val="150000"/>
              </a:lnSpc>
              <a:buFont typeface="+mj-lt"/>
              <a:buAutoNum type="arabicPeriod"/>
            </a:pPr>
            <a:r>
              <a:rPr lang="en-US" sz="2800" dirty="0" smtClean="0"/>
              <a:t>A </a:t>
            </a:r>
            <a:r>
              <a:rPr lang="en-US" sz="2800" dirty="0"/>
              <a:t>difference between groups that the experimenter fails to account for </a:t>
            </a:r>
          </a:p>
          <a:p>
            <a:pPr marL="457200" indent="-457200">
              <a:lnSpc>
                <a:spcPct val="150000"/>
              </a:lnSpc>
              <a:buFont typeface="+mj-lt"/>
              <a:buAutoNum type="arabicPeriod"/>
            </a:pPr>
            <a:r>
              <a:rPr lang="en-US" sz="2800" dirty="0" smtClean="0"/>
              <a:t>A </a:t>
            </a:r>
            <a:r>
              <a:rPr lang="en-US" sz="2800" dirty="0"/>
              <a:t>hidden variable that creates an apparent causal relationship that isn’t real </a:t>
            </a:r>
          </a:p>
          <a:p>
            <a:pPr marL="457200" indent="-457200">
              <a:lnSpc>
                <a:spcPct val="150000"/>
              </a:lnSpc>
              <a:buFont typeface="+mj-lt"/>
              <a:buAutoNum type="arabicPeriod"/>
            </a:pPr>
            <a:r>
              <a:rPr lang="en-US" sz="2800" b="1" dirty="0" smtClean="0"/>
              <a:t>An </a:t>
            </a:r>
            <a:r>
              <a:rPr lang="en-US" sz="2800" b="1" dirty="0"/>
              <a:t>experiment with confounded variables can be impossible to interpret and impossible to fix </a:t>
            </a:r>
            <a:endParaRPr lang="en-US" sz="2800" dirty="0"/>
          </a:p>
        </p:txBody>
      </p:sp>
    </p:spTree>
    <p:extLst>
      <p:ext uri="{BB962C8B-B14F-4D97-AF65-F5344CB8AC3E}">
        <p14:creationId xmlns:p14="http://schemas.microsoft.com/office/powerpoint/2010/main" val="22672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Example </a:t>
            </a:r>
          </a:p>
        </p:txBody>
      </p:sp>
      <p:sp>
        <p:nvSpPr>
          <p:cNvPr id="4" name="Rectangle 3"/>
          <p:cNvSpPr/>
          <p:nvPr/>
        </p:nvSpPr>
        <p:spPr>
          <a:xfrm>
            <a:off x="909415" y="1161821"/>
            <a:ext cx="10664635" cy="3208571"/>
          </a:xfrm>
          <a:prstGeom prst="rect">
            <a:avLst/>
          </a:prstGeom>
        </p:spPr>
        <p:txBody>
          <a:bodyPr wrap="square">
            <a:spAutoFit/>
          </a:bodyPr>
          <a:lstStyle/>
          <a:p>
            <a:r>
              <a:rPr lang="en-US" sz="3200" b="1" dirty="0" smtClean="0"/>
              <a:t>Study type			</a:t>
            </a:r>
          </a:p>
          <a:p>
            <a:endParaRPr lang="en-US" sz="1050" dirty="0"/>
          </a:p>
          <a:p>
            <a:r>
              <a:rPr lang="en-US" sz="3200" dirty="0" smtClean="0"/>
              <a:t>Gene expression </a:t>
            </a:r>
            <a:r>
              <a:rPr lang="en-US" sz="3200" dirty="0" smtClean="0"/>
              <a:t>level		</a:t>
            </a:r>
          </a:p>
          <a:p>
            <a:r>
              <a:rPr lang="en-US" sz="3200" dirty="0" smtClean="0"/>
              <a:t>Diversification		</a:t>
            </a:r>
          </a:p>
          <a:p>
            <a:r>
              <a:rPr lang="en-US" sz="3200" dirty="0" smtClean="0"/>
              <a:t>Lung cancer and </a:t>
            </a:r>
            <a:r>
              <a:rPr lang="en-US" sz="3200" dirty="0" smtClean="0"/>
              <a:t>coffee</a:t>
            </a:r>
            <a:endParaRPr lang="en-US" sz="3200" dirty="0" smtClean="0"/>
          </a:p>
          <a:p>
            <a:r>
              <a:rPr lang="en-US" sz="3200" dirty="0" smtClean="0"/>
              <a:t>Behavior</a:t>
            </a:r>
          </a:p>
          <a:p>
            <a:r>
              <a:rPr lang="en-US" sz="3200" dirty="0" smtClean="0"/>
              <a:t>Effective </a:t>
            </a:r>
            <a:r>
              <a:rPr lang="en-US" sz="3200" dirty="0" smtClean="0"/>
              <a:t>population </a:t>
            </a:r>
            <a:r>
              <a:rPr lang="en-US" sz="3200" dirty="0" smtClean="0"/>
              <a:t>size</a:t>
            </a:r>
            <a:endParaRPr lang="en-US" sz="2400" dirty="0"/>
          </a:p>
        </p:txBody>
      </p:sp>
      <p:sp>
        <p:nvSpPr>
          <p:cNvPr id="3" name="Rectangle 2"/>
          <p:cNvSpPr/>
          <p:nvPr/>
        </p:nvSpPr>
        <p:spPr>
          <a:xfrm>
            <a:off x="5988627" y="1161821"/>
            <a:ext cx="6096000" cy="3208571"/>
          </a:xfrm>
          <a:prstGeom prst="rect">
            <a:avLst/>
          </a:prstGeom>
        </p:spPr>
        <p:txBody>
          <a:bodyPr>
            <a:spAutoFit/>
          </a:bodyPr>
          <a:lstStyle/>
          <a:p>
            <a:r>
              <a:rPr lang="en-US" sz="3200" b="1" dirty="0"/>
              <a:t>Confounding </a:t>
            </a:r>
            <a:r>
              <a:rPr lang="en-US" sz="3200" b="1" dirty="0" smtClean="0"/>
              <a:t>variable</a:t>
            </a:r>
          </a:p>
          <a:p>
            <a:endParaRPr lang="en-US" sz="1050" b="1" dirty="0"/>
          </a:p>
          <a:p>
            <a:r>
              <a:rPr lang="en-US" sz="3200" dirty="0" smtClean="0"/>
              <a:t>recent </a:t>
            </a:r>
            <a:r>
              <a:rPr lang="en-US" sz="3200" dirty="0"/>
              <a:t>gene duplication</a:t>
            </a:r>
          </a:p>
          <a:p>
            <a:r>
              <a:rPr lang="en-US" sz="3200" dirty="0" smtClean="0"/>
              <a:t>unobserved </a:t>
            </a:r>
            <a:r>
              <a:rPr lang="en-US" sz="3200" dirty="0"/>
              <a:t>traits</a:t>
            </a:r>
          </a:p>
          <a:p>
            <a:r>
              <a:rPr lang="en-US" sz="3200" dirty="0" smtClean="0"/>
              <a:t>coffee </a:t>
            </a:r>
            <a:r>
              <a:rPr lang="en-US" sz="3200" dirty="0"/>
              <a:t>smoking correlation</a:t>
            </a:r>
          </a:p>
          <a:p>
            <a:r>
              <a:rPr lang="en-US" sz="3200" dirty="0" smtClean="0"/>
              <a:t>maternal </a:t>
            </a:r>
            <a:r>
              <a:rPr lang="en-US" sz="3200" dirty="0"/>
              <a:t>effects</a:t>
            </a:r>
          </a:p>
          <a:p>
            <a:r>
              <a:rPr lang="en-US" sz="3200" dirty="0" smtClean="0"/>
              <a:t>breeding </a:t>
            </a:r>
            <a:r>
              <a:rPr lang="en-US" sz="3200" dirty="0"/>
              <a:t>system</a:t>
            </a:r>
          </a:p>
        </p:txBody>
      </p:sp>
    </p:spTree>
    <p:extLst>
      <p:ext uri="{BB962C8B-B14F-4D97-AF65-F5344CB8AC3E}">
        <p14:creationId xmlns:p14="http://schemas.microsoft.com/office/powerpoint/2010/main" val="138327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Redesign the procedure</a:t>
            </a:r>
            <a:endParaRPr lang="en-US" b="1" dirty="0">
              <a:solidFill>
                <a:schemeClr val="bg1"/>
              </a:solidFill>
            </a:endParaRPr>
          </a:p>
        </p:txBody>
      </p:sp>
      <p:sp>
        <p:nvSpPr>
          <p:cNvPr id="4" name="Rectangle 3"/>
          <p:cNvSpPr/>
          <p:nvPr/>
        </p:nvSpPr>
        <p:spPr>
          <a:xfrm>
            <a:off x="237995" y="1161821"/>
            <a:ext cx="7422553" cy="5386090"/>
          </a:xfrm>
          <a:prstGeom prst="rect">
            <a:avLst/>
          </a:prstGeom>
        </p:spPr>
        <p:txBody>
          <a:bodyPr wrap="square">
            <a:spAutoFit/>
          </a:bodyPr>
          <a:lstStyle/>
          <a:p>
            <a:pPr marL="457200" indent="-457200">
              <a:buFont typeface="Arial" charset="0"/>
              <a:buChar char="•"/>
            </a:pPr>
            <a:r>
              <a:rPr lang="en-US" sz="3200" b="1" dirty="0" smtClean="0"/>
              <a:t>Collect 750 beetles from a population cage.</a:t>
            </a:r>
          </a:p>
          <a:p>
            <a:pPr marL="457200" indent="-457200">
              <a:buFont typeface="Arial" charset="0"/>
              <a:buChar char="•"/>
            </a:pPr>
            <a:r>
              <a:rPr lang="en-US" sz="3200" b="1" dirty="0" smtClean="0"/>
              <a:t>Create 30 new vials with 25 beetles each.</a:t>
            </a:r>
          </a:p>
          <a:p>
            <a:pPr marL="457200" indent="-457200">
              <a:buFont typeface="Arial" charset="0"/>
              <a:buChar char="•"/>
            </a:pPr>
            <a:r>
              <a:rPr lang="en-US" sz="3200" b="1" dirty="0" smtClean="0"/>
              <a:t>Make the first 15 of these control vials and use food media A.</a:t>
            </a:r>
          </a:p>
          <a:p>
            <a:pPr marL="457200" indent="-457200">
              <a:buFont typeface="Arial" charset="0"/>
              <a:buChar char="•"/>
            </a:pPr>
            <a:r>
              <a:rPr lang="en-US" sz="3200" b="1" dirty="0" smtClean="0"/>
              <a:t>Make the next 15 of these experiment vials and use food media B.</a:t>
            </a:r>
          </a:p>
          <a:p>
            <a:pPr marL="457200" indent="-457200">
              <a:buFont typeface="Arial" charset="0"/>
              <a:buChar char="•"/>
            </a:pPr>
            <a:r>
              <a:rPr lang="en-US" sz="3200" b="1" dirty="0" smtClean="0"/>
              <a:t>Place in a rack as shown and place in the incubator.</a:t>
            </a:r>
            <a:endParaRPr lang="en-US" sz="3200" dirty="0" smtClean="0"/>
          </a:p>
          <a:p>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7667" y="1544188"/>
            <a:ext cx="1782387" cy="4734298"/>
          </a:xfrm>
          <a:prstGeom prst="rect">
            <a:avLst/>
          </a:prstGeom>
        </p:spPr>
      </p:pic>
      <p:sp>
        <p:nvSpPr>
          <p:cNvPr id="5" name="Rectangle 4"/>
          <p:cNvSpPr/>
          <p:nvPr/>
        </p:nvSpPr>
        <p:spPr>
          <a:xfrm rot="5400000">
            <a:off x="8145071" y="1490064"/>
            <a:ext cx="2701794" cy="189499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597668" y="1038427"/>
            <a:ext cx="1782386" cy="584775"/>
          </a:xfrm>
          <a:prstGeom prst="rect">
            <a:avLst/>
          </a:prstGeom>
          <a:noFill/>
        </p:spPr>
        <p:txBody>
          <a:bodyPr wrap="square" rtlCol="0">
            <a:spAutoFit/>
          </a:bodyPr>
          <a:lstStyle/>
          <a:p>
            <a:pPr algn="ctr"/>
            <a:r>
              <a:rPr lang="en-US" sz="3200" smtClean="0"/>
              <a:t>Media A</a:t>
            </a:r>
            <a:endParaRPr lang="en-US" sz="3200"/>
          </a:p>
        </p:txBody>
      </p:sp>
      <p:sp>
        <p:nvSpPr>
          <p:cNvPr id="7" name="Rectangle 6"/>
          <p:cNvSpPr/>
          <p:nvPr/>
        </p:nvSpPr>
        <p:spPr>
          <a:xfrm rot="5400000">
            <a:off x="8051662" y="4288512"/>
            <a:ext cx="2895101" cy="189499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97667" y="6179661"/>
            <a:ext cx="1782387" cy="584775"/>
          </a:xfrm>
          <a:prstGeom prst="rect">
            <a:avLst/>
          </a:prstGeom>
          <a:noFill/>
        </p:spPr>
        <p:txBody>
          <a:bodyPr wrap="square" rtlCol="0">
            <a:spAutoFit/>
          </a:bodyPr>
          <a:lstStyle/>
          <a:p>
            <a:pPr algn="ctr"/>
            <a:r>
              <a:rPr lang="en-US" sz="3200" dirty="0" smtClean="0"/>
              <a:t>Media B</a:t>
            </a:r>
            <a:endParaRPr lang="en-US" sz="3200" dirty="0"/>
          </a:p>
        </p:txBody>
      </p:sp>
    </p:spTree>
    <p:extLst>
      <p:ext uri="{BB962C8B-B14F-4D97-AF65-F5344CB8AC3E}">
        <p14:creationId xmlns:p14="http://schemas.microsoft.com/office/powerpoint/2010/main" val="316653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6756</TotalTime>
  <Words>1408</Words>
  <Application>Microsoft Macintosh PowerPoint</Application>
  <PresentationFormat>Widescreen</PresentationFormat>
  <Paragraphs>424</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Andale Mono</vt:lpstr>
      <vt:lpstr>Calibri</vt:lpstr>
      <vt:lpstr>Calibri Light</vt:lpstr>
      <vt:lpstr>Cambria Math</vt:lpstr>
      <vt:lpstr>Mangal</vt:lpstr>
      <vt:lpstr>Arial</vt:lpstr>
      <vt:lpstr>Office Theme</vt:lpstr>
      <vt:lpstr>Hypothesis Testing Biology 683  Lecture 4   Heath Blackmon</vt:lpstr>
      <vt:lpstr>Last week</vt:lpstr>
      <vt:lpstr>Today</vt:lpstr>
      <vt:lpstr>Some Experimental Design Considerations </vt:lpstr>
      <vt:lpstr>Avoiding Experimenter Bias </vt:lpstr>
      <vt:lpstr>Avoiding Experimenter Bias </vt:lpstr>
      <vt:lpstr>Confounding Variables </vt:lpstr>
      <vt:lpstr>Confounding Example </vt:lpstr>
      <vt:lpstr>Redesign the procedure</vt:lpstr>
      <vt:lpstr>Pseudoreplication </vt:lpstr>
      <vt:lpstr>Biological and Technical Replicates </vt:lpstr>
      <vt:lpstr>Which kind of replication</vt:lpstr>
      <vt:lpstr>Best Practices </vt:lpstr>
      <vt:lpstr>Everything I do is an Experiment </vt:lpstr>
      <vt:lpstr>The Null Hypothesis </vt:lpstr>
      <vt:lpstr>Examples of Null Hypotheses </vt:lpstr>
      <vt:lpstr>Rejecting the Null </vt:lpstr>
      <vt:lpstr>Type I versus Type II Error</vt:lpstr>
      <vt:lpstr>Analyzing Proportions </vt:lpstr>
      <vt:lpstr>Analyzing Proportions </vt:lpstr>
      <vt:lpstr>Binomial Test </vt:lpstr>
      <vt:lpstr>Binomial Test </vt:lpstr>
      <vt:lpstr>Binomial Test </vt:lpstr>
      <vt:lpstr>Binomial Test </vt:lpstr>
      <vt:lpstr>Binomial Test </vt:lpstr>
      <vt:lpstr>Binomial Test </vt:lpstr>
      <vt:lpstr>Binomial Test </vt:lpstr>
      <vt:lpstr>Binomial Test </vt:lpstr>
      <vt:lpstr>Binomial Test </vt:lpstr>
      <vt:lpstr>Reporting the Results </vt:lpstr>
      <vt:lpstr>χ^2  Test</vt:lpstr>
      <vt:lpstr>χ^2  Test</vt:lpstr>
      <vt:lpstr>χ^2  Test</vt:lpstr>
      <vt:lpstr>χ^2  Test</vt:lpstr>
      <vt:lpstr>χ^2  Test</vt:lpstr>
      <vt:lpstr>χ^2  Test</vt:lpstr>
      <vt:lpstr>χ^2  Test</vt:lpstr>
      <vt:lpstr>Some other tests</vt:lpstr>
      <vt:lpstr>For Thursday</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45</cp:revision>
  <cp:lastPrinted>2018-01-03T17:27:34Z</cp:lastPrinted>
  <dcterms:created xsi:type="dcterms:W3CDTF">2018-01-03T17:15:04Z</dcterms:created>
  <dcterms:modified xsi:type="dcterms:W3CDTF">2018-02-14T15:51:33Z</dcterms:modified>
</cp:coreProperties>
</file>