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77" r:id="rId5"/>
    <p:sldId id="279" r:id="rId6"/>
    <p:sldId id="314" r:id="rId7"/>
    <p:sldId id="313" r:id="rId8"/>
    <p:sldId id="315" r:id="rId9"/>
    <p:sldId id="316" r:id="rId10"/>
    <p:sldId id="317" r:id="rId11"/>
    <p:sldId id="280" r:id="rId12"/>
    <p:sldId id="281" r:id="rId13"/>
    <p:sldId id="282" r:id="rId14"/>
    <p:sldId id="318" r:id="rId15"/>
    <p:sldId id="319" r:id="rId16"/>
    <p:sldId id="325" r:id="rId17"/>
    <p:sldId id="326" r:id="rId18"/>
    <p:sldId id="328" r:id="rId19"/>
    <p:sldId id="327" r:id="rId20"/>
    <p:sldId id="329" r:id="rId21"/>
    <p:sldId id="320" r:id="rId22"/>
    <p:sldId id="330" r:id="rId23"/>
    <p:sldId id="321" r:id="rId24"/>
    <p:sldId id="322" r:id="rId25"/>
    <p:sldId id="323" r:id="rId26"/>
    <p:sldId id="324" r:id="rId27"/>
    <p:sldId id="331" r:id="rId28"/>
    <p:sldId id="332" r:id="rId29"/>
    <p:sldId id="333"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91"/>
    <p:restoredTop sz="94674"/>
  </p:normalViewPr>
  <p:slideViewPr>
    <p:cSldViewPr snapToGrid="0" snapToObjects="1">
      <p:cViewPr varScale="1">
        <p:scale>
          <a:sx n="107" d="100"/>
          <a:sy n="107" d="100"/>
        </p:scale>
        <p:origin x="18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908699-CE29-634D-83B5-1061B2BD35A6}"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08699-CE29-634D-83B5-1061B2BD35A6}" type="datetimeFigureOut">
              <a:rPr lang="en-US" smtClean="0"/>
              <a:t>1/11/18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908699-CE29-634D-83B5-1061B2BD35A6}" type="datetimeFigureOut">
              <a:rPr lang="en-US" smtClean="0"/>
              <a:t>1/11/18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smtClean="0"/>
              <a:t>Continuous Variables</a:t>
            </a:r>
            <a:br>
              <a:rPr lang="en-US" dirty="0" smtClean="0"/>
            </a:br>
            <a:r>
              <a:rPr lang="en-US" sz="4000" dirty="0" smtClean="0"/>
              <a:t>Biology 683</a:t>
            </a:r>
            <a:br>
              <a:rPr lang="en-US" sz="4000" dirty="0" smtClean="0"/>
            </a:br>
            <a:r>
              <a:rPr lang="en-US" sz="4000" dirty="0" smtClean="0"/>
              <a:t/>
            </a:r>
            <a:br>
              <a:rPr lang="en-US" sz="4000" dirty="0" smtClean="0"/>
            </a:br>
            <a:r>
              <a:rPr lang="en-US" sz="4000" dirty="0" smtClean="0"/>
              <a:t>Lecture 5</a:t>
            </a:r>
            <a:br>
              <a:rPr lang="en-US" sz="4000" dirty="0" smtClean="0"/>
            </a:br>
            <a:r>
              <a:rPr lang="en-US" sz="4000" dirty="0" smtClean="0"/>
              <a:t/>
            </a:r>
            <a:br>
              <a:rPr lang="en-US" sz="4000" dirty="0" smtClean="0"/>
            </a:br>
            <a:r>
              <a:rPr lang="en-US" sz="4000" dirty="0"/>
              <a:t/>
            </a:r>
            <a:br>
              <a:rPr lang="en-US" sz="4000" dirty="0"/>
            </a:br>
            <a:r>
              <a:rPr lang="en-US" sz="2800" dirty="0" smtClean="0"/>
              <a:t>Heath Blackmon</a:t>
            </a:r>
            <a:endParaRPr lang="en-US" sz="2800" dirty="0"/>
          </a:p>
        </p:txBody>
      </p:sp>
    </p:spTree>
    <p:extLst>
      <p:ext uri="{BB962C8B-B14F-4D97-AF65-F5344CB8AC3E}">
        <p14:creationId xmlns:p14="http://schemas.microsoft.com/office/powerpoint/2010/main" val="2064310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Paired-sample t-test</a:t>
            </a:r>
            <a:endParaRPr lang="en-US" b="1" dirty="0">
              <a:solidFill>
                <a:schemeClr val="bg1"/>
              </a:solidFill>
            </a:endParaRPr>
          </a:p>
        </p:txBody>
      </p:sp>
      <p:sp>
        <p:nvSpPr>
          <p:cNvPr id="4" name="Rectangle 3"/>
          <p:cNvSpPr/>
          <p:nvPr/>
        </p:nvSpPr>
        <p:spPr>
          <a:xfrm>
            <a:off x="243922" y="1357113"/>
            <a:ext cx="5852078" cy="2677656"/>
          </a:xfrm>
          <a:prstGeom prst="rect">
            <a:avLst/>
          </a:prstGeom>
        </p:spPr>
        <p:txBody>
          <a:bodyPr wrap="square">
            <a:spAutoFit/>
          </a:bodyPr>
          <a:lstStyle/>
          <a:p>
            <a:r>
              <a:rPr lang="en-US" sz="2400" dirty="0" smtClean="0"/>
              <a:t>In some experiments you measure individuals before and after a manipulation.  These values can be compared with the paired-sample t-test.</a:t>
            </a:r>
            <a:endParaRPr lang="en-US" sz="2400" dirty="0"/>
          </a:p>
          <a:p>
            <a:pPr marL="342900" indent="-342900">
              <a:buFont typeface="Arial" charset="0"/>
              <a:buChar char="•"/>
            </a:pPr>
            <a:endParaRPr lang="en-US" sz="2400" dirty="0" smtClean="0"/>
          </a:p>
          <a:p>
            <a:r>
              <a:rPr lang="en-US" sz="2400" dirty="0" smtClean="0"/>
              <a:t>Implementation</a:t>
            </a:r>
            <a:endParaRPr lang="en-US" sz="2400" dirty="0"/>
          </a:p>
          <a:p>
            <a:endParaRPr lang="en-US" sz="2400" b="1" dirty="0" smtClean="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655546" y="1357113"/>
                <a:ext cx="1651413" cy="1255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charset="0"/>
                            </a:rPr>
                          </m:ctrlPr>
                        </m:fPr>
                        <m:num>
                          <m:acc>
                            <m:accPr>
                              <m:chr m:val="̅"/>
                              <m:ctrlPr>
                                <a:rPr lang="mr-IN" sz="3600" b="0" i="1" smtClean="0">
                                  <a:latin typeface="Cambria Math" charset="0"/>
                                </a:rPr>
                              </m:ctrlPr>
                            </m:accPr>
                            <m:e>
                              <m:r>
                                <a:rPr lang="en-US" sz="3600" b="0" i="1" smtClean="0">
                                  <a:latin typeface="Cambria Math" charset="0"/>
                                </a:rPr>
                                <m:t>𝑑</m:t>
                              </m:r>
                            </m:e>
                          </m:acc>
                        </m:num>
                        <m:den>
                          <m:sSub>
                            <m:sSubPr>
                              <m:ctrlPr>
                                <a:rPr lang="en-US" sz="3600" b="0" i="1" smtClean="0">
                                  <a:latin typeface="Cambria Math" charset="0"/>
                                </a:rPr>
                              </m:ctrlPr>
                            </m:sSubPr>
                            <m:e>
                              <m:r>
                                <a:rPr lang="en-US" sz="3600" b="0" i="1" smtClean="0">
                                  <a:latin typeface="Cambria Math" charset="0"/>
                                </a:rPr>
                                <m:t>𝑆𝐸</m:t>
                              </m:r>
                            </m:e>
                            <m:sub>
                              <m:r>
                                <a:rPr lang="en-US" sz="3600" b="0" i="1" smtClean="0">
                                  <a:latin typeface="Cambria Math" charset="0"/>
                                </a:rPr>
                                <m:t>𝑑</m:t>
                              </m:r>
                            </m:sub>
                          </m:sSub>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6655546" y="1357113"/>
                <a:ext cx="1651413" cy="1255857"/>
              </a:xfrm>
              <a:prstGeom prst="rect">
                <a:avLst/>
              </a:prstGeom>
              <a:blipFill rotWithShape="0">
                <a:blip r:embed="rId2"/>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56" y="4424844"/>
            <a:ext cx="3812861" cy="16698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9668" y="4007692"/>
            <a:ext cx="6939664" cy="2504171"/>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8699500" y="1427389"/>
                <a:ext cx="3296608" cy="1268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0" smtClean="0">
                          <a:latin typeface="Cambria Math" charset="0"/>
                        </a:rPr>
                        <m:t> </m:t>
                      </m:r>
                      <m:acc>
                        <m:accPr>
                          <m:chr m:val="̅"/>
                          <m:ctrlPr>
                            <a:rPr lang="en-US" sz="2800" b="0" i="1" smtClean="0">
                              <a:latin typeface="Cambria Math" charset="0"/>
                            </a:rPr>
                          </m:ctrlPr>
                        </m:accPr>
                        <m:e>
                          <m:r>
                            <a:rPr lang="en-US" sz="2800" b="0" i="1" smtClean="0">
                              <a:latin typeface="Cambria Math" charset="0"/>
                            </a:rPr>
                            <m:t>𝑑</m:t>
                          </m:r>
                        </m:e>
                      </m:acc>
                      <m:r>
                        <a:rPr lang="en-US" sz="2800" b="0" i="1" smtClean="0">
                          <a:latin typeface="Cambria Math" charset="0"/>
                        </a:rPr>
                        <m:t>=</m:t>
                      </m:r>
                      <m:f>
                        <m:fPr>
                          <m:type m:val="lin"/>
                          <m:ctrlPr>
                            <a:rPr lang="mr-IN" sz="2800" i="1">
                              <a:latin typeface="Cambria Math" charset="0"/>
                            </a:rPr>
                          </m:ctrlPr>
                        </m:fPr>
                        <m:num>
                          <m:nary>
                            <m:naryPr>
                              <m:chr m:val="∑"/>
                              <m:ctrlPr>
                                <a:rPr lang="is-IS" sz="2800" i="1">
                                  <a:latin typeface="Cambria Math" charset="0"/>
                                </a:rPr>
                              </m:ctrlPr>
                            </m:naryPr>
                            <m:sub>
                              <m:r>
                                <m:rPr>
                                  <m:brk m:alnAt="23"/>
                                </m:rPr>
                                <a:rPr lang="en-US" sz="2800" i="1">
                                  <a:latin typeface="Cambria Math" charset="0"/>
                                </a:rPr>
                                <m:t>𝑖</m:t>
                              </m:r>
                              <m:r>
                                <a:rPr lang="en-US" sz="2800" i="1">
                                  <a:latin typeface="Cambria Math" charset="0"/>
                                </a:rPr>
                                <m:t>=1</m:t>
                              </m:r>
                            </m:sub>
                            <m:sup>
                              <m:r>
                                <a:rPr lang="en-US" sz="2800" i="1">
                                  <a:latin typeface="Cambria Math" charset="0"/>
                                </a:rPr>
                                <m:t>𝑛</m:t>
                              </m:r>
                            </m:sup>
                            <m:e>
                              <m:sSub>
                                <m:sSubPr>
                                  <m:ctrlPr>
                                    <a:rPr lang="en-US" sz="2800" i="1">
                                      <a:latin typeface="Cambria Math" charset="0"/>
                                    </a:rPr>
                                  </m:ctrlPr>
                                </m:sSubPr>
                                <m:e>
                                  <m:r>
                                    <a:rPr lang="en-US" sz="2800" i="1">
                                      <a:latin typeface="Cambria Math" charset="0"/>
                                    </a:rPr>
                                    <m:t>𝑦</m:t>
                                  </m:r>
                                </m:e>
                                <m:sub>
                                  <m:sSub>
                                    <m:sSubPr>
                                      <m:ctrlPr>
                                        <a:rPr lang="en-US" sz="2800" i="1">
                                          <a:latin typeface="Cambria Math" charset="0"/>
                                        </a:rPr>
                                      </m:ctrlPr>
                                    </m:sSubPr>
                                    <m:e>
                                      <m:r>
                                        <a:rPr lang="en-US" sz="2800" i="1">
                                          <a:latin typeface="Cambria Math" charset="0"/>
                                        </a:rPr>
                                        <m:t>𝑎</m:t>
                                      </m:r>
                                    </m:e>
                                    <m:sub>
                                      <m:r>
                                        <a:rPr lang="en-US" sz="2800" i="1">
                                          <a:latin typeface="Cambria Math" charset="0"/>
                                        </a:rPr>
                                        <m:t>𝑖</m:t>
                                      </m:r>
                                    </m:sub>
                                  </m:sSub>
                                </m:sub>
                              </m:sSub>
                              <m:r>
                                <a:rPr lang="en-US" sz="2800" i="1">
                                  <a:latin typeface="Cambria Math" charset="0"/>
                                </a:rPr>
                                <m:t>−</m:t>
                              </m:r>
                              <m:sSub>
                                <m:sSubPr>
                                  <m:ctrlPr>
                                    <a:rPr lang="en-US" sz="2800" i="1">
                                      <a:latin typeface="Cambria Math" charset="0"/>
                                    </a:rPr>
                                  </m:ctrlPr>
                                </m:sSubPr>
                                <m:e>
                                  <m:r>
                                    <a:rPr lang="en-US" sz="2800" i="1">
                                      <a:latin typeface="Cambria Math" charset="0"/>
                                    </a:rPr>
                                    <m:t>𝑦</m:t>
                                  </m:r>
                                </m:e>
                                <m:sub>
                                  <m:sSub>
                                    <m:sSubPr>
                                      <m:ctrlPr>
                                        <a:rPr lang="en-US" sz="2800" i="1">
                                          <a:latin typeface="Cambria Math" charset="0"/>
                                        </a:rPr>
                                      </m:ctrlPr>
                                    </m:sSubPr>
                                    <m:e>
                                      <m:r>
                                        <a:rPr lang="en-US" sz="2800" i="1">
                                          <a:latin typeface="Cambria Math" charset="0"/>
                                        </a:rPr>
                                        <m:t>𝑏</m:t>
                                      </m:r>
                                    </m:e>
                                    <m:sub>
                                      <m:r>
                                        <a:rPr lang="en-US" sz="2800" i="1">
                                          <a:latin typeface="Cambria Math" charset="0"/>
                                        </a:rPr>
                                        <m:t>𝑖</m:t>
                                      </m:r>
                                    </m:sub>
                                  </m:sSub>
                                </m:sub>
                              </m:sSub>
                            </m:e>
                          </m:nary>
                        </m:num>
                        <m:den>
                          <m:r>
                            <a:rPr lang="en-US" sz="2800" i="1">
                              <a:latin typeface="Cambria Math" charset="0"/>
                            </a:rPr>
                            <m:t>𝑛</m:t>
                          </m:r>
                        </m:den>
                      </m:f>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8699500" y="1427389"/>
                <a:ext cx="3296608" cy="126855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02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t-tests</a:t>
            </a:r>
            <a:endParaRPr lang="en-US" b="1" dirty="0">
              <a:solidFill>
                <a:schemeClr val="bg1"/>
              </a:solidFill>
            </a:endParaRPr>
          </a:p>
        </p:txBody>
      </p:sp>
      <p:sp>
        <p:nvSpPr>
          <p:cNvPr id="4" name="Rectangle 3"/>
          <p:cNvSpPr/>
          <p:nvPr/>
        </p:nvSpPr>
        <p:spPr>
          <a:xfrm>
            <a:off x="195431" y="1149294"/>
            <a:ext cx="11801138" cy="1477328"/>
          </a:xfrm>
          <a:prstGeom prst="rect">
            <a:avLst/>
          </a:prstGeom>
        </p:spPr>
        <p:txBody>
          <a:bodyPr wrap="square">
            <a:spAutoFit/>
          </a:bodyPr>
          <a:lstStyle/>
          <a:p>
            <a:r>
              <a:rPr lang="en-US" sz="2400" dirty="0"/>
              <a:t/>
            </a:r>
            <a:br>
              <a:rPr lang="en-US" sz="2400" dirty="0"/>
            </a:br>
            <a:endParaRPr lang="en-US" sz="2400" dirty="0"/>
          </a:p>
          <a:p>
            <a:pPr marL="457200" indent="-457200">
              <a:lnSpc>
                <a:spcPct val="150000"/>
              </a:lnSpc>
              <a:buFont typeface="+mj-lt"/>
              <a:buAutoNum type="arabicPeriod"/>
            </a:pPr>
            <a:endParaRPr lang="en-US" sz="2800" dirty="0"/>
          </a:p>
        </p:txBody>
      </p:sp>
      <p:sp>
        <p:nvSpPr>
          <p:cNvPr id="3" name="Rectangle 2"/>
          <p:cNvSpPr/>
          <p:nvPr/>
        </p:nvSpPr>
        <p:spPr>
          <a:xfrm>
            <a:off x="491835" y="1564792"/>
            <a:ext cx="11700165" cy="4524315"/>
          </a:xfrm>
          <a:prstGeom prst="rect">
            <a:avLst/>
          </a:prstGeom>
        </p:spPr>
        <p:txBody>
          <a:bodyPr wrap="square">
            <a:spAutoFit/>
          </a:bodyPr>
          <a:lstStyle/>
          <a:p>
            <a:pPr marL="342900" indent="-342900">
              <a:buFont typeface="Arial" charset="0"/>
              <a:buChar char="•"/>
            </a:pPr>
            <a:r>
              <a:rPr lang="en-US" sz="3200" dirty="0" smtClean="0"/>
              <a:t>Assumptions</a:t>
            </a:r>
          </a:p>
          <a:p>
            <a:pPr marL="342900" indent="-342900">
              <a:buFont typeface="Arial" charset="0"/>
              <a:buChar char="•"/>
            </a:pPr>
            <a:r>
              <a:rPr lang="en-US" sz="3200" dirty="0" smtClean="0"/>
              <a:t>One-sample</a:t>
            </a:r>
          </a:p>
          <a:p>
            <a:pPr marL="800100" lvl="1" indent="-342900">
              <a:buFont typeface="Arial" charset="0"/>
              <a:buChar char="•"/>
            </a:pPr>
            <a:r>
              <a:rPr lang="en-US" sz="3200" dirty="0" smtClean="0"/>
              <a:t>The </a:t>
            </a:r>
            <a:r>
              <a:rPr lang="en-US" sz="3200" dirty="0"/>
              <a:t>data are a random sample from the population </a:t>
            </a:r>
          </a:p>
          <a:p>
            <a:pPr marL="800100" lvl="1" indent="-342900">
              <a:buFont typeface="Arial" charset="0"/>
              <a:buChar char="•"/>
            </a:pPr>
            <a:r>
              <a:rPr lang="en-US" sz="3200" dirty="0"/>
              <a:t>The variable is normally distributed in the </a:t>
            </a:r>
            <a:r>
              <a:rPr lang="en-US" sz="3200" dirty="0" smtClean="0"/>
              <a:t>population</a:t>
            </a:r>
          </a:p>
          <a:p>
            <a:pPr marL="342900" indent="-342900">
              <a:buFont typeface="Arial" charset="0"/>
              <a:buChar char="•"/>
            </a:pPr>
            <a:r>
              <a:rPr lang="en-US" sz="3200" dirty="0" smtClean="0"/>
              <a:t>Two-sample</a:t>
            </a:r>
          </a:p>
          <a:p>
            <a:pPr marL="800100" lvl="2" indent="-342900">
              <a:buFont typeface="Arial" charset="0"/>
              <a:buChar char="•"/>
            </a:pPr>
            <a:r>
              <a:rPr lang="en-US" sz="3200" dirty="0"/>
              <a:t>The variable is normally distributed in the </a:t>
            </a:r>
            <a:r>
              <a:rPr lang="en-US" sz="3200" dirty="0" smtClean="0"/>
              <a:t>population</a:t>
            </a:r>
          </a:p>
          <a:p>
            <a:pPr marL="800100" lvl="1" indent="-342900">
              <a:buFont typeface="Arial" charset="0"/>
              <a:buChar char="•"/>
            </a:pPr>
            <a:r>
              <a:rPr lang="en-US" sz="3200" dirty="0" smtClean="0"/>
              <a:t>unequal variance ok</a:t>
            </a:r>
          </a:p>
          <a:p>
            <a:pPr marL="342900" indent="-342900">
              <a:buFont typeface="Arial" charset="0"/>
              <a:buChar char="•"/>
            </a:pPr>
            <a:r>
              <a:rPr lang="en-US" sz="3200" dirty="0" smtClean="0"/>
              <a:t>Paired-sample</a:t>
            </a:r>
          </a:p>
          <a:p>
            <a:pPr marL="800100" lvl="1" indent="-342900">
              <a:buFont typeface="Arial" charset="0"/>
              <a:buChar char="•"/>
            </a:pPr>
            <a:r>
              <a:rPr lang="en-US" sz="3200" dirty="0" smtClean="0"/>
              <a:t>Differences are normally distributed</a:t>
            </a:r>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Confidence Intervals</a:t>
            </a:r>
            <a:r>
              <a:rPr lang="en-US" b="1" dirty="0">
                <a:solidFill>
                  <a:schemeClr val="bg1"/>
                </a:solidFill>
              </a:rPr>
              <a:t> </a:t>
            </a:r>
          </a:p>
        </p:txBody>
      </p:sp>
      <p:sp>
        <p:nvSpPr>
          <p:cNvPr id="4" name="Rectangle 3"/>
          <p:cNvSpPr/>
          <p:nvPr/>
        </p:nvSpPr>
        <p:spPr>
          <a:xfrm>
            <a:off x="5340927" y="1161821"/>
            <a:ext cx="6233123" cy="3539430"/>
          </a:xfrm>
          <a:prstGeom prst="rect">
            <a:avLst/>
          </a:prstGeom>
        </p:spPr>
        <p:txBody>
          <a:bodyPr wrap="square">
            <a:spAutoFit/>
          </a:bodyPr>
          <a:lstStyle/>
          <a:p>
            <a:r>
              <a:rPr lang="en-US" sz="3200" dirty="0" smtClean="0"/>
              <a:t>If two 95% confidence intervals don</a:t>
            </a:r>
            <a:r>
              <a:rPr lang="mr-IN" sz="3200" dirty="0" smtClean="0"/>
              <a:t>’</a:t>
            </a:r>
            <a:r>
              <a:rPr lang="en-US" sz="3200" dirty="0" smtClean="0"/>
              <a:t>t overlap then the values are significantly different at the </a:t>
            </a:r>
            <a:r>
              <a:rPr lang="el-GR" sz="3200" dirty="0" smtClean="0"/>
              <a:t>α</a:t>
            </a:r>
            <a:r>
              <a:rPr lang="en-US" sz="3200" dirty="0" smtClean="0"/>
              <a:t> = 0.05 level.</a:t>
            </a:r>
          </a:p>
          <a:p>
            <a:endParaRPr lang="en-US" sz="3200" dirty="0" smtClean="0"/>
          </a:p>
          <a:p>
            <a:r>
              <a:rPr lang="en-US" sz="3200" b="1" dirty="0" smtClean="0"/>
              <a:t>If there is overlap in the CI then you can’t conclude anything. </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03" y="1027056"/>
            <a:ext cx="4076939" cy="27118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91" y="3738866"/>
            <a:ext cx="3881561" cy="3039052"/>
          </a:xfrm>
          <a:prstGeom prst="rect">
            <a:avLst/>
          </a:prstGeom>
        </p:spPr>
      </p:pic>
    </p:spTree>
    <p:extLst>
      <p:ext uri="{BB962C8B-B14F-4D97-AF65-F5344CB8AC3E}">
        <p14:creationId xmlns:p14="http://schemas.microsoft.com/office/powerpoint/2010/main" val="1383271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Comparing variances</a:t>
            </a:r>
            <a:endParaRPr lang="en-US" b="1" dirty="0">
              <a:solidFill>
                <a:schemeClr val="bg1"/>
              </a:solidFill>
            </a:endParaRPr>
          </a:p>
        </p:txBody>
      </p:sp>
      <p:sp>
        <p:nvSpPr>
          <p:cNvPr id="4" name="Rectangle 3"/>
          <p:cNvSpPr/>
          <p:nvPr/>
        </p:nvSpPr>
        <p:spPr>
          <a:xfrm>
            <a:off x="237995" y="1161821"/>
            <a:ext cx="11732332" cy="954107"/>
          </a:xfrm>
          <a:prstGeom prst="rect">
            <a:avLst/>
          </a:prstGeom>
        </p:spPr>
        <p:txBody>
          <a:bodyPr wrap="square">
            <a:spAutoFit/>
          </a:bodyPr>
          <a:lstStyle/>
          <a:p>
            <a:pPr marL="457200" indent="-457200">
              <a:buFont typeface="Arial" charset="0"/>
              <a:buChar char="•"/>
            </a:pPr>
            <a:endParaRPr lang="en-US" sz="3200" dirty="0" smtClean="0"/>
          </a:p>
          <a:p>
            <a:endParaRPr lang="en-US" sz="2400" dirty="0"/>
          </a:p>
        </p:txBody>
      </p:sp>
      <p:sp>
        <p:nvSpPr>
          <p:cNvPr id="10" name="Rectangle 9"/>
          <p:cNvSpPr/>
          <p:nvPr/>
        </p:nvSpPr>
        <p:spPr>
          <a:xfrm>
            <a:off x="237995" y="1161821"/>
            <a:ext cx="11732332" cy="1446550"/>
          </a:xfrm>
          <a:prstGeom prst="rect">
            <a:avLst/>
          </a:prstGeom>
        </p:spPr>
        <p:txBody>
          <a:bodyPr wrap="square">
            <a:spAutoFit/>
          </a:bodyPr>
          <a:lstStyle/>
          <a:p>
            <a:pPr marL="457200" indent="-457200">
              <a:buFont typeface="Arial" charset="0"/>
              <a:buChar char="•"/>
            </a:pPr>
            <a:r>
              <a:rPr lang="en-US" sz="3200" dirty="0" smtClean="0"/>
              <a:t>Some experiments might focus on differences in variance.  Think about newts and sexual selection.</a:t>
            </a:r>
          </a:p>
          <a:p>
            <a:endParaRPr lang="en-US" sz="2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95" y="2341834"/>
            <a:ext cx="6441101" cy="3896319"/>
          </a:xfrm>
          <a:prstGeom prst="rect">
            <a:avLst/>
          </a:prstGeom>
        </p:spPr>
      </p:pic>
      <p:sp>
        <p:nvSpPr>
          <p:cNvPr id="12" name="TextBox 11"/>
          <p:cNvSpPr txBox="1"/>
          <p:nvPr/>
        </p:nvSpPr>
        <p:spPr>
          <a:xfrm>
            <a:off x="6679096" y="2341834"/>
            <a:ext cx="5512904" cy="4154984"/>
          </a:xfrm>
          <a:prstGeom prst="rect">
            <a:avLst/>
          </a:prstGeom>
          <a:noFill/>
        </p:spPr>
        <p:txBody>
          <a:bodyPr wrap="square" rtlCol="0">
            <a:spAutoFit/>
          </a:bodyPr>
          <a:lstStyle/>
          <a:p>
            <a:pPr marL="285750" indent="-285750">
              <a:buFont typeface="Arial" charset="0"/>
              <a:buChar char="•"/>
            </a:pPr>
            <a:r>
              <a:rPr lang="en-US" sz="2400" dirty="0" smtClean="0"/>
              <a:t>Two most common tests are the F-test and Levine’s test.  F-test assumes that the variable is normally distributed in the population and is sensitive to violations of this assumption.  </a:t>
            </a:r>
          </a:p>
          <a:p>
            <a:pPr marL="285750" indent="-285750">
              <a:buFont typeface="Arial" charset="0"/>
              <a:buChar char="•"/>
            </a:pPr>
            <a:endParaRPr lang="en-US" sz="2400" dirty="0"/>
          </a:p>
          <a:p>
            <a:pPr marL="285750" indent="-285750">
              <a:buFont typeface="Arial" charset="0"/>
              <a:buChar char="•"/>
            </a:pPr>
            <a:r>
              <a:rPr lang="en-US" sz="2400" dirty="0" smtClean="0"/>
              <a:t>For this reason we will focus on Levine’s test which assumes the variables have roughly symmetrical distributions and is furthermore quite robust to violations of this assumption.</a:t>
            </a:r>
            <a:endParaRPr lang="en-US" sz="2400" dirty="0"/>
          </a:p>
        </p:txBody>
      </p:sp>
    </p:spTree>
    <p:extLst>
      <p:ext uri="{BB962C8B-B14F-4D97-AF65-F5344CB8AC3E}">
        <p14:creationId xmlns:p14="http://schemas.microsoft.com/office/powerpoint/2010/main" val="316653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smtClean="0">
                <a:solidFill>
                  <a:schemeClr val="bg1"/>
                </a:solidFill>
              </a:rPr>
              <a:t>Levene’s</a:t>
            </a:r>
            <a:r>
              <a:rPr lang="en-US" b="1" dirty="0" smtClean="0">
                <a:solidFill>
                  <a:schemeClr val="bg1"/>
                </a:solidFill>
              </a:rPr>
              <a:t> test</a:t>
            </a:r>
            <a:endParaRPr lang="en-US" b="1" dirty="0">
              <a:solidFill>
                <a:schemeClr val="bg1"/>
              </a:solidFill>
            </a:endParaRPr>
          </a:p>
        </p:txBody>
      </p:sp>
      <p:sp>
        <p:nvSpPr>
          <p:cNvPr id="4" name="Rectangle 3"/>
          <p:cNvSpPr/>
          <p:nvPr/>
        </p:nvSpPr>
        <p:spPr>
          <a:xfrm>
            <a:off x="237995" y="1161821"/>
            <a:ext cx="6424062" cy="5016758"/>
          </a:xfrm>
          <a:prstGeom prst="rect">
            <a:avLst/>
          </a:prstGeom>
        </p:spPr>
        <p:txBody>
          <a:bodyPr wrap="square">
            <a:spAutoFit/>
          </a:bodyPr>
          <a:lstStyle/>
          <a:p>
            <a:pPr marL="457200" indent="-457200">
              <a:buFont typeface="Arial" charset="0"/>
              <a:buChar char="•"/>
            </a:pPr>
            <a:r>
              <a:rPr lang="en-US" sz="3200" dirty="0" err="1" smtClean="0"/>
              <a:t>Levene’s</a:t>
            </a:r>
            <a:r>
              <a:rPr lang="en-US" sz="3200" dirty="0" smtClean="0"/>
              <a:t> test works by calculating </a:t>
            </a:r>
            <a:r>
              <a:rPr lang="en-US" sz="3200" dirty="0" smtClean="0"/>
              <a:t>a </a:t>
            </a:r>
            <a:r>
              <a:rPr lang="en-US" sz="3200" dirty="0" err="1" smtClean="0"/>
              <a:t>cetnral</a:t>
            </a:r>
            <a:r>
              <a:rPr lang="en-US" sz="3200" dirty="0" smtClean="0"/>
              <a:t> value for each </a:t>
            </a:r>
            <a:r>
              <a:rPr lang="en-US" sz="3200" dirty="0" smtClean="0"/>
              <a:t>group and then comparing the deviations of individuals in each group from these </a:t>
            </a:r>
            <a:r>
              <a:rPr lang="en-US" sz="3200" dirty="0" smtClean="0"/>
              <a:t>to </a:t>
            </a:r>
            <a:r>
              <a:rPr lang="en-US" sz="3200" dirty="0" smtClean="0"/>
              <a:t>calculate a </a:t>
            </a:r>
            <a:r>
              <a:rPr lang="en-US" sz="3200" i="1" dirty="0" smtClean="0"/>
              <a:t>W</a:t>
            </a:r>
            <a:r>
              <a:rPr lang="en-US" sz="3200" dirty="0" smtClean="0"/>
              <a:t> statistic</a:t>
            </a:r>
            <a:r>
              <a:rPr lang="en-US" sz="3200" dirty="0" smtClean="0"/>
              <a:t>.</a:t>
            </a:r>
          </a:p>
          <a:p>
            <a:pPr marL="457200" indent="-457200">
              <a:buFont typeface="Arial" charset="0"/>
              <a:buChar char="•"/>
            </a:pPr>
            <a:endParaRPr lang="en-US" sz="3200" dirty="0"/>
          </a:p>
          <a:p>
            <a:pPr marL="457200" indent="-457200">
              <a:buFont typeface="Arial" charset="0"/>
              <a:buChar char="•"/>
            </a:pPr>
            <a:r>
              <a:rPr lang="en-US" sz="3200" dirty="0" smtClean="0"/>
              <a:t>Compared to a F distribution</a:t>
            </a:r>
            <a:endParaRPr lang="en-US" sz="3200" dirty="0"/>
          </a:p>
          <a:p>
            <a:pPr marL="457200" indent="-457200">
              <a:buFont typeface="Arial" charset="0"/>
              <a:buChar char="•"/>
            </a:pPr>
            <a:endParaRPr lang="en-US" sz="3200" dirty="0" smtClean="0"/>
          </a:p>
          <a:p>
            <a:pPr marL="457200" indent="-457200">
              <a:buFont typeface="Arial" charset="0"/>
              <a:buChar char="•"/>
            </a:pPr>
            <a:r>
              <a:rPr lang="en-US" sz="3200" dirty="0" smtClean="0"/>
              <a:t>Implementation</a:t>
            </a:r>
            <a:endParaRPr lang="en-US" sz="3200" dirty="0" smtClean="0"/>
          </a:p>
          <a:p>
            <a:pPr marL="457200" indent="-457200">
              <a:buFont typeface="Arial" charset="0"/>
              <a:buChar char="•"/>
            </a:pP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096" y="4546343"/>
            <a:ext cx="2761034" cy="9236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096" y="1161821"/>
            <a:ext cx="2926094" cy="32145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1096" y="5470016"/>
            <a:ext cx="5630904" cy="1134002"/>
          </a:xfrm>
          <a:prstGeom prst="rect">
            <a:avLst/>
          </a:prstGeom>
        </p:spPr>
      </p:pic>
    </p:spTree>
    <p:extLst>
      <p:ext uri="{BB962C8B-B14F-4D97-AF65-F5344CB8AC3E}">
        <p14:creationId xmlns:p14="http://schemas.microsoft.com/office/powerpoint/2010/main" val="2067178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Assumptions</a:t>
            </a:r>
            <a:endParaRPr lang="en-US" b="1" dirty="0">
              <a:solidFill>
                <a:schemeClr val="bg1"/>
              </a:solidFill>
            </a:endParaRPr>
          </a:p>
        </p:txBody>
      </p:sp>
      <p:sp>
        <p:nvSpPr>
          <p:cNvPr id="4" name="Rectangle 3"/>
          <p:cNvSpPr/>
          <p:nvPr/>
        </p:nvSpPr>
        <p:spPr>
          <a:xfrm>
            <a:off x="237995" y="1161821"/>
            <a:ext cx="11732332" cy="2923877"/>
          </a:xfrm>
          <a:prstGeom prst="rect">
            <a:avLst/>
          </a:prstGeom>
        </p:spPr>
        <p:txBody>
          <a:bodyPr wrap="square">
            <a:spAutoFit/>
          </a:bodyPr>
          <a:lstStyle/>
          <a:p>
            <a:pPr marL="457200" indent="-457200">
              <a:buFont typeface="Arial" charset="0"/>
              <a:buChar char="•"/>
            </a:pPr>
            <a:r>
              <a:rPr lang="en-US" sz="3200" dirty="0" smtClean="0"/>
              <a:t>My data doesn’t look normal! </a:t>
            </a:r>
          </a:p>
          <a:p>
            <a:pPr marL="457200" indent="-457200">
              <a:buFont typeface="Arial" charset="0"/>
              <a:buChar char="•"/>
            </a:pPr>
            <a:endParaRPr lang="en-US" sz="3200" dirty="0"/>
          </a:p>
          <a:p>
            <a:pPr marL="457200" indent="-457200">
              <a:buFont typeface="Arial" charset="0"/>
              <a:buChar char="•"/>
            </a:pPr>
            <a:r>
              <a:rPr lang="en-US" sz="3200" dirty="0" smtClean="0"/>
              <a:t>My data looks heteroscedastic!</a:t>
            </a:r>
          </a:p>
          <a:p>
            <a:pPr marL="457200" indent="-457200">
              <a:buFont typeface="Arial" charset="0"/>
              <a:buChar char="•"/>
            </a:pPr>
            <a:endParaRPr lang="en-US" sz="3200" dirty="0"/>
          </a:p>
          <a:p>
            <a:pPr marL="457200" indent="-457200">
              <a:buFont typeface="Arial" charset="0"/>
              <a:buChar char="•"/>
            </a:pPr>
            <a:r>
              <a:rPr lang="en-US" sz="3200" dirty="0" smtClean="0"/>
              <a:t>What do I do?</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 y="3743871"/>
            <a:ext cx="3705087" cy="2801046"/>
          </a:xfrm>
          <a:prstGeom prst="rect">
            <a:avLst/>
          </a:prstGeom>
        </p:spPr>
      </p:pic>
    </p:spTree>
    <p:extLst>
      <p:ext uri="{BB962C8B-B14F-4D97-AF65-F5344CB8AC3E}">
        <p14:creationId xmlns:p14="http://schemas.microsoft.com/office/powerpoint/2010/main" val="120479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Assumptions</a:t>
            </a:r>
            <a:endParaRPr lang="en-US" b="1" dirty="0">
              <a:solidFill>
                <a:schemeClr val="bg1"/>
              </a:solidFill>
            </a:endParaRPr>
          </a:p>
        </p:txBody>
      </p:sp>
      <p:sp>
        <p:nvSpPr>
          <p:cNvPr id="4" name="Rectangle 3"/>
          <p:cNvSpPr/>
          <p:nvPr/>
        </p:nvSpPr>
        <p:spPr>
          <a:xfrm>
            <a:off x="237995" y="1161821"/>
            <a:ext cx="11732332" cy="4893647"/>
          </a:xfrm>
          <a:prstGeom prst="rect">
            <a:avLst/>
          </a:prstGeom>
        </p:spPr>
        <p:txBody>
          <a:bodyPr wrap="square">
            <a:spAutoFit/>
          </a:bodyPr>
          <a:lstStyle/>
          <a:p>
            <a:pPr marL="457200" indent="-457200">
              <a:buFont typeface="Arial" charset="0"/>
              <a:buChar char="•"/>
            </a:pPr>
            <a:r>
              <a:rPr lang="en-US" sz="3200" dirty="0" smtClean="0"/>
              <a:t>Many tests are quite robust to minor violations of assumptions.</a:t>
            </a:r>
          </a:p>
          <a:p>
            <a:pPr marL="457200" indent="-457200">
              <a:buFont typeface="Arial" charset="0"/>
              <a:buChar char="•"/>
            </a:pPr>
            <a:r>
              <a:rPr lang="en-US" sz="3200" dirty="0" smtClean="0"/>
              <a:t>Tests of normality (Shapiro-Wilks) are not terribly useful.</a:t>
            </a:r>
          </a:p>
          <a:p>
            <a:pPr marL="914400" lvl="1" indent="-457200">
              <a:buFont typeface="Arial" charset="0"/>
              <a:buChar char="•"/>
            </a:pPr>
            <a:r>
              <a:rPr lang="en-US" sz="3200" dirty="0" smtClean="0"/>
              <a:t>Small sample size have little power</a:t>
            </a:r>
          </a:p>
          <a:p>
            <a:pPr marL="914400" lvl="1" indent="-457200">
              <a:buFont typeface="Arial" charset="0"/>
              <a:buChar char="•"/>
            </a:pPr>
            <a:r>
              <a:rPr lang="en-US" sz="3200" dirty="0" smtClean="0"/>
              <a:t>Large sample size reject with even minor deviations from normality</a:t>
            </a:r>
          </a:p>
          <a:p>
            <a:pPr marL="914400" lvl="1" indent="-457200">
              <a:buFont typeface="Arial" charset="0"/>
              <a:buChar char="•"/>
            </a:pPr>
            <a:r>
              <a:rPr lang="en-US" sz="3200" dirty="0" smtClean="0"/>
              <a:t>Often most important to simply visualize distributions</a:t>
            </a:r>
          </a:p>
          <a:p>
            <a:pPr marL="1371600" lvl="2" indent="-457200">
              <a:buFont typeface="Arial" charset="0"/>
              <a:buChar char="•"/>
            </a:pPr>
            <a:r>
              <a:rPr lang="en-US" sz="3200" dirty="0" smtClean="0"/>
              <a:t>histograms</a:t>
            </a:r>
          </a:p>
          <a:p>
            <a:pPr marL="1371600" lvl="2" indent="-457200">
              <a:buFont typeface="Arial" charset="0"/>
              <a:buChar char="•"/>
            </a:pPr>
            <a:r>
              <a:rPr lang="en-US" sz="3200" dirty="0" err="1" smtClean="0"/>
              <a:t>qqplots</a:t>
            </a:r>
            <a:endParaRPr lang="en-US" sz="3200" dirty="0" smtClean="0"/>
          </a:p>
          <a:p>
            <a:pPr marL="457200" indent="-457200">
              <a:buFont typeface="Arial" charset="0"/>
              <a:buChar char="•"/>
            </a:pPr>
            <a:endParaRPr lang="en-US" sz="3200" dirty="0" smtClean="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288" y="1694069"/>
            <a:ext cx="1699039" cy="501685"/>
          </a:xfrm>
          <a:prstGeom prst="rect">
            <a:avLst/>
          </a:prstGeom>
        </p:spPr>
      </p:pic>
    </p:spTree>
    <p:extLst>
      <p:ext uri="{BB962C8B-B14F-4D97-AF65-F5344CB8AC3E}">
        <p14:creationId xmlns:p14="http://schemas.microsoft.com/office/powerpoint/2010/main" val="1438170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histograms</a:t>
            </a:r>
            <a:endParaRPr lang="en-US" b="1" dirty="0">
              <a:solidFill>
                <a:schemeClr val="bg1"/>
              </a:solidFill>
            </a:endParaRPr>
          </a:p>
        </p:txBody>
      </p:sp>
      <p:sp>
        <p:nvSpPr>
          <p:cNvPr id="3" name="TextBox 2"/>
          <p:cNvSpPr txBox="1"/>
          <p:nvPr/>
        </p:nvSpPr>
        <p:spPr>
          <a:xfrm>
            <a:off x="7593496" y="1928191"/>
            <a:ext cx="4214191" cy="923330"/>
          </a:xfrm>
          <a:prstGeom prst="rect">
            <a:avLst/>
          </a:prstGeom>
          <a:noFill/>
        </p:spPr>
        <p:txBody>
          <a:bodyPr wrap="square" rtlCol="0">
            <a:spAutoFit/>
          </a:bodyPr>
          <a:lstStyle/>
          <a:p>
            <a:r>
              <a:rPr lang="en-US" dirty="0" smtClean="0"/>
              <a:t>You don’t need or even expect a perfect bell curve from a finite sample of a population.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1316219"/>
            <a:ext cx="6440557" cy="3391375"/>
          </a:xfrm>
          <a:prstGeom prst="rect">
            <a:avLst/>
          </a:prstGeom>
        </p:spPr>
      </p:pic>
    </p:spTree>
    <p:extLst>
      <p:ext uri="{BB962C8B-B14F-4D97-AF65-F5344CB8AC3E}">
        <p14:creationId xmlns:p14="http://schemas.microsoft.com/office/powerpoint/2010/main" val="1563653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histograms</a:t>
            </a:r>
            <a:endParaRPr lang="en-US" b="1" dirty="0">
              <a:solidFill>
                <a:schemeClr val="bg1"/>
              </a:solidFill>
            </a:endParaRPr>
          </a:p>
        </p:txBody>
      </p:sp>
      <p:sp>
        <p:nvSpPr>
          <p:cNvPr id="3" name="TextBox 2"/>
          <p:cNvSpPr txBox="1"/>
          <p:nvPr/>
        </p:nvSpPr>
        <p:spPr>
          <a:xfrm>
            <a:off x="7593496" y="1928191"/>
            <a:ext cx="4214191" cy="646331"/>
          </a:xfrm>
          <a:prstGeom prst="rect">
            <a:avLst/>
          </a:prstGeom>
          <a:noFill/>
        </p:spPr>
        <p:txBody>
          <a:bodyPr wrap="square" rtlCol="0">
            <a:spAutoFit/>
          </a:bodyPr>
          <a:lstStyle/>
          <a:p>
            <a:r>
              <a:rPr lang="en-US" dirty="0" smtClean="0"/>
              <a:t>You should be worried if the histogram suggests a different distribution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612862"/>
            <a:ext cx="6440557" cy="2917999"/>
          </a:xfrm>
          <a:prstGeom prst="rect">
            <a:avLst/>
          </a:prstGeom>
        </p:spPr>
      </p:pic>
    </p:spTree>
    <p:extLst>
      <p:ext uri="{BB962C8B-B14F-4D97-AF65-F5344CB8AC3E}">
        <p14:creationId xmlns:p14="http://schemas.microsoft.com/office/powerpoint/2010/main" val="210705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smtClean="0">
                <a:solidFill>
                  <a:schemeClr val="bg1"/>
                </a:solidFill>
              </a:rPr>
              <a:t>qqplots</a:t>
            </a:r>
            <a:endParaRPr lang="en-US" b="1" dirty="0">
              <a:solidFill>
                <a:schemeClr val="bg1"/>
              </a:solidFill>
            </a:endParaRPr>
          </a:p>
        </p:txBody>
      </p:sp>
      <p:sp>
        <p:nvSpPr>
          <p:cNvPr id="4" name="Rectangle 3"/>
          <p:cNvSpPr/>
          <p:nvPr/>
        </p:nvSpPr>
        <p:spPr>
          <a:xfrm>
            <a:off x="1431235" y="6042990"/>
            <a:ext cx="3380801" cy="461665"/>
          </a:xfrm>
          <a:prstGeom prst="rect">
            <a:avLst/>
          </a:prstGeom>
        </p:spPr>
        <p:txBody>
          <a:bodyPr wrap="square">
            <a:spAutoFit/>
          </a:bodyPr>
          <a:lstStyle/>
          <a:p>
            <a:pPr algn="ctr"/>
            <a:r>
              <a:rPr lang="en-US" sz="2400" dirty="0" smtClean="0"/>
              <a:t>normal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36" y="2215367"/>
            <a:ext cx="3380801" cy="37679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223" y="2215367"/>
            <a:ext cx="3500212" cy="3767988"/>
          </a:xfrm>
          <a:prstGeom prst="rect">
            <a:avLst/>
          </a:prstGeom>
        </p:spPr>
      </p:pic>
      <p:sp>
        <p:nvSpPr>
          <p:cNvPr id="6" name="Rectangle 5"/>
          <p:cNvSpPr/>
          <p:nvPr/>
        </p:nvSpPr>
        <p:spPr>
          <a:xfrm>
            <a:off x="7143222" y="6042990"/>
            <a:ext cx="3500213" cy="461665"/>
          </a:xfrm>
          <a:prstGeom prst="rect">
            <a:avLst/>
          </a:prstGeom>
        </p:spPr>
        <p:txBody>
          <a:bodyPr wrap="square">
            <a:spAutoFit/>
          </a:bodyPr>
          <a:lstStyle/>
          <a:p>
            <a:pPr algn="ctr"/>
            <a:r>
              <a:rPr lang="en-US" sz="2400" dirty="0" smtClean="0"/>
              <a:t>Too many extreme values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70" y="1217005"/>
            <a:ext cx="1282700" cy="419100"/>
          </a:xfrm>
          <a:prstGeom prst="rect">
            <a:avLst/>
          </a:prstGeom>
        </p:spPr>
      </p:pic>
    </p:spTree>
    <p:extLst>
      <p:ext uri="{BB962C8B-B14F-4D97-AF65-F5344CB8AC3E}">
        <p14:creationId xmlns:p14="http://schemas.microsoft.com/office/powerpoint/2010/main" val="1766692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Last week</a:t>
            </a:r>
            <a:endParaRPr lang="en-US" b="1" dirty="0">
              <a:solidFill>
                <a:schemeClr val="bg1"/>
              </a:solidFill>
            </a:endParaRPr>
          </a:p>
        </p:txBody>
      </p:sp>
      <p:sp>
        <p:nvSpPr>
          <p:cNvPr id="4" name="Rectangle 3"/>
          <p:cNvSpPr/>
          <p:nvPr/>
        </p:nvSpPr>
        <p:spPr>
          <a:xfrm>
            <a:off x="258184" y="1762460"/>
            <a:ext cx="11629016" cy="3170099"/>
          </a:xfrm>
          <a:prstGeom prst="rect">
            <a:avLst/>
          </a:prstGeom>
        </p:spPr>
        <p:txBody>
          <a:bodyPr wrap="square">
            <a:spAutoFit/>
          </a:bodyPr>
          <a:lstStyle/>
          <a:p>
            <a:pPr marL="742950" indent="-742950">
              <a:buFont typeface="+mj-lt"/>
              <a:buAutoNum type="arabicPeriod"/>
            </a:pPr>
            <a:r>
              <a:rPr lang="en-US" sz="4000" dirty="0" smtClean="0"/>
              <a:t>Give a couple of examples of </a:t>
            </a:r>
            <a:r>
              <a:rPr lang="en-US" sz="4000" dirty="0" err="1" smtClean="0"/>
              <a:t>pseudoreplication</a:t>
            </a:r>
            <a:r>
              <a:rPr lang="en-US" sz="4000" dirty="0" smtClean="0"/>
              <a:t>.</a:t>
            </a:r>
          </a:p>
          <a:p>
            <a:pPr marL="742950" indent="-742950">
              <a:buFont typeface="+mj-lt"/>
              <a:buAutoNum type="arabicPeriod"/>
            </a:pPr>
            <a:endParaRPr lang="en-US" sz="4000" dirty="0" smtClean="0"/>
          </a:p>
          <a:p>
            <a:pPr marL="742950" indent="-742950">
              <a:buFont typeface="+mj-lt"/>
              <a:buAutoNum type="arabicPeriod"/>
            </a:pPr>
            <a:r>
              <a:rPr lang="en-US" sz="4000" dirty="0" smtClean="0"/>
              <a:t>Give an example of an experiment from your own field where you could use a binomial or chi square tests</a:t>
            </a:r>
            <a:endParaRPr lang="en-US" sz="2800" dirty="0"/>
          </a:p>
        </p:txBody>
      </p:sp>
    </p:spTree>
    <p:extLst>
      <p:ext uri="{BB962C8B-B14F-4D97-AF65-F5344CB8AC3E}">
        <p14:creationId xmlns:p14="http://schemas.microsoft.com/office/powerpoint/2010/main" val="61795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Data really isn’t close to normal</a:t>
            </a:r>
            <a:endParaRPr lang="en-US" b="1" dirty="0">
              <a:solidFill>
                <a:schemeClr val="bg1"/>
              </a:solidFill>
            </a:endParaRPr>
          </a:p>
        </p:txBody>
      </p:sp>
      <p:sp>
        <p:nvSpPr>
          <p:cNvPr id="4" name="Rectangle 3"/>
          <p:cNvSpPr/>
          <p:nvPr/>
        </p:nvSpPr>
        <p:spPr>
          <a:xfrm>
            <a:off x="237995" y="1161821"/>
            <a:ext cx="11732332" cy="3908762"/>
          </a:xfrm>
          <a:prstGeom prst="rect">
            <a:avLst/>
          </a:prstGeom>
        </p:spPr>
        <p:txBody>
          <a:bodyPr wrap="square">
            <a:spAutoFit/>
          </a:bodyPr>
          <a:lstStyle/>
          <a:p>
            <a:r>
              <a:rPr lang="en-US" sz="3200" dirty="0" smtClean="0"/>
              <a:t>First</a:t>
            </a:r>
            <a:r>
              <a:rPr lang="en-US" sz="3200" dirty="0"/>
              <a:t>, be sure that the statistical test actually requires normality as an assumption – this constraint isn’t universal (e.g., </a:t>
            </a:r>
            <a:r>
              <a:rPr lang="en-US" sz="3200" dirty="0" err="1"/>
              <a:t>Levene’s</a:t>
            </a:r>
            <a:r>
              <a:rPr lang="en-US" sz="3200" dirty="0"/>
              <a:t> test merely requires symmetry) </a:t>
            </a:r>
          </a:p>
          <a:p>
            <a:endParaRPr lang="en-US" sz="3200" dirty="0" smtClean="0"/>
          </a:p>
          <a:p>
            <a:r>
              <a:rPr lang="en-US" sz="3200" dirty="0" smtClean="0"/>
              <a:t>Second</a:t>
            </a:r>
            <a:r>
              <a:rPr lang="en-US" sz="3200" dirty="0"/>
              <a:t>, try to </a:t>
            </a:r>
            <a:r>
              <a:rPr lang="en-US" sz="3200" b="1" dirty="0"/>
              <a:t>transform </a:t>
            </a:r>
            <a:r>
              <a:rPr lang="en-US" sz="3200" dirty="0"/>
              <a:t>the variable to make it roughly normal </a:t>
            </a:r>
          </a:p>
          <a:p>
            <a:endParaRPr lang="en-US" sz="3200" dirty="0" smtClean="0"/>
          </a:p>
          <a:p>
            <a:r>
              <a:rPr lang="en-US" sz="3200" dirty="0" smtClean="0"/>
              <a:t>Third</a:t>
            </a:r>
            <a:r>
              <a:rPr lang="en-US" sz="3200" dirty="0"/>
              <a:t>, as a last resort, use a non-parametric test </a:t>
            </a:r>
          </a:p>
          <a:p>
            <a:endParaRPr lang="en-US" sz="2400" dirty="0"/>
          </a:p>
        </p:txBody>
      </p:sp>
    </p:spTree>
    <p:extLst>
      <p:ext uri="{BB962C8B-B14F-4D97-AF65-F5344CB8AC3E}">
        <p14:creationId xmlns:p14="http://schemas.microsoft.com/office/powerpoint/2010/main" val="836909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Transformations</a:t>
            </a:r>
            <a:endParaRPr lang="en-US" b="1" dirty="0">
              <a:solidFill>
                <a:schemeClr val="bg1"/>
              </a:solidFill>
            </a:endParaRPr>
          </a:p>
        </p:txBody>
      </p:sp>
      <p:sp>
        <p:nvSpPr>
          <p:cNvPr id="4" name="Rectangle 3"/>
          <p:cNvSpPr/>
          <p:nvPr/>
        </p:nvSpPr>
        <p:spPr>
          <a:xfrm>
            <a:off x="459668" y="1221456"/>
            <a:ext cx="11732332" cy="5201424"/>
          </a:xfrm>
          <a:prstGeom prst="rect">
            <a:avLst/>
          </a:prstGeom>
        </p:spPr>
        <p:txBody>
          <a:bodyPr wrap="square">
            <a:spAutoFit/>
          </a:bodyPr>
          <a:lstStyle/>
          <a:p>
            <a:r>
              <a:rPr lang="en-US" sz="2400" b="1" dirty="0" smtClean="0"/>
              <a:t>Log transformation</a:t>
            </a:r>
            <a:r>
              <a:rPr lang="en-US" sz="2400" b="1" dirty="0"/>
              <a:t> </a:t>
            </a:r>
          </a:p>
          <a:p>
            <a:pPr marL="457200" indent="-457200">
              <a:buFont typeface="Arial" charset="0"/>
              <a:buChar char="•"/>
            </a:pPr>
            <a:r>
              <a:rPr lang="en-US" sz="2400" dirty="0" smtClean="0"/>
              <a:t>Take </a:t>
            </a:r>
            <a:r>
              <a:rPr lang="en-US" sz="2400" dirty="0"/>
              <a:t>the natural log of every observation </a:t>
            </a:r>
          </a:p>
          <a:p>
            <a:pPr marL="457200" indent="-457200">
              <a:buFont typeface="Arial" charset="0"/>
              <a:buChar char="•"/>
            </a:pPr>
            <a:r>
              <a:rPr lang="en-US" sz="2400" dirty="0" smtClean="0"/>
              <a:t>Especially </a:t>
            </a:r>
            <a:r>
              <a:rPr lang="en-US" sz="2400" dirty="0"/>
              <a:t>for right-skewed data. </a:t>
            </a:r>
          </a:p>
          <a:p>
            <a:endParaRPr lang="en-US" sz="2400" dirty="0" smtClean="0"/>
          </a:p>
          <a:p>
            <a:r>
              <a:rPr lang="en-US" sz="2400" b="1" dirty="0" smtClean="0"/>
              <a:t>Arcsine </a:t>
            </a:r>
            <a:r>
              <a:rPr lang="en-US" sz="2400" b="1" dirty="0"/>
              <a:t>transformation </a:t>
            </a:r>
          </a:p>
          <a:p>
            <a:pPr marL="457200" indent="-457200">
              <a:buFont typeface="Arial" charset="0"/>
              <a:buChar char="•"/>
            </a:pPr>
            <a:r>
              <a:rPr lang="en-US" sz="2400" dirty="0" smtClean="0"/>
              <a:t>Take </a:t>
            </a:r>
            <a:r>
              <a:rPr lang="en-US" sz="2400" dirty="0"/>
              <a:t>the arcsine of the square root of each </a:t>
            </a:r>
            <a:r>
              <a:rPr lang="en-US" sz="2400" dirty="0" smtClean="0"/>
              <a:t>observation </a:t>
            </a:r>
            <a:r>
              <a:rPr lang="en-US" sz="2400" dirty="0"/>
              <a:t> </a:t>
            </a:r>
          </a:p>
          <a:p>
            <a:pPr marL="457200" indent="-457200">
              <a:buFont typeface="Arial" charset="0"/>
              <a:buChar char="•"/>
            </a:pPr>
            <a:r>
              <a:rPr lang="en-US" sz="2400" dirty="0" smtClean="0"/>
              <a:t>Used </a:t>
            </a:r>
            <a:r>
              <a:rPr lang="en-US" sz="2400" dirty="0"/>
              <a:t>mainly for proportions </a:t>
            </a:r>
          </a:p>
          <a:p>
            <a:endParaRPr lang="en-US" sz="2400" dirty="0" smtClean="0"/>
          </a:p>
          <a:p>
            <a:r>
              <a:rPr lang="en-US" sz="2400" b="1" dirty="0" smtClean="0"/>
              <a:t>Square-root </a:t>
            </a:r>
            <a:r>
              <a:rPr lang="en-US" sz="2400" b="1" dirty="0"/>
              <a:t>transformation </a:t>
            </a:r>
          </a:p>
          <a:p>
            <a:pPr marL="457200" indent="-457200">
              <a:buFont typeface="Arial" charset="0"/>
              <a:buChar char="•"/>
            </a:pPr>
            <a:r>
              <a:rPr lang="en-US" sz="2400" dirty="0" smtClean="0"/>
              <a:t>Add </a:t>
            </a:r>
            <a:r>
              <a:rPr lang="en-US" sz="2400" dirty="0"/>
              <a:t>0.5 and take the square </a:t>
            </a:r>
            <a:r>
              <a:rPr lang="en-US" sz="2400" dirty="0" smtClean="0"/>
              <a:t>root</a:t>
            </a:r>
            <a:r>
              <a:rPr lang="en-US" sz="2400" dirty="0"/>
              <a:t> </a:t>
            </a:r>
          </a:p>
          <a:p>
            <a:pPr marL="457200" indent="-457200">
              <a:buFont typeface="Arial" charset="0"/>
              <a:buChar char="•"/>
            </a:pPr>
            <a:r>
              <a:rPr lang="en-US" sz="2400" dirty="0" smtClean="0"/>
              <a:t>Solves </a:t>
            </a:r>
            <a:r>
              <a:rPr lang="en-US" sz="2400" dirty="0"/>
              <a:t>similar problems to the log transformation </a:t>
            </a:r>
          </a:p>
          <a:p>
            <a:endParaRPr lang="en-US" sz="2400" dirty="0" smtClean="0"/>
          </a:p>
          <a:p>
            <a:r>
              <a:rPr lang="en-US" sz="2400" dirty="0" smtClean="0"/>
              <a:t>For </a:t>
            </a:r>
            <a:r>
              <a:rPr lang="en-US" sz="2400" dirty="0"/>
              <a:t>other transformations, see p. 381 in Whitlock and </a:t>
            </a:r>
            <a:r>
              <a:rPr lang="en-US" sz="2400" dirty="0" err="1"/>
              <a:t>Schluter</a:t>
            </a:r>
            <a:r>
              <a:rPr lang="en-US" sz="2400" dirty="0"/>
              <a:t> </a:t>
            </a:r>
          </a:p>
          <a:p>
            <a:endParaRPr lang="en-US" dirty="0"/>
          </a:p>
        </p:txBody>
      </p:sp>
      <p:grpSp>
        <p:nvGrpSpPr>
          <p:cNvPr id="7" name="Group 6"/>
          <p:cNvGrpSpPr/>
          <p:nvPr/>
        </p:nvGrpSpPr>
        <p:grpSpPr>
          <a:xfrm>
            <a:off x="8680450" y="1368478"/>
            <a:ext cx="3047724" cy="3415690"/>
            <a:chOff x="8680450" y="506241"/>
            <a:chExt cx="3746500" cy="419883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450" y="3943074"/>
              <a:ext cx="228600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450" y="506241"/>
              <a:ext cx="3746500" cy="142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0450" y="2279650"/>
              <a:ext cx="2794000" cy="787400"/>
            </a:xfrm>
            <a:prstGeom prst="rect">
              <a:avLst/>
            </a:prstGeom>
          </p:spPr>
        </p:pic>
      </p:grpSp>
    </p:spTree>
    <p:extLst>
      <p:ext uri="{BB962C8B-B14F-4D97-AF65-F5344CB8AC3E}">
        <p14:creationId xmlns:p14="http://schemas.microsoft.com/office/powerpoint/2010/main" val="349147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Don’t P-hack</a:t>
            </a:r>
            <a:endParaRPr lang="en-US" b="1" dirty="0">
              <a:solidFill>
                <a:schemeClr val="bg1"/>
              </a:solidFill>
            </a:endParaRPr>
          </a:p>
        </p:txBody>
      </p:sp>
      <p:sp>
        <p:nvSpPr>
          <p:cNvPr id="4" name="Rectangle 3"/>
          <p:cNvSpPr/>
          <p:nvPr/>
        </p:nvSpPr>
        <p:spPr>
          <a:xfrm>
            <a:off x="459668" y="1221455"/>
            <a:ext cx="11169115" cy="5509200"/>
          </a:xfrm>
          <a:prstGeom prst="rect">
            <a:avLst/>
          </a:prstGeom>
        </p:spPr>
        <p:txBody>
          <a:bodyPr wrap="square">
            <a:spAutoFit/>
          </a:bodyPr>
          <a:lstStyle/>
          <a:p>
            <a:pPr marL="342900" indent="-342900">
              <a:buFont typeface="Arial" charset="0"/>
              <a:buChar char="•"/>
            </a:pPr>
            <a:r>
              <a:rPr lang="en-US" sz="2400" dirty="0" smtClean="0"/>
              <a:t>Try different transformations to see which improve normality or homoscedasticity not to see which one gives the lowest p-value.</a:t>
            </a:r>
          </a:p>
          <a:p>
            <a:pPr marL="342900" indent="-342900">
              <a:buFont typeface="Arial" charset="0"/>
              <a:buChar char="•"/>
            </a:pPr>
            <a:endParaRPr lang="en-US" sz="2400" dirty="0"/>
          </a:p>
          <a:p>
            <a:pPr marL="342900" indent="-342900">
              <a:buFont typeface="Arial" charset="0"/>
              <a:buChar char="•"/>
            </a:pPr>
            <a:r>
              <a:rPr lang="en-US" sz="2400" dirty="0" smtClean="0"/>
              <a:t>If you use a transformation that is not standard in your field or for the data type you will often need to justify it in the text of your paper or to the reviewers of your work</a:t>
            </a:r>
          </a:p>
          <a:p>
            <a:pPr marL="342900" indent="-342900">
              <a:buFont typeface="Arial" charset="0"/>
              <a:buChar char="•"/>
            </a:pPr>
            <a:endParaRPr lang="en-US" sz="2400" dirty="0"/>
          </a:p>
          <a:p>
            <a:pPr marL="342900" indent="-342900">
              <a:buFont typeface="Arial" charset="0"/>
              <a:buChar char="•"/>
            </a:pPr>
            <a:r>
              <a:rPr lang="en-US" sz="2400" dirty="0" smtClean="0"/>
              <a:t>Best case scenario is when you can take a two routes and show the same result.</a:t>
            </a:r>
          </a:p>
          <a:p>
            <a:pPr marL="800100" lvl="1" indent="-342900">
              <a:buFont typeface="Arial" charset="0"/>
              <a:buChar char="•"/>
            </a:pPr>
            <a:r>
              <a:rPr lang="en-US" sz="2000" i="1" dirty="0" smtClean="0"/>
              <a:t>The number of genes in the P53 network that showed signs of selection were positively correlated with the maximum life span of taxa (B = 2.5, R</a:t>
            </a:r>
            <a:r>
              <a:rPr lang="en-US" sz="2000" i="1" baseline="30000" dirty="0" smtClean="0"/>
              <a:t>2</a:t>
            </a:r>
            <a:r>
              <a:rPr lang="en-US" sz="2000" i="1" dirty="0" smtClean="0"/>
              <a:t> = .26, p = .024). Analysis of square root transformed gene count data produced qualitatively similar results.</a:t>
            </a:r>
          </a:p>
          <a:p>
            <a:pPr marL="800100" lvl="1" indent="-342900">
              <a:buFont typeface="Arial" charset="0"/>
              <a:buChar char="•"/>
            </a:pPr>
            <a:endParaRPr lang="en-US" sz="2000" i="1" dirty="0"/>
          </a:p>
          <a:p>
            <a:pPr marL="800100" lvl="1" indent="-342900">
              <a:buFont typeface="Arial" charset="0"/>
              <a:buChar char="•"/>
            </a:pPr>
            <a:r>
              <a:rPr lang="en-US" sz="2000" i="1" dirty="0" smtClean="0"/>
              <a:t>A Welch’s two sample t-test showed that the two populations had significantly different mean body size.  However despite log transformation of body size both populations failed a Shapiro-Wilks test of normality. Therefor we also performed a Mann-Whitney U-test which also showed that population A was significantly larger than population B.</a:t>
            </a:r>
          </a:p>
          <a:p>
            <a:pPr marL="342900" indent="-342900">
              <a:buFont typeface="Arial" charset="0"/>
              <a:buChar char="•"/>
            </a:pPr>
            <a:endParaRPr lang="en-US" sz="2400" dirty="0" smtClean="0"/>
          </a:p>
        </p:txBody>
      </p:sp>
    </p:spTree>
    <p:extLst>
      <p:ext uri="{BB962C8B-B14F-4D97-AF65-F5344CB8AC3E}">
        <p14:creationId xmlns:p14="http://schemas.microsoft.com/office/powerpoint/2010/main" val="488350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Non-parametric tests</a:t>
            </a:r>
          </a:p>
        </p:txBody>
      </p:sp>
      <p:sp>
        <p:nvSpPr>
          <p:cNvPr id="4" name="Rectangle 3"/>
          <p:cNvSpPr/>
          <p:nvPr/>
        </p:nvSpPr>
        <p:spPr>
          <a:xfrm>
            <a:off x="237995" y="1161821"/>
            <a:ext cx="11732332" cy="1815882"/>
          </a:xfrm>
          <a:prstGeom prst="rect">
            <a:avLst/>
          </a:prstGeom>
        </p:spPr>
        <p:txBody>
          <a:bodyPr wrap="square">
            <a:spAutoFit/>
          </a:bodyPr>
          <a:lstStyle/>
          <a:p>
            <a:pPr marL="1200150" lvl="1" indent="-742950">
              <a:buFont typeface="+mj-lt"/>
              <a:buAutoNum type="arabicPeriod"/>
            </a:pPr>
            <a:r>
              <a:rPr lang="en-US" sz="2800" dirty="0" smtClean="0"/>
              <a:t>Non-parametric tests still have assumptions but fewer.</a:t>
            </a:r>
          </a:p>
          <a:p>
            <a:pPr marL="1200150" lvl="1" indent="-742950">
              <a:buFont typeface="+mj-lt"/>
              <a:buAutoNum type="arabicPeriod"/>
            </a:pPr>
            <a:r>
              <a:rPr lang="en-US" sz="2800" dirty="0" smtClean="0"/>
              <a:t>You lose a lot of power when you switch from parametric to non-parametric.</a:t>
            </a:r>
            <a:endParaRPr lang="en-US" sz="2800" dirty="0"/>
          </a:p>
          <a:p>
            <a:pPr marL="457200" indent="-457200">
              <a:buFont typeface="+mj-lt"/>
              <a:buAutoNum type="arabicPeriod"/>
            </a:pPr>
            <a:endParaRPr lang="en-US" sz="2800" dirty="0"/>
          </a:p>
        </p:txBody>
      </p:sp>
    </p:spTree>
    <p:extLst>
      <p:ext uri="{BB962C8B-B14F-4D97-AF65-F5344CB8AC3E}">
        <p14:creationId xmlns:p14="http://schemas.microsoft.com/office/powerpoint/2010/main" val="1059450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Sign </a:t>
            </a:r>
            <a:r>
              <a:rPr lang="en-US" b="1" dirty="0" smtClean="0">
                <a:solidFill>
                  <a:schemeClr val="bg1"/>
                </a:solidFill>
              </a:rPr>
              <a:t>test</a:t>
            </a:r>
            <a:endParaRPr lang="en-US" b="1" dirty="0">
              <a:solidFill>
                <a:schemeClr val="bg1"/>
              </a:solidFill>
            </a:endParaRPr>
          </a:p>
        </p:txBody>
      </p:sp>
      <p:sp>
        <p:nvSpPr>
          <p:cNvPr id="3" name="Rectangle 2"/>
          <p:cNvSpPr/>
          <p:nvPr/>
        </p:nvSpPr>
        <p:spPr>
          <a:xfrm>
            <a:off x="231913" y="1205974"/>
            <a:ext cx="11728174" cy="4893647"/>
          </a:xfrm>
          <a:prstGeom prst="rect">
            <a:avLst/>
          </a:prstGeom>
        </p:spPr>
        <p:txBody>
          <a:bodyPr wrap="square">
            <a:spAutoFit/>
          </a:bodyPr>
          <a:lstStyle/>
          <a:p>
            <a:r>
              <a:rPr lang="en-US" sz="2400" b="1" dirty="0" smtClean="0">
                <a:latin typeface="Calibri" charset="0"/>
              </a:rPr>
              <a:t>Replaces </a:t>
            </a:r>
            <a:r>
              <a:rPr lang="en-US" sz="2400" b="1" dirty="0">
                <a:latin typeface="Calibri" charset="0"/>
              </a:rPr>
              <a:t>one-sample or </a:t>
            </a:r>
            <a:r>
              <a:rPr lang="en-US" sz="2400" b="1" dirty="0" smtClean="0">
                <a:latin typeface="Calibri" charset="0"/>
              </a:rPr>
              <a:t>paired-sample t-test</a:t>
            </a:r>
          </a:p>
          <a:p>
            <a:pPr marL="342900" indent="-342900">
              <a:buFont typeface="Arial" charset="0"/>
              <a:buChar char="•"/>
            </a:pPr>
            <a:endParaRPr lang="en-US" sz="2400" b="1" dirty="0">
              <a:latin typeface="Calibri" charset="0"/>
            </a:endParaRPr>
          </a:p>
          <a:p>
            <a:pPr marL="342900" indent="-342900">
              <a:buFont typeface="Arial" charset="0"/>
              <a:buChar char="•"/>
            </a:pPr>
            <a:r>
              <a:rPr lang="en-US" sz="2400" dirty="0" smtClean="0">
                <a:latin typeface="Calibri" charset="0"/>
              </a:rPr>
              <a:t>Convert </a:t>
            </a:r>
            <a:r>
              <a:rPr lang="en-US" sz="2400" dirty="0">
                <a:latin typeface="Calibri" charset="0"/>
              </a:rPr>
              <a:t>the data to a score (+ or -) </a:t>
            </a:r>
            <a:endParaRPr lang="en-US" sz="2400" dirty="0" smtClean="0">
              <a:latin typeface="Calibri" charset="0"/>
            </a:endParaRPr>
          </a:p>
          <a:p>
            <a:pPr marL="800100" lvl="1" indent="-342900">
              <a:buFont typeface="Arial" charset="0"/>
              <a:buChar char="•"/>
            </a:pPr>
            <a:r>
              <a:rPr lang="en-US" sz="2400" dirty="0" smtClean="0">
                <a:latin typeface="Calibri" charset="0"/>
              </a:rPr>
              <a:t>One-sample: whether </a:t>
            </a:r>
            <a:r>
              <a:rPr lang="en-US" sz="2400" dirty="0">
                <a:latin typeface="Calibri" charset="0"/>
              </a:rPr>
              <a:t>the value is above or below the hypothesized </a:t>
            </a:r>
            <a:r>
              <a:rPr lang="en-US" sz="2400" dirty="0" smtClean="0">
                <a:latin typeface="Calibri" charset="0"/>
              </a:rPr>
              <a:t>value.</a:t>
            </a:r>
          </a:p>
          <a:p>
            <a:pPr marL="800100" lvl="1" indent="-342900">
              <a:buFont typeface="Arial" charset="0"/>
              <a:buChar char="•"/>
            </a:pPr>
            <a:r>
              <a:rPr lang="en-US" sz="2400" dirty="0" smtClean="0">
                <a:latin typeface="Calibri" charset="0"/>
              </a:rPr>
              <a:t>Paired-sample: whether the second value is higher or lower</a:t>
            </a:r>
          </a:p>
          <a:p>
            <a:pPr marL="800100" lvl="1" indent="-342900">
              <a:buFont typeface="Arial" charset="0"/>
              <a:buChar char="•"/>
            </a:pPr>
            <a:endParaRPr lang="en-US" sz="2400" dirty="0">
              <a:latin typeface="Calibri" charset="0"/>
            </a:endParaRPr>
          </a:p>
          <a:p>
            <a:pPr marL="342900" indent="-342900">
              <a:buFont typeface="Arial" charset="0"/>
              <a:buChar char="•"/>
            </a:pPr>
            <a:r>
              <a:rPr lang="en-US" sz="2400" dirty="0" smtClean="0">
                <a:latin typeface="Calibri" charset="0"/>
              </a:rPr>
              <a:t>Under </a:t>
            </a:r>
            <a:r>
              <a:rPr lang="en-US" sz="2400" dirty="0">
                <a:latin typeface="Calibri" charset="0"/>
              </a:rPr>
              <a:t>the null hypothesis, the number of +’s should equal the number of –’s, so this test boils down to a binomial test </a:t>
            </a:r>
          </a:p>
          <a:p>
            <a:pPr marL="342900" indent="-342900">
              <a:buFont typeface="Arial" charset="0"/>
              <a:buChar char="•"/>
            </a:pPr>
            <a:endParaRPr lang="en-US" sz="2400" dirty="0" smtClean="0">
              <a:latin typeface="Arial" charset="0"/>
            </a:endParaRPr>
          </a:p>
          <a:p>
            <a:pPr marL="342900" indent="-342900">
              <a:buFont typeface="Arial" charset="0"/>
              <a:buChar char="•"/>
            </a:pPr>
            <a:r>
              <a:rPr lang="en-US" sz="2400" dirty="0" smtClean="0">
                <a:latin typeface="Calibri" charset="0"/>
              </a:rPr>
              <a:t>Obviously</a:t>
            </a:r>
            <a:r>
              <a:rPr lang="en-US" sz="2400" dirty="0">
                <a:latin typeface="Calibri" charset="0"/>
              </a:rPr>
              <a:t>, it’s throwing away a lot of information </a:t>
            </a:r>
          </a:p>
          <a:p>
            <a:pPr marL="342900" indent="-342900">
              <a:buFont typeface="Arial" charset="0"/>
              <a:buChar char="•"/>
            </a:pPr>
            <a:endParaRPr lang="en-US" sz="2400" dirty="0" smtClean="0">
              <a:latin typeface="Arial" charset="0"/>
            </a:endParaRPr>
          </a:p>
          <a:p>
            <a:pPr marL="342900" indent="-342900">
              <a:buFont typeface="Arial" charset="0"/>
              <a:buChar char="•"/>
            </a:pPr>
            <a:r>
              <a:rPr lang="en-US" sz="2400" dirty="0" smtClean="0">
                <a:latin typeface="Arial" charset="0"/>
              </a:rPr>
              <a:t>I</a:t>
            </a:r>
            <a:r>
              <a:rPr lang="en-US" sz="2400" dirty="0" smtClean="0">
                <a:latin typeface="Calibri" charset="0"/>
              </a:rPr>
              <a:t>mplementation</a:t>
            </a:r>
            <a:r>
              <a:rPr lang="en-US" sz="2400" dirty="0">
                <a:latin typeface="Calibri" charset="0"/>
              </a:rPr>
              <a:t>: </a:t>
            </a:r>
          </a:p>
          <a:p>
            <a:endParaRPr lang="en-US" sz="2400" dirty="0">
              <a:latin typeface="Calibri"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209" y="5126383"/>
            <a:ext cx="4724400" cy="660400"/>
          </a:xfrm>
          <a:prstGeom prst="rect">
            <a:avLst/>
          </a:prstGeom>
        </p:spPr>
      </p:pic>
    </p:spTree>
    <p:extLst>
      <p:ext uri="{BB962C8B-B14F-4D97-AF65-F5344CB8AC3E}">
        <p14:creationId xmlns:p14="http://schemas.microsoft.com/office/powerpoint/2010/main" val="565179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Mann-Whitey / Wilcoxon Rank</a:t>
            </a:r>
          </a:p>
        </p:txBody>
      </p:sp>
      <p:sp>
        <p:nvSpPr>
          <p:cNvPr id="4" name="Rectangle 3"/>
          <p:cNvSpPr/>
          <p:nvPr/>
        </p:nvSpPr>
        <p:spPr>
          <a:xfrm>
            <a:off x="237995" y="1161821"/>
            <a:ext cx="11732332" cy="5386090"/>
          </a:xfrm>
          <a:prstGeom prst="rect">
            <a:avLst/>
          </a:prstGeom>
        </p:spPr>
        <p:txBody>
          <a:bodyPr wrap="square">
            <a:spAutoFit/>
          </a:bodyPr>
          <a:lstStyle/>
          <a:p>
            <a:r>
              <a:rPr lang="en-US" sz="2400" b="1" dirty="0" smtClean="0"/>
              <a:t>Replaces two sample t-test</a:t>
            </a:r>
            <a:endParaRPr lang="en-US" sz="2400" b="1" dirty="0"/>
          </a:p>
          <a:p>
            <a:pPr marL="342900" indent="-342900">
              <a:buFont typeface="Arial" charset="0"/>
              <a:buChar char="•"/>
            </a:pPr>
            <a:endParaRPr lang="en-US" sz="2400" dirty="0"/>
          </a:p>
          <a:p>
            <a:pPr marL="342900" indent="-342900">
              <a:buFont typeface="Arial" charset="0"/>
              <a:buChar char="•"/>
            </a:pPr>
            <a:r>
              <a:rPr lang="en-US" sz="2400" dirty="0" smtClean="0"/>
              <a:t>Tests </a:t>
            </a:r>
            <a:r>
              <a:rPr lang="en-US" sz="2400" dirty="0"/>
              <a:t>the hypothesis based upon a ranked list </a:t>
            </a:r>
          </a:p>
          <a:p>
            <a:pPr marL="342900" indent="-342900">
              <a:buFont typeface="Arial" charset="0"/>
              <a:buChar char="•"/>
            </a:pPr>
            <a:endParaRPr lang="en-US" sz="2400" dirty="0" smtClean="0"/>
          </a:p>
          <a:p>
            <a:pPr marL="342900" indent="-342900">
              <a:buFont typeface="Arial" charset="0"/>
              <a:buChar char="•"/>
            </a:pPr>
            <a:r>
              <a:rPr lang="en-US" sz="2400" dirty="0" smtClean="0"/>
              <a:t>The </a:t>
            </a:r>
            <a:r>
              <a:rPr lang="en-US" sz="2400" dirty="0"/>
              <a:t>tests are done on the ranks rather than the actual values </a:t>
            </a:r>
          </a:p>
          <a:p>
            <a:pPr marL="342900" indent="-342900">
              <a:buFont typeface="Arial" charset="0"/>
              <a:buChar char="•"/>
            </a:pPr>
            <a:endParaRPr lang="en-US" sz="2400" dirty="0" smtClean="0"/>
          </a:p>
          <a:p>
            <a:pPr marL="342900" indent="-342900">
              <a:buFont typeface="Arial" charset="0"/>
              <a:buChar char="•"/>
            </a:pPr>
            <a:r>
              <a:rPr lang="en-US" sz="2400" dirty="0" smtClean="0"/>
              <a:t>Implementation</a:t>
            </a:r>
            <a:r>
              <a:rPr lang="en-US" sz="2400" dirty="0"/>
              <a:t>: </a:t>
            </a:r>
          </a:p>
          <a:p>
            <a:pPr marL="342900" indent="-342900">
              <a:buFont typeface="Arial" charset="0"/>
              <a:buChar char="•"/>
            </a:pPr>
            <a:endParaRPr lang="en-US" sz="2400" dirty="0" smtClean="0"/>
          </a:p>
          <a:p>
            <a:pPr marL="342900" indent="-342900">
              <a:buFont typeface="Arial" charset="0"/>
              <a:buChar char="•"/>
            </a:pPr>
            <a:r>
              <a:rPr lang="en-US" sz="2400" dirty="0" smtClean="0"/>
              <a:t>Assumptions</a:t>
            </a:r>
            <a:r>
              <a:rPr lang="en-US" sz="2400" dirty="0"/>
              <a:t>: </a:t>
            </a:r>
          </a:p>
          <a:p>
            <a:pPr marL="800100" lvl="1" indent="-342900">
              <a:buFont typeface="Arial" charset="0"/>
              <a:buChar char="•"/>
            </a:pPr>
            <a:r>
              <a:rPr lang="en-US" sz="2400" dirty="0" smtClean="0"/>
              <a:t>The </a:t>
            </a:r>
            <a:r>
              <a:rPr lang="en-US" sz="2400" dirty="0"/>
              <a:t>distribution of measurements is symmetrical </a:t>
            </a:r>
          </a:p>
          <a:p>
            <a:pPr marL="800100" lvl="1" indent="-342900">
              <a:buFont typeface="Arial" charset="0"/>
              <a:buChar char="•"/>
            </a:pPr>
            <a:r>
              <a:rPr lang="en-US" sz="2400" dirty="0" smtClean="0"/>
              <a:t>Distributions </a:t>
            </a:r>
            <a:r>
              <a:rPr lang="en-US" sz="2400" dirty="0"/>
              <a:t>of the two variables must have the same shape </a:t>
            </a:r>
          </a:p>
          <a:p>
            <a:pPr marL="800100" lvl="1" indent="-342900">
              <a:buFont typeface="Arial" charset="0"/>
              <a:buChar char="•"/>
            </a:pPr>
            <a:r>
              <a:rPr lang="en-US" sz="2400" dirty="0" smtClean="0"/>
              <a:t>A </a:t>
            </a:r>
            <a:r>
              <a:rPr lang="en-US" sz="2400" b="1" dirty="0"/>
              <a:t>significant result implies that the two variables have different distributions </a:t>
            </a:r>
            <a:r>
              <a:rPr lang="en-US" sz="2400" dirty="0"/>
              <a:t>(possibly due to different means but also possibly due to variances or skewness) </a:t>
            </a:r>
          </a:p>
          <a:p>
            <a:pPr marL="457200" indent="-457200">
              <a:buFont typeface="Arial" charset="0"/>
              <a:buChar char="•"/>
            </a:pP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757" y="3229545"/>
            <a:ext cx="2418522" cy="625321"/>
          </a:xfrm>
          <a:prstGeom prst="rect">
            <a:avLst/>
          </a:prstGeom>
        </p:spPr>
      </p:pic>
    </p:spTree>
    <p:extLst>
      <p:ext uri="{BB962C8B-B14F-4D97-AF65-F5344CB8AC3E}">
        <p14:creationId xmlns:p14="http://schemas.microsoft.com/office/powerpoint/2010/main" val="655517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4" y="1161821"/>
            <a:ext cx="11649205" cy="4832092"/>
          </a:xfrm>
          <a:prstGeom prst="rect">
            <a:avLst/>
          </a:prstGeom>
        </p:spPr>
        <p:txBody>
          <a:bodyPr wrap="square">
            <a:spAutoFit/>
          </a:bodyPr>
          <a:lstStyle/>
          <a:p>
            <a:pPr marL="342900" indent="-342900">
              <a:buFont typeface="Arial" charset="0"/>
              <a:buChar char="•"/>
            </a:pPr>
            <a:r>
              <a:rPr lang="en-US" sz="2800" dirty="0" smtClean="0"/>
              <a:t>Makes almost no assumptions about the underlying data and allow very specific questions to be asked.</a:t>
            </a:r>
          </a:p>
          <a:p>
            <a:pPr marL="342900" indent="-342900">
              <a:buFont typeface="Arial" charset="0"/>
              <a:buChar char="•"/>
            </a:pPr>
            <a:endParaRPr lang="en-US" sz="2800" dirty="0"/>
          </a:p>
          <a:p>
            <a:pPr marL="342900" indent="-342900">
              <a:buFont typeface="Arial" charset="0"/>
              <a:buChar char="•"/>
            </a:pPr>
            <a:r>
              <a:rPr lang="en-US" sz="2800" dirty="0" smtClean="0"/>
              <a:t>Under </a:t>
            </a:r>
            <a:r>
              <a:rPr lang="en-US" sz="2800" dirty="0"/>
              <a:t>the null hypothesis, the two groups are drawn from identical distributions (they are from identical populations) </a:t>
            </a:r>
          </a:p>
          <a:p>
            <a:pPr marL="342900" indent="-342900">
              <a:buFont typeface="Arial" charset="0"/>
              <a:buChar char="•"/>
            </a:pPr>
            <a:endParaRPr lang="en-US" sz="2800" dirty="0" smtClean="0"/>
          </a:p>
          <a:p>
            <a:pPr marL="342900" indent="-342900">
              <a:buFont typeface="Arial" charset="0"/>
              <a:buChar char="•"/>
            </a:pPr>
            <a:r>
              <a:rPr lang="en-US" sz="2800" dirty="0" smtClean="0"/>
              <a:t>By </a:t>
            </a:r>
            <a:r>
              <a:rPr lang="en-US" sz="2800" dirty="0"/>
              <a:t>randomizing the observations between groups, an expected distribution under the null hypothesis can be generated </a:t>
            </a:r>
          </a:p>
          <a:p>
            <a:pPr marL="342900" indent="-342900">
              <a:buFont typeface="Arial" charset="0"/>
              <a:buChar char="•"/>
            </a:pPr>
            <a:endParaRPr lang="en-US" sz="2800" dirty="0" smtClean="0"/>
          </a:p>
          <a:p>
            <a:pPr marL="342900" indent="-342900">
              <a:buFont typeface="Arial" charset="0"/>
              <a:buChar char="•"/>
            </a:pPr>
            <a:r>
              <a:rPr lang="en-US" sz="2800" dirty="0" smtClean="0"/>
              <a:t>If </a:t>
            </a:r>
            <a:r>
              <a:rPr lang="en-US" sz="2800" dirty="0"/>
              <a:t>we are interested in differences between the mean, then we might choose mean 1-mean 2 as our test statistic </a:t>
            </a:r>
            <a:endParaRPr lang="en-US" sz="2800" dirty="0" smtClean="0"/>
          </a:p>
        </p:txBody>
      </p:sp>
    </p:spTree>
    <p:extLst>
      <p:ext uri="{BB962C8B-B14F-4D97-AF65-F5344CB8AC3E}">
        <p14:creationId xmlns:p14="http://schemas.microsoft.com/office/powerpoint/2010/main" val="696807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5" y="1161821"/>
            <a:ext cx="8051240" cy="5386090"/>
          </a:xfrm>
          <a:prstGeom prst="rect">
            <a:avLst/>
          </a:prstGeom>
        </p:spPr>
        <p:txBody>
          <a:bodyPr wrap="square">
            <a:spAutoFit/>
          </a:bodyPr>
          <a:lstStyle/>
          <a:p>
            <a:r>
              <a:rPr lang="en-US" sz="2400" dirty="0" smtClean="0"/>
              <a:t>Step </a:t>
            </a:r>
            <a:r>
              <a:rPr lang="en-US" sz="2400" dirty="0"/>
              <a:t>1: Create a permuted set of data in which the values of the response variable are randomly reordered </a:t>
            </a:r>
          </a:p>
          <a:p>
            <a:endParaRPr lang="en-US" sz="2400" dirty="0"/>
          </a:p>
          <a:p>
            <a:r>
              <a:rPr lang="en-US" sz="2400" dirty="0" smtClean="0"/>
              <a:t>Step </a:t>
            </a:r>
            <a:r>
              <a:rPr lang="en-US" sz="2400" dirty="0"/>
              <a:t>2: Calculate the test statistic from the randomly reordered groups </a:t>
            </a:r>
          </a:p>
          <a:p>
            <a:endParaRPr lang="en-US" sz="2400" dirty="0"/>
          </a:p>
          <a:p>
            <a:r>
              <a:rPr lang="en-US" sz="2400" dirty="0" smtClean="0"/>
              <a:t>Step </a:t>
            </a:r>
            <a:r>
              <a:rPr lang="en-US" sz="2400" dirty="0"/>
              <a:t>3: Repeat Steps 1 and 2 thousands of times </a:t>
            </a:r>
          </a:p>
          <a:p>
            <a:endParaRPr lang="en-US" sz="2400" dirty="0"/>
          </a:p>
          <a:p>
            <a:r>
              <a:rPr lang="en-US" sz="2400" dirty="0" smtClean="0"/>
              <a:t>Step </a:t>
            </a:r>
            <a:r>
              <a:rPr lang="en-US" sz="2400" dirty="0"/>
              <a:t>4: Compare the actual value of the test statistic from the original data to the distribution of values from the permutation steps </a:t>
            </a:r>
          </a:p>
          <a:p>
            <a:endParaRPr lang="en-US" sz="2400" dirty="0"/>
          </a:p>
          <a:p>
            <a:endParaRPr lang="en-US" sz="2400" dirty="0"/>
          </a:p>
          <a:p>
            <a:endParaRPr lang="en-US" sz="3200" dirty="0"/>
          </a:p>
        </p:txBody>
      </p:sp>
    </p:spTree>
    <p:extLst>
      <p:ext uri="{BB962C8B-B14F-4D97-AF65-F5344CB8AC3E}">
        <p14:creationId xmlns:p14="http://schemas.microsoft.com/office/powerpoint/2010/main" val="457956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5" y="1161821"/>
            <a:ext cx="8051240" cy="5386090"/>
          </a:xfrm>
          <a:prstGeom prst="rect">
            <a:avLst/>
          </a:prstGeom>
        </p:spPr>
        <p:txBody>
          <a:bodyPr wrap="square">
            <a:spAutoFit/>
          </a:bodyPr>
          <a:lstStyle/>
          <a:p>
            <a:r>
              <a:rPr lang="en-US" sz="2400" dirty="0" smtClean="0"/>
              <a:t>Step </a:t>
            </a:r>
            <a:r>
              <a:rPr lang="en-US" sz="2400" dirty="0"/>
              <a:t>1: Create a permuted set of data in which the values of the response variable are randomly reordered </a:t>
            </a:r>
          </a:p>
          <a:p>
            <a:endParaRPr lang="en-US" sz="2400" dirty="0"/>
          </a:p>
          <a:p>
            <a:r>
              <a:rPr lang="en-US" sz="2400" dirty="0" smtClean="0"/>
              <a:t>Step </a:t>
            </a:r>
            <a:r>
              <a:rPr lang="en-US" sz="2400" dirty="0"/>
              <a:t>2: Calculate the test statistic from the randomly reordered groups </a:t>
            </a:r>
          </a:p>
          <a:p>
            <a:endParaRPr lang="en-US" sz="2400" dirty="0"/>
          </a:p>
          <a:p>
            <a:r>
              <a:rPr lang="en-US" sz="2400" dirty="0" smtClean="0"/>
              <a:t>Step </a:t>
            </a:r>
            <a:r>
              <a:rPr lang="en-US" sz="2400" dirty="0"/>
              <a:t>3: Repeat Steps 1 and 2 thousands of times </a:t>
            </a:r>
          </a:p>
          <a:p>
            <a:endParaRPr lang="en-US" sz="2400" dirty="0"/>
          </a:p>
          <a:p>
            <a:r>
              <a:rPr lang="en-US" sz="2400" smtClean="0"/>
              <a:t>Step </a:t>
            </a:r>
            <a:r>
              <a:rPr lang="en-US" sz="2400" dirty="0"/>
              <a:t>4: Compare the actual value of the test statistic from the original data to the distribution of values from the permutation steps </a:t>
            </a:r>
          </a:p>
          <a:p>
            <a:endParaRPr lang="en-US" sz="2400" dirty="0"/>
          </a:p>
          <a:p>
            <a:endParaRPr lang="en-US" sz="2400" dirty="0"/>
          </a:p>
          <a:p>
            <a:endParaRPr lang="en-US" sz="3200" dirty="0"/>
          </a:p>
        </p:txBody>
      </p:sp>
    </p:spTree>
    <p:extLst>
      <p:ext uri="{BB962C8B-B14F-4D97-AF65-F5344CB8AC3E}">
        <p14:creationId xmlns:p14="http://schemas.microsoft.com/office/powerpoint/2010/main" val="730608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8" y="1015427"/>
            <a:ext cx="6659218" cy="57351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007" y="2133600"/>
            <a:ext cx="5013966" cy="3151367"/>
          </a:xfrm>
          <a:prstGeom prst="rect">
            <a:avLst/>
          </a:prstGeom>
        </p:spPr>
      </p:pic>
    </p:spTree>
    <p:extLst>
      <p:ext uri="{BB962C8B-B14F-4D97-AF65-F5344CB8AC3E}">
        <p14:creationId xmlns:p14="http://schemas.microsoft.com/office/powerpoint/2010/main" val="458389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Today</a:t>
            </a:r>
            <a:endParaRPr lang="en-US" b="1" dirty="0">
              <a:solidFill>
                <a:schemeClr val="bg1"/>
              </a:solidFill>
            </a:endParaRPr>
          </a:p>
        </p:txBody>
      </p:sp>
      <p:sp>
        <p:nvSpPr>
          <p:cNvPr id="3" name="Rectangle 2"/>
          <p:cNvSpPr/>
          <p:nvPr/>
        </p:nvSpPr>
        <p:spPr>
          <a:xfrm>
            <a:off x="214641" y="1109317"/>
            <a:ext cx="8595359" cy="5016758"/>
          </a:xfrm>
          <a:prstGeom prst="rect">
            <a:avLst/>
          </a:prstGeom>
        </p:spPr>
        <p:txBody>
          <a:bodyPr wrap="square">
            <a:spAutoFit/>
          </a:bodyPr>
          <a:lstStyle/>
          <a:p>
            <a:pPr marL="742950" indent="-742950">
              <a:buFont typeface="+mj-lt"/>
              <a:buAutoNum type="arabicParenR"/>
            </a:pPr>
            <a:r>
              <a:rPr lang="en-US" sz="2800" dirty="0" smtClean="0"/>
              <a:t>Comparing means</a:t>
            </a:r>
          </a:p>
          <a:p>
            <a:pPr marL="1200150" lvl="1" indent="-742950">
              <a:buFont typeface="+mj-lt"/>
              <a:buAutoNum type="alphaLcParenR"/>
            </a:pPr>
            <a:r>
              <a:rPr lang="en-US" sz="2400" dirty="0" smtClean="0"/>
              <a:t>One sample t-test</a:t>
            </a:r>
          </a:p>
          <a:p>
            <a:pPr marL="1200150" lvl="1" indent="-742950">
              <a:buFont typeface="+mj-lt"/>
              <a:buAutoNum type="alphaLcParenR"/>
            </a:pPr>
            <a:r>
              <a:rPr lang="en-US" sz="2400" dirty="0" smtClean="0"/>
              <a:t>Two sample t-test</a:t>
            </a:r>
          </a:p>
          <a:p>
            <a:pPr marL="1200150" lvl="1" indent="-742950">
              <a:buFont typeface="+mj-lt"/>
              <a:buAutoNum type="alphaLcParenR"/>
            </a:pPr>
            <a:r>
              <a:rPr lang="en-US" sz="2400" dirty="0" smtClean="0"/>
              <a:t>Paired value t-test</a:t>
            </a:r>
          </a:p>
          <a:p>
            <a:pPr marL="742950" indent="-742950">
              <a:buFont typeface="+mj-lt"/>
              <a:buAutoNum type="arabicParenR"/>
            </a:pPr>
            <a:r>
              <a:rPr lang="en-US" sz="2800" dirty="0" smtClean="0"/>
              <a:t>Comparing Variances</a:t>
            </a:r>
          </a:p>
          <a:p>
            <a:pPr marL="1200150" lvl="1" indent="-742950">
              <a:buFont typeface="+mj-lt"/>
              <a:buAutoNum type="alphaLcParenR"/>
            </a:pPr>
            <a:r>
              <a:rPr lang="en-US" sz="2400" dirty="0" err="1" smtClean="0"/>
              <a:t>Levene’s</a:t>
            </a:r>
            <a:r>
              <a:rPr lang="en-US" sz="2400" dirty="0" smtClean="0"/>
              <a:t> test</a:t>
            </a:r>
          </a:p>
          <a:p>
            <a:pPr marL="742950" indent="-742950">
              <a:buFont typeface="+mj-lt"/>
              <a:buAutoNum type="arabicParenR"/>
            </a:pPr>
            <a:r>
              <a:rPr lang="en-US" sz="2800" dirty="0" smtClean="0"/>
              <a:t>Assumptions</a:t>
            </a:r>
          </a:p>
          <a:p>
            <a:pPr marL="742950" indent="-742950">
              <a:buFont typeface="+mj-lt"/>
              <a:buAutoNum type="arabicParenR"/>
            </a:pPr>
            <a:r>
              <a:rPr lang="en-US" sz="2800" dirty="0" smtClean="0"/>
              <a:t>Transformations</a:t>
            </a:r>
          </a:p>
          <a:p>
            <a:pPr marL="742950" indent="-742950">
              <a:buFont typeface="+mj-lt"/>
              <a:buAutoNum type="arabicParenR"/>
            </a:pPr>
            <a:r>
              <a:rPr lang="en-US" sz="2800" dirty="0" smtClean="0"/>
              <a:t>Non-parametric tests</a:t>
            </a:r>
          </a:p>
          <a:p>
            <a:pPr marL="1200150" lvl="1" indent="-742950">
              <a:buFont typeface="+mj-lt"/>
              <a:buAutoNum type="alphaLcParenR"/>
            </a:pPr>
            <a:r>
              <a:rPr lang="en-US" sz="2400" dirty="0" smtClean="0"/>
              <a:t>Sign test</a:t>
            </a:r>
          </a:p>
          <a:p>
            <a:pPr marL="1200150" lvl="1" indent="-742950">
              <a:buFont typeface="+mj-lt"/>
              <a:buAutoNum type="alphaLcParenR"/>
            </a:pPr>
            <a:r>
              <a:rPr lang="en-US" sz="2400" dirty="0" smtClean="0"/>
              <a:t>Mann-Whitey / Wilcoxon Rank</a:t>
            </a:r>
          </a:p>
          <a:p>
            <a:pPr marL="1200150" lvl="1" indent="-742950">
              <a:buFont typeface="+mj-lt"/>
              <a:buAutoNum type="alphaLcParenR"/>
            </a:pPr>
            <a:r>
              <a:rPr lang="en-US" sz="2400" dirty="0" smtClean="0"/>
              <a:t>Permutation test</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For Thursday</a:t>
            </a:r>
            <a:endParaRPr lang="en-US" b="1" dirty="0">
              <a:solidFill>
                <a:schemeClr val="bg1"/>
              </a:solidFill>
            </a:endParaRPr>
          </a:p>
        </p:txBody>
      </p:sp>
      <p:sp>
        <p:nvSpPr>
          <p:cNvPr id="6" name="Rectangle 5"/>
          <p:cNvSpPr/>
          <p:nvPr/>
        </p:nvSpPr>
        <p:spPr>
          <a:xfrm>
            <a:off x="100208" y="1297140"/>
            <a:ext cx="11887200" cy="4031873"/>
          </a:xfrm>
          <a:prstGeom prst="rect">
            <a:avLst/>
          </a:prstGeom>
        </p:spPr>
        <p:txBody>
          <a:bodyPr wrap="square">
            <a:spAutoFit/>
          </a:bodyPr>
          <a:lstStyle/>
          <a:p>
            <a:r>
              <a:rPr lang="en-US" sz="3200" dirty="0" smtClean="0"/>
              <a:t>Read chapter WS 6-9</a:t>
            </a:r>
          </a:p>
          <a:p>
            <a:endParaRPr lang="en-US" sz="3200" dirty="0"/>
          </a:p>
          <a:p>
            <a:r>
              <a:rPr lang="en-US" sz="3200" dirty="0" smtClean="0"/>
              <a:t>Bring laptop to class!</a:t>
            </a:r>
          </a:p>
          <a:p>
            <a:endParaRPr lang="en-US" sz="3200" dirty="0"/>
          </a:p>
          <a:p>
            <a:r>
              <a:rPr lang="en-US" sz="3200" dirty="0" smtClean="0"/>
              <a:t>Heath Blackmon  </a:t>
            </a:r>
          </a:p>
          <a:p>
            <a:r>
              <a:rPr lang="en-US" sz="3200" dirty="0" smtClean="0"/>
              <a:t>BSBW 309  </a:t>
            </a:r>
          </a:p>
          <a:p>
            <a:r>
              <a:rPr lang="en-US" sz="3200" dirty="0" smtClean="0"/>
              <a:t>coleoguy@gmail.com  </a:t>
            </a:r>
          </a:p>
          <a:p>
            <a:r>
              <a:rPr lang="en-US" sz="3200" dirty="0" smtClean="0"/>
              <a:t>@coleoguy</a:t>
            </a:r>
          </a:p>
        </p:txBody>
      </p:sp>
    </p:spTree>
    <p:extLst>
      <p:ext uri="{BB962C8B-B14F-4D97-AF65-F5344CB8AC3E}">
        <p14:creationId xmlns:p14="http://schemas.microsoft.com/office/powerpoint/2010/main" val="77187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Continuous Data</a:t>
            </a:r>
            <a:endParaRPr lang="en-US" b="1" dirty="0">
              <a:solidFill>
                <a:schemeClr val="bg1"/>
              </a:solidFill>
            </a:endParaRPr>
          </a:p>
        </p:txBody>
      </p:sp>
      <p:sp>
        <p:nvSpPr>
          <p:cNvPr id="4" name="Rectangle 3"/>
          <p:cNvSpPr/>
          <p:nvPr/>
        </p:nvSpPr>
        <p:spPr>
          <a:xfrm>
            <a:off x="195431" y="1149293"/>
            <a:ext cx="10450798" cy="1200329"/>
          </a:xfrm>
          <a:prstGeom prst="rect">
            <a:avLst/>
          </a:prstGeom>
        </p:spPr>
        <p:txBody>
          <a:bodyPr wrap="square">
            <a:spAutoFit/>
          </a:bodyPr>
          <a:lstStyle/>
          <a:p>
            <a:r>
              <a:rPr lang="en-US" sz="2400" b="1" dirty="0" smtClean="0"/>
              <a:t>Name a type of continuous data from your own field</a:t>
            </a:r>
          </a:p>
          <a:p>
            <a:endParaRPr lang="en-US" sz="2400" b="1" dirty="0" smtClean="0"/>
          </a:p>
          <a:p>
            <a:endParaRPr lang="en-US" sz="2400" b="1" dirty="0" smtClean="0"/>
          </a:p>
        </p:txBody>
      </p:sp>
      <p:grpSp>
        <p:nvGrpSpPr>
          <p:cNvPr id="18" name="Group 17"/>
          <p:cNvGrpSpPr/>
          <p:nvPr/>
        </p:nvGrpSpPr>
        <p:grpSpPr>
          <a:xfrm>
            <a:off x="1676400" y="2349622"/>
            <a:ext cx="8969829" cy="3637521"/>
            <a:chOff x="1676400" y="2349622"/>
            <a:chExt cx="8969829" cy="3637521"/>
          </a:xfrm>
        </p:grpSpPr>
        <p:sp>
          <p:nvSpPr>
            <p:cNvPr id="3" name="Rectangle 2"/>
            <p:cNvSpPr/>
            <p:nvPr/>
          </p:nvSpPr>
          <p:spPr>
            <a:xfrm>
              <a:off x="1676400" y="2349622"/>
              <a:ext cx="8969829" cy="3637521"/>
            </a:xfrm>
            <a:prstGeom prst="rect">
              <a:avLst/>
            </a:prstGeom>
            <a:solidFill>
              <a:schemeClr val="bg1"/>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153240">
              <a:off x="5867400" y="3073400"/>
              <a:ext cx="444500" cy="6985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338558" y="4706674"/>
              <a:ext cx="444500" cy="6985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23086">
              <a:off x="6960652" y="2815573"/>
              <a:ext cx="444500" cy="69850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419368">
              <a:off x="5703117" y="4517160"/>
              <a:ext cx="444500" cy="698500"/>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28000">
              <a:off x="6829910" y="4236986"/>
              <a:ext cx="444500" cy="698500"/>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56256">
              <a:off x="5198579" y="3683000"/>
              <a:ext cx="444500" cy="69850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141338">
              <a:off x="8943008" y="3705275"/>
              <a:ext cx="444500" cy="698500"/>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126495">
              <a:off x="2204958" y="2483642"/>
              <a:ext cx="444500" cy="698500"/>
            </a:xfrm>
            <a:prstGeom prst="rect">
              <a:avLst/>
            </a:prstGeom>
          </p:spPr>
        </p:pic>
        <p:sp>
          <p:nvSpPr>
            <p:cNvPr id="8" name="Rectangle 7"/>
            <p:cNvSpPr/>
            <p:nvPr/>
          </p:nvSpPr>
          <p:spPr>
            <a:xfrm>
              <a:off x="6161315" y="2349622"/>
              <a:ext cx="4484914" cy="3637521"/>
            </a:xfrm>
            <a:prstGeom prst="rect">
              <a:avLst/>
            </a:prstGeom>
            <a:solidFill>
              <a:schemeClr val="bg1">
                <a:lumMod val="65000"/>
                <a:alpha val="53000"/>
              </a:schemeClr>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t tests</a:t>
            </a:r>
            <a:endParaRPr lang="en-US" b="1" dirty="0">
              <a:solidFill>
                <a:schemeClr val="bg1"/>
              </a:solidFill>
            </a:endParaRPr>
          </a:p>
        </p:txBody>
      </p:sp>
      <p:pic>
        <p:nvPicPr>
          <p:cNvPr id="3" name="Picture 2"/>
          <p:cNvPicPr>
            <a:picLocks noChangeAspect="1"/>
          </p:cNvPicPr>
          <p:nvPr/>
        </p:nvPicPr>
        <p:blipFill>
          <a:blip r:embed="rId2"/>
          <a:stretch>
            <a:fillRect/>
          </a:stretch>
        </p:blipFill>
        <p:spPr>
          <a:xfrm>
            <a:off x="9179477" y="4634928"/>
            <a:ext cx="1902691" cy="1217722"/>
          </a:xfrm>
          <a:prstGeom prst="rect">
            <a:avLst/>
          </a:prstGeom>
        </p:spPr>
      </p:pic>
      <p:sp>
        <p:nvSpPr>
          <p:cNvPr id="5" name="Rectangle 4"/>
          <p:cNvSpPr/>
          <p:nvPr/>
        </p:nvSpPr>
        <p:spPr>
          <a:xfrm>
            <a:off x="195432" y="1149294"/>
            <a:ext cx="7743224" cy="4862870"/>
          </a:xfrm>
          <a:prstGeom prst="rect">
            <a:avLst/>
          </a:prstGeom>
        </p:spPr>
        <p:txBody>
          <a:bodyPr wrap="square">
            <a:spAutoFit/>
          </a:bodyPr>
          <a:lstStyle/>
          <a:p>
            <a:pPr marL="342900" indent="-342900">
              <a:buFont typeface="Arial" charset="0"/>
              <a:buChar char="•"/>
            </a:pPr>
            <a:r>
              <a:rPr lang="en-US" sz="2200" dirty="0" smtClean="0"/>
              <a:t>Based </a:t>
            </a:r>
            <a:r>
              <a:rPr lang="en-US" sz="2200" dirty="0"/>
              <a:t>on the </a:t>
            </a:r>
            <a:r>
              <a:rPr lang="en-US" sz="2200" i="1" dirty="0"/>
              <a:t>t</a:t>
            </a:r>
            <a:r>
              <a:rPr lang="en-US" sz="2200" dirty="0"/>
              <a:t>-distribution, which is similar to a normal distribution, except it takes into account the fact that we don’t know the population standard deviation with </a:t>
            </a:r>
            <a:r>
              <a:rPr lang="en-US" sz="2200" dirty="0" smtClean="0"/>
              <a:t>certainty.  Published by </a:t>
            </a:r>
            <a:r>
              <a:rPr lang="en-US" sz="2200" dirty="0" err="1" smtClean="0"/>
              <a:t>Gosset</a:t>
            </a:r>
            <a:r>
              <a:rPr lang="en-US" sz="2200" dirty="0" smtClean="0"/>
              <a:t> in 1908 under the pseudonym Student</a:t>
            </a:r>
            <a:r>
              <a:rPr lang="en-US" sz="2200" dirty="0"/>
              <a:t> </a:t>
            </a:r>
            <a:r>
              <a:rPr lang="en-US" sz="2200" dirty="0" smtClean="0"/>
              <a:t>because he was employed by Guinness brewery.</a:t>
            </a:r>
          </a:p>
          <a:p>
            <a:pPr marL="342900" indent="-342900">
              <a:buFont typeface="Arial" charset="0"/>
              <a:buChar char="•"/>
            </a:pPr>
            <a:endParaRPr lang="en-US" sz="2200" dirty="0"/>
          </a:p>
          <a:p>
            <a:pPr marL="342900" indent="-342900">
              <a:buFont typeface="Arial" charset="0"/>
              <a:buChar char="•"/>
            </a:pPr>
            <a:r>
              <a:rPr lang="en-US" sz="2200" dirty="0" smtClean="0"/>
              <a:t>Since </a:t>
            </a:r>
            <a:r>
              <a:rPr lang="en-US" sz="2200" dirty="0"/>
              <a:t>we only know the sample standard deviation, instead of the population standard deviation, we have some additional uncertainty regarding the possible values of the mean </a:t>
            </a:r>
            <a:endParaRPr lang="en-US" sz="2200" dirty="0" smtClean="0"/>
          </a:p>
          <a:p>
            <a:pPr marL="342900" indent="-342900">
              <a:buFont typeface="Arial" charset="0"/>
              <a:buChar char="•"/>
            </a:pPr>
            <a:endParaRPr lang="en-US" sz="2200" dirty="0"/>
          </a:p>
          <a:p>
            <a:pPr marL="342900" indent="-342900">
              <a:buFont typeface="Arial" charset="0"/>
              <a:buChar char="•"/>
            </a:pPr>
            <a:r>
              <a:rPr lang="en-US" sz="2200" dirty="0" smtClean="0"/>
              <a:t>Consequently</a:t>
            </a:r>
            <a:r>
              <a:rPr lang="en-US" sz="2200" dirty="0"/>
              <a:t>, the </a:t>
            </a:r>
            <a:r>
              <a:rPr lang="en-US" sz="2200" i="1" dirty="0"/>
              <a:t>t</a:t>
            </a:r>
            <a:r>
              <a:rPr lang="en-US" sz="2200" dirty="0"/>
              <a:t>-distribution is wider than the normal distribution, and the </a:t>
            </a:r>
            <a:r>
              <a:rPr lang="en-US" sz="2200" i="1" dirty="0"/>
              <a:t>t</a:t>
            </a:r>
            <a:r>
              <a:rPr lang="en-US" sz="2200" dirty="0"/>
              <a:t>-distribution actually yields a more exact estimate of the confidence interval for the mean </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656" y="1723981"/>
            <a:ext cx="4253344" cy="2122881"/>
          </a:xfrm>
          <a:prstGeom prst="rect">
            <a:avLst/>
          </a:prstGeom>
        </p:spPr>
      </p:pic>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 distribution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1125034"/>
            <a:ext cx="7237181" cy="5545930"/>
          </a:xfrm>
          <a:prstGeom prst="rect">
            <a:avLst/>
          </a:prstGeom>
        </p:spPr>
      </p:pic>
      <p:sp>
        <p:nvSpPr>
          <p:cNvPr id="5" name="TextBox 4"/>
          <p:cNvSpPr txBox="1"/>
          <p:nvPr/>
        </p:nvSpPr>
        <p:spPr>
          <a:xfrm>
            <a:off x="8167255" y="1125034"/>
            <a:ext cx="3138055" cy="646331"/>
          </a:xfrm>
          <a:prstGeom prst="rect">
            <a:avLst/>
          </a:prstGeom>
          <a:noFill/>
        </p:spPr>
        <p:txBody>
          <a:bodyPr wrap="square" rtlCol="0">
            <a:spAutoFit/>
          </a:bodyPr>
          <a:lstStyle/>
          <a:p>
            <a:r>
              <a:rPr lang="en-US" smtClean="0"/>
              <a:t>Power increases dramatically for the first few samples</a:t>
            </a:r>
            <a:endParaRPr lang="en-US"/>
          </a:p>
        </p:txBody>
      </p:sp>
    </p:spTree>
    <p:extLst>
      <p:ext uri="{BB962C8B-B14F-4D97-AF65-F5344CB8AC3E}">
        <p14:creationId xmlns:p14="http://schemas.microsoft.com/office/powerpoint/2010/main" val="121732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One-sample t-test</a:t>
            </a:r>
          </a:p>
        </p:txBody>
      </p:sp>
      <p:sp>
        <p:nvSpPr>
          <p:cNvPr id="4" name="Rectangle 3"/>
          <p:cNvSpPr/>
          <p:nvPr/>
        </p:nvSpPr>
        <p:spPr>
          <a:xfrm>
            <a:off x="243922" y="1357113"/>
            <a:ext cx="5852078" cy="3046988"/>
          </a:xfrm>
          <a:prstGeom prst="rect">
            <a:avLst/>
          </a:prstGeom>
        </p:spPr>
        <p:txBody>
          <a:bodyPr wrap="square">
            <a:spAutoFit/>
          </a:bodyPr>
          <a:lstStyle/>
          <a:p>
            <a:r>
              <a:rPr lang="en-US" sz="2400" dirty="0" smtClean="0"/>
              <a:t>Assumptions</a:t>
            </a:r>
            <a:r>
              <a:rPr lang="en-US" sz="2400" dirty="0"/>
              <a:t>: </a:t>
            </a:r>
          </a:p>
          <a:p>
            <a:pPr marL="342900" indent="-342900">
              <a:buFont typeface="Arial" charset="0"/>
              <a:buChar char="•"/>
            </a:pPr>
            <a:r>
              <a:rPr lang="en-US" sz="2400" dirty="0" smtClean="0"/>
              <a:t>The </a:t>
            </a:r>
            <a:r>
              <a:rPr lang="en-US" sz="2400" dirty="0"/>
              <a:t>data are a random sample from the population </a:t>
            </a:r>
          </a:p>
          <a:p>
            <a:pPr marL="342900" indent="-342900">
              <a:buFont typeface="Arial" charset="0"/>
              <a:buChar char="•"/>
            </a:pPr>
            <a:r>
              <a:rPr lang="en-US" sz="2400" dirty="0" smtClean="0"/>
              <a:t>The </a:t>
            </a:r>
            <a:r>
              <a:rPr lang="en-US" sz="2400" dirty="0"/>
              <a:t>variable is normally distributed in the population </a:t>
            </a:r>
          </a:p>
          <a:p>
            <a:pPr marL="342900" indent="-342900">
              <a:buFont typeface="Arial" charset="0"/>
              <a:buChar char="•"/>
            </a:pPr>
            <a:endParaRPr lang="en-US" sz="2400" dirty="0" smtClean="0"/>
          </a:p>
          <a:p>
            <a:r>
              <a:rPr lang="en-US" sz="2400" dirty="0" smtClean="0"/>
              <a:t>Implementation</a:t>
            </a:r>
            <a:endParaRPr lang="en-US" sz="2400" dirty="0"/>
          </a:p>
          <a:p>
            <a:endParaRPr lang="en-US" sz="2400"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22" y="4025899"/>
            <a:ext cx="4927600" cy="2451100"/>
          </a:xfrm>
          <a:prstGeom prst="rect">
            <a:avLst/>
          </a:prstGeom>
        </p:spPr>
      </p:pic>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877" y="3936997"/>
            <a:ext cx="5636383" cy="254000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charset="0"/>
                            </a:rPr>
                          </m:ctrlPr>
                        </m:fPr>
                        <m:num>
                          <m:d>
                            <m:dPr>
                              <m:ctrlPr>
                                <a:rPr lang="mr-IN" sz="4400" b="0" i="1" smtClean="0">
                                  <a:latin typeface="Cambria Math" charset="0"/>
                                </a:rPr>
                              </m:ctrlPr>
                            </m:dPr>
                            <m:e>
                              <m:acc>
                                <m:accPr>
                                  <m:chr m:val="̅"/>
                                  <m:ctrlPr>
                                    <a:rPr lang="mr-IN" sz="4400" b="0" i="1" smtClean="0">
                                      <a:latin typeface="Cambria Math"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309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One-sample t-test</a:t>
            </a:r>
            <a:endParaRPr lang="en-US" b="1" dirty="0">
              <a:solidFill>
                <a:schemeClr val="bg1"/>
              </a:solidFill>
            </a:endParaRPr>
          </a:p>
        </p:txBody>
      </p:sp>
      <p:sp>
        <p:nvSpPr>
          <p:cNvPr id="4" name="Rectangle 3"/>
          <p:cNvSpPr/>
          <p:nvPr/>
        </p:nvSpPr>
        <p:spPr>
          <a:xfrm>
            <a:off x="243922" y="1357113"/>
            <a:ext cx="5852078" cy="3046988"/>
          </a:xfrm>
          <a:prstGeom prst="rect">
            <a:avLst/>
          </a:prstGeom>
        </p:spPr>
        <p:txBody>
          <a:bodyPr wrap="square">
            <a:spAutoFit/>
          </a:bodyPr>
          <a:lstStyle/>
          <a:p>
            <a:r>
              <a:rPr lang="en-US" sz="2400" dirty="0" smtClean="0"/>
              <a:t>Assumptions</a:t>
            </a:r>
            <a:r>
              <a:rPr lang="en-US" sz="2400" dirty="0"/>
              <a:t>: </a:t>
            </a:r>
          </a:p>
          <a:p>
            <a:pPr marL="342900" indent="-342900">
              <a:buFont typeface="Arial" charset="0"/>
              <a:buChar char="•"/>
            </a:pPr>
            <a:r>
              <a:rPr lang="en-US" sz="2400" dirty="0" smtClean="0"/>
              <a:t>The </a:t>
            </a:r>
            <a:r>
              <a:rPr lang="en-US" sz="2400" dirty="0"/>
              <a:t>data are a random sample from the population </a:t>
            </a:r>
          </a:p>
          <a:p>
            <a:pPr marL="342900" indent="-342900">
              <a:buFont typeface="Arial" charset="0"/>
              <a:buChar char="•"/>
            </a:pPr>
            <a:r>
              <a:rPr lang="en-US" sz="2400" dirty="0" smtClean="0"/>
              <a:t>The </a:t>
            </a:r>
            <a:r>
              <a:rPr lang="en-US" sz="2400" dirty="0"/>
              <a:t>variable is normally distributed in the population </a:t>
            </a:r>
          </a:p>
          <a:p>
            <a:pPr marL="342900" indent="-342900">
              <a:buFont typeface="Arial" charset="0"/>
              <a:buChar char="•"/>
            </a:pPr>
            <a:endParaRPr lang="en-US" sz="2400" dirty="0" smtClean="0"/>
          </a:p>
          <a:p>
            <a:r>
              <a:rPr lang="en-US" sz="2400" dirty="0" smtClean="0"/>
              <a:t>Implementation</a:t>
            </a:r>
            <a:endParaRPr lang="en-US" sz="2400" dirty="0"/>
          </a:p>
          <a:p>
            <a:endParaRPr lang="en-US" sz="2400"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22" y="4025899"/>
            <a:ext cx="4927600" cy="2451100"/>
          </a:xfrm>
          <a:prstGeom prst="rect">
            <a:avLst/>
          </a:prstGeom>
        </p:spPr>
      </p:pic>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877" y="3936997"/>
            <a:ext cx="5636383" cy="254000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charset="0"/>
                            </a:rPr>
                          </m:ctrlPr>
                        </m:fPr>
                        <m:num>
                          <m:d>
                            <m:dPr>
                              <m:ctrlPr>
                                <a:rPr lang="mr-IN" sz="4400" b="0" i="1" smtClean="0">
                                  <a:latin typeface="Cambria Math" charset="0"/>
                                </a:rPr>
                              </m:ctrlPr>
                            </m:dPr>
                            <m:e>
                              <m:acc>
                                <m:accPr>
                                  <m:chr m:val="̅"/>
                                  <m:ctrlPr>
                                    <a:rPr lang="mr-IN" sz="4400" b="0" i="1" smtClean="0">
                                      <a:latin typeface="Cambria Math"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55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Two-sample t-test</a:t>
            </a:r>
            <a:endParaRPr lang="en-US" b="1" dirty="0">
              <a:solidFill>
                <a:schemeClr val="bg1"/>
              </a:solidFill>
            </a:endParaRPr>
          </a:p>
        </p:txBody>
      </p:sp>
      <p:sp>
        <p:nvSpPr>
          <p:cNvPr id="4" name="Rectangle 3"/>
          <p:cNvSpPr/>
          <p:nvPr/>
        </p:nvSpPr>
        <p:spPr>
          <a:xfrm>
            <a:off x="243922" y="1357113"/>
            <a:ext cx="5852078" cy="2308324"/>
          </a:xfrm>
          <a:prstGeom prst="rect">
            <a:avLst/>
          </a:prstGeom>
        </p:spPr>
        <p:txBody>
          <a:bodyPr wrap="square">
            <a:spAutoFit/>
          </a:bodyPr>
          <a:lstStyle/>
          <a:p>
            <a:r>
              <a:rPr lang="en-US" sz="2400" dirty="0" smtClean="0"/>
              <a:t>Many times we will want to compare two populations strains or treatments and see if their means differ.</a:t>
            </a:r>
            <a:endParaRPr lang="en-US" sz="2400" dirty="0"/>
          </a:p>
          <a:p>
            <a:pPr marL="342900" indent="-342900">
              <a:buFont typeface="Arial" charset="0"/>
              <a:buChar char="•"/>
            </a:pPr>
            <a:endParaRPr lang="en-US" sz="2400" dirty="0" smtClean="0"/>
          </a:p>
          <a:p>
            <a:r>
              <a:rPr lang="en-US" sz="2400" dirty="0" smtClean="0"/>
              <a:t>Implementation</a:t>
            </a:r>
            <a:endParaRPr lang="en-US" sz="2400" dirty="0"/>
          </a:p>
          <a:p>
            <a:endParaRPr lang="en-US" sz="2400" b="1" dirty="0" smtClean="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7647744" y="1356022"/>
                <a:ext cx="2798715" cy="2309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charset="0"/>
                            </a:rPr>
                          </m:ctrlPr>
                        </m:fPr>
                        <m:num>
                          <m:d>
                            <m:dPr>
                              <m:ctrlPr>
                                <a:rPr lang="mr-IN" sz="3600" b="0" i="1" smtClean="0">
                                  <a:latin typeface="Cambria Math" charset="0"/>
                                </a:rPr>
                              </m:ctrlPr>
                            </m:dPr>
                            <m:e>
                              <m:sSub>
                                <m:sSubPr>
                                  <m:ctrlPr>
                                    <a:rPr lang="en-US" sz="3600" b="0" i="1" smtClean="0">
                                      <a:latin typeface="Cambria Math" charset="0"/>
                                    </a:rPr>
                                  </m:ctrlPr>
                                </m:sSubPr>
                                <m:e>
                                  <m:acc>
                                    <m:accPr>
                                      <m:chr m:val="̅"/>
                                      <m:ctrlPr>
                                        <a:rPr lang="en-US" sz="3600" b="0" i="1" smtClean="0">
                                          <a:latin typeface="Cambria Math" charset="0"/>
                                        </a:rPr>
                                      </m:ctrlPr>
                                    </m:accPr>
                                    <m:e>
                                      <m:r>
                                        <a:rPr lang="en-US" sz="3600" b="0" i="1" smtClean="0">
                                          <a:latin typeface="Cambria Math" charset="0"/>
                                        </a:rPr>
                                        <m:t>𝑌</m:t>
                                      </m:r>
                                    </m:e>
                                  </m:acc>
                                </m:e>
                                <m:sub>
                                  <m:r>
                                    <a:rPr lang="en-US" sz="3600" b="0" i="1" smtClean="0">
                                      <a:latin typeface="Cambria Math" charset="0"/>
                                    </a:rPr>
                                    <m:t>𝑎</m:t>
                                  </m:r>
                                </m:sub>
                              </m:sSub>
                              <m:r>
                                <a:rPr lang="en-US" sz="3600" b="0" i="1" smtClean="0">
                                  <a:latin typeface="Cambria Math" charset="0"/>
                                </a:rPr>
                                <m:t>−</m:t>
                              </m:r>
                              <m:sSub>
                                <m:sSubPr>
                                  <m:ctrlPr>
                                    <a:rPr lang="en-US" sz="3600" i="1">
                                      <a:latin typeface="Cambria Math" charset="0"/>
                                    </a:rPr>
                                  </m:ctrlPr>
                                </m:sSubPr>
                                <m:e>
                                  <m:acc>
                                    <m:accPr>
                                      <m:chr m:val="̅"/>
                                      <m:ctrlPr>
                                        <a:rPr lang="en-US" sz="3600" i="1">
                                          <a:latin typeface="Cambria Math" charset="0"/>
                                        </a:rPr>
                                      </m:ctrlPr>
                                    </m:accPr>
                                    <m:e>
                                      <m:r>
                                        <a:rPr lang="en-US" sz="3600" i="1">
                                          <a:latin typeface="Cambria Math" charset="0"/>
                                        </a:rPr>
                                        <m:t>𝑌</m:t>
                                      </m:r>
                                    </m:e>
                                  </m:acc>
                                </m:e>
                                <m:sub>
                                  <m:r>
                                    <a:rPr lang="en-US" sz="3600" b="0" i="1" smtClean="0">
                                      <a:latin typeface="Cambria Math" charset="0"/>
                                    </a:rPr>
                                    <m:t>𝑏</m:t>
                                  </m:r>
                                </m:sub>
                              </m:sSub>
                            </m:e>
                          </m:d>
                        </m:num>
                        <m:den>
                          <m:rad>
                            <m:radPr>
                              <m:degHide m:val="on"/>
                              <m:ctrlPr>
                                <a:rPr lang="mr-IN" sz="3600" b="0" i="1" smtClean="0">
                                  <a:latin typeface="Cambria Math" charset="0"/>
                                </a:rPr>
                              </m:ctrlPr>
                            </m:radPr>
                            <m:deg/>
                            <m:e>
                              <m:f>
                                <m:fPr>
                                  <m:ctrlPr>
                                    <a:rPr lang="mr-IN" sz="3600" b="0" i="1" smtClean="0">
                                      <a:latin typeface="Cambria Math" charset="0"/>
                                    </a:rPr>
                                  </m:ctrlPr>
                                </m:fPr>
                                <m:num>
                                  <m:sSubSup>
                                    <m:sSubSupPr>
                                      <m:ctrlPr>
                                        <a:rPr lang="en-US" sz="3600" b="0" i="1" smtClean="0">
                                          <a:latin typeface="Cambria Math" charset="0"/>
                                        </a:rPr>
                                      </m:ctrlPr>
                                    </m:sSubSupPr>
                                    <m:e>
                                      <m:r>
                                        <a:rPr lang="en-US" sz="3600" b="0" i="1" smtClean="0">
                                          <a:latin typeface="Cambria Math" charset="0"/>
                                        </a:rPr>
                                        <m:t>𝑠</m:t>
                                      </m:r>
                                    </m:e>
                                    <m:sub>
                                      <m:r>
                                        <a:rPr lang="en-US" sz="3600" b="0" i="1" smtClean="0">
                                          <a:latin typeface="Cambria Math" charset="0"/>
                                        </a:rPr>
                                        <m:t>𝑎</m:t>
                                      </m:r>
                                    </m:sub>
                                    <m:sup>
                                      <m:r>
                                        <a:rPr lang="en-US" sz="3600" b="0" i="1" smtClean="0">
                                          <a:latin typeface="Cambria Math" charset="0"/>
                                        </a:rPr>
                                        <m:t>2</m:t>
                                      </m:r>
                                    </m:sup>
                                  </m:sSubSup>
                                </m:num>
                                <m:den>
                                  <m:sSub>
                                    <m:sSubPr>
                                      <m:ctrlPr>
                                        <a:rPr lang="en-US" sz="3600" b="0" i="1" smtClean="0">
                                          <a:latin typeface="Cambria Math" charset="0"/>
                                        </a:rPr>
                                      </m:ctrlPr>
                                    </m:sSubPr>
                                    <m:e>
                                      <m:r>
                                        <a:rPr lang="en-US" sz="3600" b="0" i="1" smtClean="0">
                                          <a:latin typeface="Cambria Math" charset="0"/>
                                        </a:rPr>
                                        <m:t>𝑛</m:t>
                                      </m:r>
                                    </m:e>
                                    <m:sub>
                                      <m:r>
                                        <a:rPr lang="en-US" sz="3600" b="0" i="1" smtClean="0">
                                          <a:latin typeface="Cambria Math" charset="0"/>
                                        </a:rPr>
                                        <m:t>𝑎</m:t>
                                      </m:r>
                                    </m:sub>
                                  </m:sSub>
                                </m:den>
                              </m:f>
                              <m:r>
                                <a:rPr lang="en-US" sz="3600" b="0" i="1" smtClean="0">
                                  <a:latin typeface="Cambria Math" charset="0"/>
                                </a:rPr>
                                <m:t>−</m:t>
                              </m:r>
                              <m:f>
                                <m:fPr>
                                  <m:ctrlPr>
                                    <a:rPr lang="mr-IN" sz="3600" i="1">
                                      <a:latin typeface="Cambria Math" charset="0"/>
                                    </a:rPr>
                                  </m:ctrlPr>
                                </m:fPr>
                                <m:num>
                                  <m:sSubSup>
                                    <m:sSubSupPr>
                                      <m:ctrlPr>
                                        <a:rPr lang="en-US" sz="3600" i="1">
                                          <a:latin typeface="Cambria Math" charset="0"/>
                                        </a:rPr>
                                      </m:ctrlPr>
                                    </m:sSubSupPr>
                                    <m:e>
                                      <m:r>
                                        <a:rPr lang="en-US" sz="3600" i="1">
                                          <a:latin typeface="Cambria Math" charset="0"/>
                                        </a:rPr>
                                        <m:t>𝑠</m:t>
                                      </m:r>
                                    </m:e>
                                    <m:sub>
                                      <m:r>
                                        <a:rPr lang="en-US" sz="3600" b="0" i="1" smtClean="0">
                                          <a:latin typeface="Cambria Math" charset="0"/>
                                        </a:rPr>
                                        <m:t>𝑏</m:t>
                                      </m:r>
                                    </m:sub>
                                    <m:sup>
                                      <m:r>
                                        <a:rPr lang="en-US" sz="3600" i="1">
                                          <a:latin typeface="Cambria Math" charset="0"/>
                                        </a:rPr>
                                        <m:t>2</m:t>
                                      </m:r>
                                    </m:sup>
                                  </m:sSubSup>
                                </m:num>
                                <m:den>
                                  <m:sSub>
                                    <m:sSubPr>
                                      <m:ctrlPr>
                                        <a:rPr lang="en-US" sz="3600" i="1">
                                          <a:latin typeface="Cambria Math" charset="0"/>
                                        </a:rPr>
                                      </m:ctrlPr>
                                    </m:sSubPr>
                                    <m:e>
                                      <m:r>
                                        <a:rPr lang="en-US" sz="3600" i="1">
                                          <a:latin typeface="Cambria Math" charset="0"/>
                                        </a:rPr>
                                        <m:t>𝑛</m:t>
                                      </m:r>
                                    </m:e>
                                    <m:sub>
                                      <m:r>
                                        <a:rPr lang="en-US" sz="3600" b="0" i="1" smtClean="0">
                                          <a:latin typeface="Cambria Math" charset="0"/>
                                        </a:rPr>
                                        <m:t>𝑏</m:t>
                                      </m:r>
                                    </m:sub>
                                  </m:sSub>
                                </m:den>
                              </m:f>
                            </m:e>
                          </m:rad>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7647744" y="1356022"/>
                <a:ext cx="2798715" cy="2309415"/>
              </a:xfrm>
              <a:prstGeom prst="rect">
                <a:avLst/>
              </a:prstGeom>
              <a:blipFill rotWithShape="0">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15" y="3503906"/>
            <a:ext cx="3644900" cy="287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971" y="3927764"/>
            <a:ext cx="6893338" cy="2446342"/>
          </a:xfrm>
          <a:prstGeom prst="rect">
            <a:avLst/>
          </a:prstGeom>
        </p:spPr>
      </p:pic>
    </p:spTree>
    <p:extLst>
      <p:ext uri="{BB962C8B-B14F-4D97-AF65-F5344CB8AC3E}">
        <p14:creationId xmlns:p14="http://schemas.microsoft.com/office/powerpoint/2010/main" val="6988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5850</TotalTime>
  <Words>967</Words>
  <Application>Microsoft Macintosh PowerPoint</Application>
  <PresentationFormat>Widescreen</PresentationFormat>
  <Paragraphs>193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Calibri Light</vt:lpstr>
      <vt:lpstr>Cambria Math</vt:lpstr>
      <vt:lpstr>Mangal</vt:lpstr>
      <vt:lpstr>Arial</vt:lpstr>
      <vt:lpstr>Office Theme</vt:lpstr>
      <vt:lpstr>Continuous Variables Biology 683  Lecture 5   Heath Blackmon</vt:lpstr>
      <vt:lpstr>Last week</vt:lpstr>
      <vt:lpstr>Today</vt:lpstr>
      <vt:lpstr>Continuous Data</vt:lpstr>
      <vt:lpstr>t tests</vt:lpstr>
      <vt:lpstr>T distribution</vt:lpstr>
      <vt:lpstr>One-sample t-test</vt:lpstr>
      <vt:lpstr>One-sample t-test</vt:lpstr>
      <vt:lpstr>Two-sample t-test</vt:lpstr>
      <vt:lpstr>Paired-sample t-test</vt:lpstr>
      <vt:lpstr>t-tests</vt:lpstr>
      <vt:lpstr>Confidence Intervals </vt:lpstr>
      <vt:lpstr>Comparing variances</vt:lpstr>
      <vt:lpstr>Levene’s test</vt:lpstr>
      <vt:lpstr>Assumptions</vt:lpstr>
      <vt:lpstr>Assumptions</vt:lpstr>
      <vt:lpstr>histograms</vt:lpstr>
      <vt:lpstr>histograms</vt:lpstr>
      <vt:lpstr>qqplots</vt:lpstr>
      <vt:lpstr>Data really isn’t close to normal</vt:lpstr>
      <vt:lpstr>Transformations</vt:lpstr>
      <vt:lpstr>Don’t P-hack</vt:lpstr>
      <vt:lpstr>Non-parametric tests</vt:lpstr>
      <vt:lpstr>Sign test</vt:lpstr>
      <vt:lpstr>Mann-Whitey / Wilcoxon Rank</vt:lpstr>
      <vt:lpstr>Permutation test</vt:lpstr>
      <vt:lpstr>Permutation test</vt:lpstr>
      <vt:lpstr>Permutation test</vt:lpstr>
      <vt:lpstr>Permutation test</vt:lpstr>
      <vt:lpstr>For Thursday</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69</cp:revision>
  <cp:lastPrinted>2018-01-03T17:27:34Z</cp:lastPrinted>
  <dcterms:created xsi:type="dcterms:W3CDTF">2018-01-03T17:15:04Z</dcterms:created>
  <dcterms:modified xsi:type="dcterms:W3CDTF">2018-01-11T16:08:34Z</dcterms:modified>
</cp:coreProperties>
</file>