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67" r:id="rId14"/>
    <p:sldId id="268" r:id="rId15"/>
    <p:sldId id="277" r:id="rId16"/>
    <p:sldId id="285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69"/>
    <p:restoredTop sz="94612"/>
  </p:normalViewPr>
  <p:slideViewPr>
    <p:cSldViewPr snapToGrid="0" snapToObjects="1">
      <p:cViewPr varScale="1">
        <p:scale>
          <a:sx n="84" d="100"/>
          <a:sy n="84" d="100"/>
        </p:scale>
        <p:origin x="200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D238F-C13A-7E4E-AF4F-F9F0C2A207DD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1EEA7-1181-0F43-AE07-4B409C60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4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1EEA7-1181-0F43-AE07-4B409C6014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8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vaccines, immigration,</a:t>
            </a:r>
            <a:r>
              <a:rPr lang="en-US" baseline="0" dirty="0" smtClean="0"/>
              <a:t> tax policy, conservation, global warming, teaching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1EEA7-1181-0F43-AE07-4B409C6014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8699-CE29-634D-83B5-1061B2BD35A6}" type="datetimeFigureOut">
              <a:rPr lang="en-US" smtClean="0"/>
              <a:t>1/15/19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-project.org/" TargetMode="External"/><Relationship Id="rId3" Type="http://schemas.openxmlformats.org/officeDocument/2006/relationships/hyperlink" Target="https://www.rstudio.com/products/rstudio/download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oleoguy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leoguy.github.io/teaching/expdes/syllabus.pdf" TargetMode="External"/><Relationship Id="rId4" Type="http://schemas.openxmlformats.org/officeDocument/2006/relationships/hyperlink" Target="http://coleoguy.github.io/expdes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85" y="1122363"/>
            <a:ext cx="10499463" cy="427797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Experimental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sz="4000" dirty="0" smtClean="0"/>
              <a:t>Biology 683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Lecture 1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2800" dirty="0" smtClean="0"/>
              <a:t>Heath Blackmon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15" y="2898835"/>
            <a:ext cx="6206433" cy="25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Why not just collaborate </a:t>
            </a:r>
            <a:r>
              <a:rPr lang="en-US" b="1" dirty="0">
                <a:solidFill>
                  <a:schemeClr val="bg1"/>
                </a:solidFill>
              </a:rPr>
              <a:t>with a </a:t>
            </a:r>
            <a:r>
              <a:rPr lang="en-US" b="1" dirty="0" smtClean="0">
                <a:solidFill>
                  <a:schemeClr val="bg1"/>
                </a:solidFill>
              </a:rPr>
              <a:t>statistician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520" y="1159402"/>
            <a:ext cx="114362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 </a:t>
            </a:r>
            <a:r>
              <a:rPr lang="en-US" sz="3200" dirty="0"/>
              <a:t>some cases this is a great </a:t>
            </a:r>
            <a:r>
              <a:rPr lang="en-US" sz="3200" dirty="0" smtClean="0"/>
              <a:t>option, but </a:t>
            </a:r>
            <a:r>
              <a:rPr lang="en-US" sz="3200" dirty="0"/>
              <a:t>y</a:t>
            </a:r>
            <a:r>
              <a:rPr lang="en-US" sz="3200" dirty="0" smtClean="0"/>
              <a:t>ou </a:t>
            </a:r>
            <a:r>
              <a:rPr lang="en-US" sz="3200" dirty="0"/>
              <a:t>have to understand enough to </a:t>
            </a:r>
            <a:r>
              <a:rPr lang="en-US" sz="3200" dirty="0" smtClean="0"/>
              <a:t>communicate.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If </a:t>
            </a:r>
            <a:r>
              <a:rPr lang="en-US" sz="3200" dirty="0"/>
              <a:t>you publish a study you are responsible for its validity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For </a:t>
            </a:r>
            <a:r>
              <a:rPr lang="en-US" sz="3200" dirty="0"/>
              <a:t>most experiments </a:t>
            </a:r>
            <a:r>
              <a:rPr lang="en-US" sz="3200" dirty="0" smtClean="0"/>
              <a:t>simple methods </a:t>
            </a:r>
            <a:r>
              <a:rPr lang="en-US" sz="3200" dirty="0"/>
              <a:t>suffice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 </a:t>
            </a:r>
            <a:r>
              <a:rPr lang="en-US" sz="3200" dirty="0"/>
              <a:t>many fields of biology there are sets of statistical tests that are expected for certain types of data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For </a:t>
            </a:r>
            <a:r>
              <a:rPr lang="en-US" sz="3200" dirty="0"/>
              <a:t>all of these reasons statistical analysis </a:t>
            </a:r>
            <a:r>
              <a:rPr lang="en-US" sz="3200" b="1" dirty="0"/>
              <a:t>needs to involve people who understand the biological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306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My stats philosophy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Statistics </a:t>
            </a:r>
            <a:r>
              <a:rPr lang="en-US" sz="3200" dirty="0"/>
              <a:t>is </a:t>
            </a:r>
            <a:r>
              <a:rPr lang="en-US" sz="3200" dirty="0" smtClean="0"/>
              <a:t>just another tool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My </a:t>
            </a:r>
            <a:r>
              <a:rPr lang="en-US" sz="3200" dirty="0"/>
              <a:t>responsibility as a scientists is to </a:t>
            </a:r>
            <a:r>
              <a:rPr lang="en-US" sz="3200" dirty="0" smtClean="0"/>
              <a:t>report the </a:t>
            </a:r>
            <a:r>
              <a:rPr lang="en-US" sz="3200" dirty="0"/>
              <a:t>truth as accurately as possible and statistics help me in this </a:t>
            </a:r>
            <a:r>
              <a:rPr lang="en-US" sz="3200" dirty="0" smtClean="0"/>
              <a:t>regard</a:t>
            </a: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We </a:t>
            </a:r>
            <a:r>
              <a:rPr lang="en-US" sz="3200" dirty="0"/>
              <a:t>may NEED statistics to discern patterns in our </a:t>
            </a:r>
            <a:r>
              <a:rPr lang="en-US" sz="3200" dirty="0" smtClean="0"/>
              <a:t>data</a:t>
            </a: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You need to understand where the signal that makes for a significant test comes from.  Visualizing your data in the right way can do this!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511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Why am I teaching this class?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747941" y="1019620"/>
            <a:ext cx="6696117" cy="5838380"/>
            <a:chOff x="2747941" y="1019620"/>
            <a:chExt cx="6696117" cy="58383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7941" y="1019620"/>
              <a:ext cx="6696117" cy="583838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443984" y="1536192"/>
              <a:ext cx="371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December 1, 2017 </a:t>
              </a:r>
              <a:r>
                <a:rPr lang="mr-IN" dirty="0" smtClean="0"/>
                <a:t>–</a:t>
              </a:r>
              <a:r>
                <a:rPr lang="en-US" dirty="0" smtClean="0"/>
                <a:t> January 15, 2018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55264" y="1989229"/>
            <a:ext cx="5918313" cy="4795619"/>
            <a:chOff x="3255264" y="1989229"/>
            <a:chExt cx="5918313" cy="4795619"/>
          </a:xfrm>
        </p:grpSpPr>
        <p:sp>
          <p:nvSpPr>
            <p:cNvPr id="9" name="Rectangle 8"/>
            <p:cNvSpPr/>
            <p:nvPr/>
          </p:nvSpPr>
          <p:spPr>
            <a:xfrm>
              <a:off x="4308969" y="1989229"/>
              <a:ext cx="4864608" cy="44769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riangle 9"/>
            <p:cNvSpPr/>
            <p:nvPr/>
          </p:nvSpPr>
          <p:spPr>
            <a:xfrm>
              <a:off x="3255264" y="4590288"/>
              <a:ext cx="2889504" cy="219456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79450" y="242209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74%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9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What is 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R </a:t>
            </a:r>
            <a:r>
              <a:rPr lang="en-US" sz="3200" dirty="0"/>
              <a:t>is </a:t>
            </a:r>
            <a:r>
              <a:rPr lang="en-US" sz="3200" dirty="0" smtClean="0"/>
              <a:t>an open and free </a:t>
            </a:r>
            <a:r>
              <a:rPr lang="en-US" sz="3200" dirty="0"/>
              <a:t>statistical programming </a:t>
            </a:r>
            <a:r>
              <a:rPr lang="en-US" sz="3200" dirty="0" smtClean="0"/>
              <a:t>language that focuses on stats and graphics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It </a:t>
            </a:r>
            <a:r>
              <a:rPr lang="en-US" sz="3200" dirty="0"/>
              <a:t>works very similarly on all major operating systems </a:t>
            </a: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It’s </a:t>
            </a:r>
            <a:r>
              <a:rPr lang="en-US" sz="3200" dirty="0"/>
              <a:t>also a full-fledged high level programming language (similar to </a:t>
            </a:r>
            <a:r>
              <a:rPr lang="en-US" sz="3200" dirty="0" smtClean="0"/>
              <a:t>Python)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400" i="1" dirty="0" smtClean="0"/>
              <a:t>FYI</a:t>
            </a:r>
            <a:r>
              <a:rPr lang="en-US" sz="2400" i="1" dirty="0"/>
              <a:t>: </a:t>
            </a:r>
            <a:r>
              <a:rPr lang="en-US" sz="2400" i="1" dirty="0" smtClean="0"/>
              <a:t>Very popular in industry so looks great on a CV.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41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use </a:t>
            </a:r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Many </a:t>
            </a:r>
            <a:r>
              <a:rPr lang="en-US" sz="3200" dirty="0"/>
              <a:t>statistical approaches have been implemented in the R </a:t>
            </a:r>
            <a:r>
              <a:rPr lang="en-US" sz="3200" dirty="0" smtClean="0"/>
              <a:t>environment.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Because </a:t>
            </a:r>
            <a:r>
              <a:rPr lang="en-US" sz="3200" dirty="0"/>
              <a:t>it’s open source, there are no proprietary secrets, as might be hiding in commercially available statistical </a:t>
            </a:r>
            <a:r>
              <a:rPr lang="en-US" sz="3200" dirty="0" smtClean="0"/>
              <a:t>packages.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Any </a:t>
            </a:r>
            <a:r>
              <a:rPr lang="en-US" sz="3200" dirty="0"/>
              <a:t>program written in R will have access to all of R’s tools for statistics and </a:t>
            </a:r>
            <a:r>
              <a:rPr lang="en-US" sz="3200" dirty="0" smtClean="0"/>
              <a:t>graphing.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New </a:t>
            </a:r>
            <a:r>
              <a:rPr lang="en-US" sz="3200" dirty="0"/>
              <a:t>methods of analysis are being implemented in R by the scientists developing the </a:t>
            </a:r>
            <a:r>
              <a:rPr lang="en-US" sz="3200" dirty="0" smtClean="0"/>
              <a:t>methods.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342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use </a:t>
            </a:r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/>
              <a:t>If you use R you can include a script with your </a:t>
            </a:r>
            <a:r>
              <a:rPr lang="en-US" sz="2800" dirty="0" smtClean="0"/>
              <a:t>manuscript</a:t>
            </a:r>
          </a:p>
          <a:p>
            <a:pPr lvl="2" fontAlgn="base"/>
            <a:r>
              <a:rPr lang="en-US" sz="2800" dirty="0" smtClean="0"/>
              <a:t>Reproducibility / Open science</a:t>
            </a:r>
          </a:p>
          <a:p>
            <a:pPr lvl="2" fontAlgn="base"/>
            <a:r>
              <a:rPr lang="en-US" sz="2800" dirty="0" smtClean="0"/>
              <a:t>Reviewing</a:t>
            </a:r>
          </a:p>
          <a:p>
            <a:pPr lvl="2" fontAlgn="base"/>
            <a:r>
              <a:rPr lang="en-US" sz="2800" dirty="0"/>
              <a:t>R</a:t>
            </a:r>
            <a:r>
              <a:rPr lang="en-US" sz="2800" dirty="0" smtClean="0"/>
              <a:t>evising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 smtClean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Many </a:t>
            </a:r>
            <a:r>
              <a:rPr lang="en-US" sz="2800" dirty="0"/>
              <a:t>methods (mixed models, quantitative genetics, etc.) are only available in R</a:t>
            </a:r>
            <a:r>
              <a:rPr lang="en-US" sz="2800" dirty="0" smtClean="0"/>
              <a:t>.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PLOTTING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59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Downsides of 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2064" y="1298448"/>
            <a:ext cx="95447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Learning curve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Anyone can make a package - so there is some junk out there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Memory issues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No language lasts forever and no language can do everything</a:t>
            </a:r>
          </a:p>
          <a:p>
            <a:pPr marL="1828800" lvl="3" indent="-457200">
              <a:buFont typeface="Courier New" charset="0"/>
              <a:buChar char="o"/>
            </a:pPr>
            <a:r>
              <a:rPr lang="en-US" sz="2800" dirty="0" smtClean="0"/>
              <a:t>Python</a:t>
            </a:r>
          </a:p>
          <a:p>
            <a:pPr marL="1828800" lvl="3" indent="-457200">
              <a:buFont typeface="Courier New" charset="0"/>
              <a:buChar char="o"/>
            </a:pPr>
            <a:r>
              <a:rPr lang="en-US" sz="2800" dirty="0" err="1" smtClean="0"/>
              <a:t>Awk</a:t>
            </a:r>
            <a:endParaRPr lang="en-US" sz="2800" dirty="0" smtClean="0"/>
          </a:p>
          <a:p>
            <a:pPr marL="1828800" lvl="3" indent="-457200">
              <a:buFont typeface="Courier New" charset="0"/>
              <a:buChar char="o"/>
            </a:pPr>
            <a:r>
              <a:rPr lang="en-US" sz="2800" dirty="0" smtClean="0"/>
              <a:t>Julia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469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Installing R and </a:t>
            </a:r>
            <a:r>
              <a:rPr lang="en-US" b="1" dirty="0" err="1" smtClean="0">
                <a:solidFill>
                  <a:schemeClr val="bg1"/>
                </a:solidFill>
              </a:rPr>
              <a:t>RStudio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 smtClean="0"/>
              <a:t>Installing R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Go </a:t>
            </a:r>
            <a:r>
              <a:rPr lang="en-US" sz="3200" dirty="0"/>
              <a:t>to the </a:t>
            </a:r>
            <a:r>
              <a:rPr lang="en-US" sz="3200" dirty="0">
                <a:hlinkClick r:id="rId2"/>
              </a:rPr>
              <a:t>R homepage</a:t>
            </a:r>
            <a:r>
              <a:rPr lang="en-US" sz="3200" dirty="0"/>
              <a:t> and click download </a:t>
            </a:r>
            <a:r>
              <a:rPr lang="en-US" sz="3200" dirty="0" smtClean="0"/>
              <a:t>R.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Pick </a:t>
            </a:r>
            <a:r>
              <a:rPr lang="en-US" sz="3200" dirty="0"/>
              <a:t>a mirror that is in Texas or at least in the United </a:t>
            </a:r>
            <a:r>
              <a:rPr lang="en-US" sz="3200" dirty="0" smtClean="0"/>
              <a:t>States.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Select </a:t>
            </a:r>
            <a:r>
              <a:rPr lang="en-US" sz="3200" dirty="0"/>
              <a:t>the correct version for your system and follow the prompts.</a:t>
            </a:r>
          </a:p>
          <a:p>
            <a:pPr fontAlgn="base"/>
            <a:endParaRPr lang="en-US" sz="3200" b="1" dirty="0" smtClean="0"/>
          </a:p>
          <a:p>
            <a:pPr fontAlgn="base"/>
            <a:r>
              <a:rPr lang="en-US" sz="3200" b="1" dirty="0" smtClean="0"/>
              <a:t>Installing </a:t>
            </a:r>
            <a:r>
              <a:rPr lang="en-US" sz="3200" b="1" dirty="0" err="1" smtClean="0"/>
              <a:t>Rstudio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Go </a:t>
            </a:r>
            <a:r>
              <a:rPr lang="en-US" sz="3200" dirty="0"/>
              <a:t>to the </a:t>
            </a:r>
            <a:r>
              <a:rPr lang="en-US" sz="3200" dirty="0">
                <a:hlinkClick r:id="rId3"/>
              </a:rPr>
              <a:t>RStudio homepage</a:t>
            </a:r>
            <a:r>
              <a:rPr lang="en-US" sz="3200" dirty="0"/>
              <a:t> and click on the download link below the free version of </a:t>
            </a:r>
            <a:r>
              <a:rPr lang="en-US" sz="3200" dirty="0" err="1"/>
              <a:t>RStudio</a:t>
            </a:r>
            <a:r>
              <a:rPr lang="en-US" sz="3200" dirty="0"/>
              <a:t> </a:t>
            </a:r>
            <a:r>
              <a:rPr lang="en-US" sz="3200" dirty="0" smtClean="0"/>
              <a:t>Desktop.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Select </a:t>
            </a:r>
            <a:r>
              <a:rPr lang="en-US" sz="3200" dirty="0"/>
              <a:t>the correct version for your system and follow the prompts.</a:t>
            </a:r>
          </a:p>
        </p:txBody>
      </p:sp>
    </p:spTree>
    <p:extLst>
      <p:ext uri="{BB962C8B-B14F-4D97-AF65-F5344CB8AC3E}">
        <p14:creationId xmlns:p14="http://schemas.microsoft.com/office/powerpoint/2010/main" val="16888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For Thursday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Do homework 1.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Install </a:t>
            </a:r>
            <a:r>
              <a:rPr lang="en-US" sz="3200" dirty="0"/>
              <a:t>R and </a:t>
            </a:r>
            <a:r>
              <a:rPr lang="en-US" sz="3200" dirty="0" err="1"/>
              <a:t>Rstudio</a:t>
            </a:r>
            <a:r>
              <a:rPr lang="en-US" sz="3200" dirty="0"/>
              <a:t> on a </a:t>
            </a:r>
            <a:r>
              <a:rPr lang="en-US" sz="3200" dirty="0" smtClean="0"/>
              <a:t>laptop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Come </a:t>
            </a:r>
            <a:r>
              <a:rPr lang="en-US" sz="3200" dirty="0"/>
              <a:t>and see me </a:t>
            </a:r>
            <a:r>
              <a:rPr lang="en-US" sz="3200" b="1" dirty="0">
                <a:solidFill>
                  <a:srgbClr val="C00000"/>
                </a:solidFill>
              </a:rPr>
              <a:t>BEFORE</a:t>
            </a:r>
            <a:r>
              <a:rPr lang="en-US" sz="3200" dirty="0"/>
              <a:t> class on </a:t>
            </a:r>
            <a:r>
              <a:rPr lang="en-US" sz="3200" dirty="0" smtClean="0"/>
              <a:t>Thursday </a:t>
            </a:r>
            <a:r>
              <a:rPr lang="en-US" sz="3200" dirty="0"/>
              <a:t>if you run into </a:t>
            </a:r>
            <a:r>
              <a:rPr lang="en-US" sz="3200" dirty="0" smtClean="0"/>
              <a:t>problems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Read </a:t>
            </a:r>
            <a:r>
              <a:rPr lang="en-US" sz="3200" dirty="0"/>
              <a:t>chapters 1 and 2 of WS </a:t>
            </a:r>
            <a:r>
              <a:rPr lang="mr-IN" sz="3200" dirty="0"/>
              <a:t>–</a:t>
            </a:r>
            <a:r>
              <a:rPr lang="en-US" sz="3200" dirty="0"/>
              <a:t> good supplemental readings too</a:t>
            </a:r>
            <a:r>
              <a:rPr lang="en-US" sz="3200" dirty="0" smtClean="0"/>
              <a:t>! </a:t>
            </a:r>
            <a:r>
              <a:rPr lang="en-US" sz="3200" dirty="0"/>
              <a:t/>
            </a:r>
            <a:br>
              <a:rPr lang="en-US" sz="3200" dirty="0"/>
            </a:br>
            <a:endParaRPr lang="en-US" sz="1100" dirty="0"/>
          </a:p>
          <a:p>
            <a:pPr fontAlgn="base"/>
            <a:r>
              <a:rPr lang="en-US" sz="3200" b="1" dirty="0">
                <a:solidFill>
                  <a:srgbClr val="C00000"/>
                </a:solidFill>
              </a:rPr>
              <a:t>Bring laptop to class</a:t>
            </a:r>
            <a:r>
              <a:rPr lang="en-US" sz="3200" b="1" dirty="0" smtClean="0">
                <a:solidFill>
                  <a:srgbClr val="C00000"/>
                </a:solidFill>
              </a:rPr>
              <a:t>!</a:t>
            </a:r>
          </a:p>
          <a:p>
            <a:pPr fontAlgn="base"/>
            <a:endParaRPr lang="en-US" sz="3200" b="1" dirty="0" smtClean="0">
              <a:solidFill>
                <a:srgbClr val="C00000"/>
              </a:solidFill>
            </a:endParaRPr>
          </a:p>
          <a:p>
            <a:pPr fontAlgn="base"/>
            <a:r>
              <a:rPr lang="en-US" sz="3200" dirty="0"/>
              <a:t>Heath Blackmon</a:t>
            </a:r>
            <a:br>
              <a:rPr lang="en-US" sz="3200" dirty="0"/>
            </a:br>
            <a:r>
              <a:rPr lang="en-US" sz="3200" dirty="0"/>
              <a:t>BSBW 309A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coleoguy@gmail.com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396" y="1787531"/>
            <a:ext cx="1180113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Introductions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Name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Lab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Project / Data</a:t>
            </a:r>
            <a:endParaRPr lang="en-US" sz="2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>
                <a:hlinkClick r:id="rId3"/>
              </a:rPr>
              <a:t>Syllabus</a:t>
            </a:r>
            <a:r>
              <a:rPr lang="en-US" sz="4000" dirty="0" smtClean="0"/>
              <a:t> / </a:t>
            </a:r>
            <a:r>
              <a:rPr lang="en-US" sz="4000" dirty="0" smtClean="0">
                <a:hlinkClick r:id="rId4"/>
              </a:rPr>
              <a:t>website</a:t>
            </a:r>
            <a:endParaRPr lang="en-US" sz="4000" dirty="0" smtClean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Big </a:t>
            </a:r>
            <a:r>
              <a:rPr lang="en-US" sz="4000" dirty="0"/>
              <a:t>problems in </a:t>
            </a:r>
            <a:r>
              <a:rPr lang="en-US" sz="4000" dirty="0" smtClean="0"/>
              <a:t>stats </a:t>
            </a:r>
            <a:r>
              <a:rPr lang="en-US" sz="3600" dirty="0" smtClean="0"/>
              <a:t>(outside world / within academia)</a:t>
            </a:r>
            <a:endParaRPr lang="en-US" sz="4000" dirty="0" smtClean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Why </a:t>
            </a:r>
            <a:r>
              <a:rPr lang="en-US" sz="4000" dirty="0"/>
              <a:t>you need this </a:t>
            </a:r>
            <a:r>
              <a:rPr lang="en-US" sz="4000" dirty="0" smtClean="0"/>
              <a:t>class</a:t>
            </a:r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Prep </a:t>
            </a:r>
            <a:r>
              <a:rPr lang="en-US" sz="4000" dirty="0"/>
              <a:t>for </a:t>
            </a:r>
            <a:r>
              <a:rPr lang="en-US" sz="4000" dirty="0" smtClean="0"/>
              <a:t>Thursday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795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public impression of statistics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325" y="1073548"/>
            <a:ext cx="1190323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Figures will not lie but liars will </a:t>
            </a:r>
            <a:r>
              <a:rPr lang="en-US" sz="3600" i="1" dirty="0" smtClean="0"/>
              <a:t>figure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4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There are three kinds of lies: lies, damned lies, and </a:t>
            </a:r>
            <a:r>
              <a:rPr lang="en-US" sz="3600" i="1" dirty="0" smtClean="0"/>
              <a:t>statistics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6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6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You can make statistics say </a:t>
            </a:r>
            <a:r>
              <a:rPr lang="en-US" sz="3600" i="1" dirty="0" smtClean="0"/>
              <a:t>anything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4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Statistics are no substitute for good </a:t>
            </a:r>
            <a:r>
              <a:rPr lang="en-US" sz="3600" i="1" dirty="0" smtClean="0"/>
              <a:t>judgement</a:t>
            </a:r>
          </a:p>
        </p:txBody>
      </p:sp>
    </p:spTree>
    <p:extLst>
      <p:ext uri="{BB962C8B-B14F-4D97-AF65-F5344CB8AC3E}">
        <p14:creationId xmlns:p14="http://schemas.microsoft.com/office/powerpoint/2010/main" val="190270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Our response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431" y="1225689"/>
            <a:ext cx="118011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/>
              <a:t>Misuse of statistics is unethical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Poor training and maleficence are both responsible for failures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Statistical literacy in the general public is essential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Do your part: learn science of important topics and help friends and family understand them</a:t>
            </a:r>
            <a:r>
              <a:rPr lang="en-US" sz="3200" dirty="0" smtClean="0"/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539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Reproducibility crisis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4812" y="1248912"/>
            <a:ext cx="777468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Started </a:t>
            </a:r>
            <a:r>
              <a:rPr lang="en-US" sz="3200" dirty="0"/>
              <a:t>in the social sciences but some problems are </a:t>
            </a:r>
            <a:r>
              <a:rPr lang="en-US" sz="3200" dirty="0" smtClean="0"/>
              <a:t>widespread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pressure to publish</a:t>
            </a:r>
            <a:br>
              <a:rPr lang="en-US" sz="3200" dirty="0"/>
            </a:br>
            <a:endParaRPr lang="en-US" sz="20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file drawer problem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small sample sizes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p-hacking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unethical </a:t>
            </a:r>
            <a:r>
              <a:rPr lang="en-US" sz="3200" dirty="0" smtClean="0"/>
              <a:t>researchers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653" y="2675178"/>
            <a:ext cx="2514518" cy="2595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60" y="1248912"/>
            <a:ext cx="2161769" cy="32552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48213" y="4623959"/>
            <a:ext cx="2739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Amy Cuddy</a:t>
            </a:r>
          </a:p>
          <a:p>
            <a:pPr algn="ctr"/>
            <a:r>
              <a:rPr lang="en-US" dirty="0" smtClean="0"/>
              <a:t>TED Talk 47 Million views</a:t>
            </a:r>
          </a:p>
          <a:p>
            <a:pPr algn="ctr"/>
            <a:r>
              <a:rPr lang="en-US" dirty="0" smtClean="0"/>
              <a:t>(2</a:t>
            </a:r>
            <a:r>
              <a:rPr lang="en-US" baseline="30000" dirty="0" smtClean="0"/>
              <a:t>nd</a:t>
            </a:r>
            <a:r>
              <a:rPr lang="en-US" dirty="0" smtClean="0"/>
              <a:t> most </a:t>
            </a:r>
            <a:r>
              <a:rPr lang="en-US" dirty="0" err="1" smtClean="0"/>
              <a:t>populat</a:t>
            </a:r>
            <a:r>
              <a:rPr lang="en-US" dirty="0" smtClean="0"/>
              <a:t> TED Talk)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3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Solutions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6056" y="1148856"/>
            <a:ext cx="711976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Study preregistration</a:t>
            </a:r>
            <a:br>
              <a:rPr lang="en-US" sz="3200" dirty="0"/>
            </a:b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err="1"/>
              <a:t>PeerJ</a:t>
            </a:r>
            <a:r>
              <a:rPr lang="en-US" sz="3200" dirty="0"/>
              <a:t> / PLOS ONE</a:t>
            </a:r>
            <a:br>
              <a:rPr lang="en-US" sz="3200" dirty="0"/>
            </a:b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Preprint </a:t>
            </a:r>
            <a:r>
              <a:rPr lang="en-US" sz="3200" dirty="0" smtClean="0"/>
              <a:t>Servers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err="1" smtClean="0"/>
              <a:t>Altimetrics</a:t>
            </a: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Systemic change - unlikely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24" y="2863202"/>
            <a:ext cx="6340856" cy="148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 Origin of Statistics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6391" y="1153057"/>
            <a:ext cx="118011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3200" i="1" dirty="0" smtClean="0"/>
              <a:t>In </a:t>
            </a:r>
            <a:r>
              <a:rPr lang="en-US" sz="3200" i="1" dirty="0"/>
              <a:t>many </a:t>
            </a:r>
            <a:r>
              <a:rPr lang="en-US" sz="3200" i="1" dirty="0" smtClean="0"/>
              <a:t>ways modern </a:t>
            </a:r>
            <a:r>
              <a:rPr lang="en-US" sz="3200" i="1" dirty="0"/>
              <a:t>statistics was an offshoot of </a:t>
            </a:r>
            <a:r>
              <a:rPr lang="en-US" sz="3200" i="1" dirty="0" smtClean="0"/>
              <a:t>evolutionary </a:t>
            </a:r>
            <a:r>
              <a:rPr lang="en-US" sz="3200" i="1" dirty="0" smtClean="0"/>
              <a:t>biology (1900 rediscovery of </a:t>
            </a:r>
            <a:r>
              <a:rPr lang="en-US" sz="3200" i="1" smtClean="0"/>
              <a:t>Mendel’s work was motivating problem).</a:t>
            </a:r>
            <a:endParaRPr lang="en-US" sz="3200" i="1" dirty="0" smtClean="0"/>
          </a:p>
          <a:p>
            <a:pPr algn="ctr" fontAlgn="base"/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050" y="3507625"/>
            <a:ext cx="1650102" cy="2557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753" y="3507625"/>
            <a:ext cx="1474417" cy="2567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02" y="3467894"/>
            <a:ext cx="2085410" cy="2557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530" y="3477368"/>
            <a:ext cx="2113919" cy="25614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183050" y="2569121"/>
            <a:ext cx="1650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R. FISHER</a:t>
            </a:r>
          </a:p>
          <a:p>
            <a:pPr algn="ctr"/>
            <a:r>
              <a:rPr lang="en-US" dirty="0"/>
              <a:t>1890-1962</a:t>
            </a:r>
          </a:p>
          <a:p>
            <a:pPr algn="ctr"/>
            <a:r>
              <a:rPr lang="en-US" dirty="0" smtClean="0"/>
              <a:t>ANOVA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64598" y="2584138"/>
            <a:ext cx="1584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S. WRIGHT</a:t>
            </a:r>
          </a:p>
          <a:p>
            <a:pPr algn="ctr"/>
            <a:r>
              <a:rPr lang="en-US" dirty="0"/>
              <a:t>1889-1988</a:t>
            </a:r>
          </a:p>
          <a:p>
            <a:pPr algn="ctr"/>
            <a:r>
              <a:rPr lang="en-US" dirty="0" smtClean="0"/>
              <a:t>PATH ANALYSIS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0502" y="2553881"/>
            <a:ext cx="20854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K. </a:t>
            </a:r>
            <a:r>
              <a:rPr lang="en-US" dirty="0" smtClean="0"/>
              <a:t>PEARSON</a:t>
            </a:r>
          </a:p>
          <a:p>
            <a:pPr algn="ctr"/>
            <a:r>
              <a:rPr lang="en-US" dirty="0" smtClean="0"/>
              <a:t>1857-1936</a:t>
            </a:r>
            <a:endParaRPr lang="en-US" dirty="0" smtClean="0"/>
          </a:p>
          <a:p>
            <a:pPr algn="ctr"/>
            <a:r>
              <a:rPr lang="en-US" dirty="0" smtClean="0"/>
              <a:t>CORRELATION  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82530" y="2553881"/>
            <a:ext cx="21139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F. </a:t>
            </a:r>
            <a:r>
              <a:rPr lang="en-US" dirty="0" smtClean="0"/>
              <a:t>GALTON</a:t>
            </a:r>
            <a:endParaRPr lang="en-US" dirty="0"/>
          </a:p>
          <a:p>
            <a:pPr algn="ctr"/>
            <a:r>
              <a:rPr lang="en-US" dirty="0"/>
              <a:t>1822-1911</a:t>
            </a:r>
          </a:p>
          <a:p>
            <a:pPr algn="ctr"/>
            <a:r>
              <a:rPr lang="en-US" dirty="0" smtClean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75640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do biologists need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5573" y="1256665"/>
            <a:ext cx="113986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en-US" sz="2800" dirty="0" smtClean="0"/>
              <a:t>We </a:t>
            </a:r>
            <a:r>
              <a:rPr lang="en-US" sz="2800" dirty="0"/>
              <a:t>want to test hypotheses.</a:t>
            </a:r>
            <a:br>
              <a:rPr lang="en-US" sz="2800" dirty="0"/>
            </a:br>
            <a:endParaRPr lang="en-US" dirty="0"/>
          </a:p>
          <a:p>
            <a:pPr fontAlgn="base">
              <a:buFont typeface="Arial" charset="0"/>
              <a:buChar char="•"/>
            </a:pPr>
            <a:r>
              <a:rPr lang="en-US" sz="2800" dirty="0"/>
              <a:t>To test a hypothesis we have to design an experiment</a:t>
            </a:r>
            <a:br>
              <a:rPr lang="en-US" sz="2800" dirty="0"/>
            </a:br>
            <a:endParaRPr lang="en-US" dirty="0"/>
          </a:p>
          <a:p>
            <a:pPr fontAlgn="base">
              <a:buFont typeface="Arial" charset="0"/>
              <a:buChar char="•"/>
            </a:pPr>
            <a:r>
              <a:rPr lang="en-US" sz="2800" dirty="0"/>
              <a:t>Not all experiments have a traditional control and experimental </a:t>
            </a:r>
            <a:r>
              <a:rPr lang="en-US" sz="2800" dirty="0" smtClean="0"/>
              <a:t>treatment and this isn’t always how we want to test a hypothesis</a:t>
            </a:r>
            <a:r>
              <a:rPr lang="en-US" sz="2800" dirty="0"/>
              <a:t/>
            </a:r>
            <a:br>
              <a:rPr lang="en-US" sz="2800" dirty="0"/>
            </a:br>
            <a:endParaRPr lang="en-US" dirty="0"/>
          </a:p>
          <a:p>
            <a:pPr fontAlgn="base">
              <a:buFont typeface="Arial" charset="0"/>
              <a:buChar char="•"/>
            </a:pPr>
            <a:r>
              <a:rPr lang="en-US" sz="2800" dirty="0"/>
              <a:t>It is quite possible to design a study or collect data that cannot answer the questions that we have</a:t>
            </a:r>
            <a:br>
              <a:rPr lang="en-US" sz="2800" dirty="0"/>
            </a:br>
            <a:endParaRPr lang="en-US" dirty="0"/>
          </a:p>
          <a:p>
            <a:pPr fontAlgn="base">
              <a:buFont typeface="Arial" charset="0"/>
              <a:buChar char="•"/>
            </a:pPr>
            <a:r>
              <a:rPr lang="en-US" sz="2800" dirty="0"/>
              <a:t>This leads to poor manuscripts and can lead to bad practices like </a:t>
            </a:r>
            <a:r>
              <a:rPr lang="en-US" sz="2800" dirty="0" smtClean="0"/>
              <a:t>p-hacking </a:t>
            </a:r>
            <a:r>
              <a:rPr lang="mr-IN" sz="2800" dirty="0" smtClean="0"/>
              <a:t>–</a:t>
            </a:r>
            <a:r>
              <a:rPr lang="en-US" sz="2800" dirty="0" smtClean="0"/>
              <a:t> or mastering out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75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Experimental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431" y="1073547"/>
            <a:ext cx="118011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3200" dirty="0" smtClean="0"/>
          </a:p>
          <a:p>
            <a:pPr fontAlgn="base"/>
            <a:r>
              <a:rPr lang="en-US" sz="3200" dirty="0" smtClean="0"/>
              <a:t>To </a:t>
            </a:r>
            <a:r>
              <a:rPr lang="en-US" sz="3200" dirty="0"/>
              <a:t>design an experiment you need to understand how the data will be analyzed statistically</a:t>
            </a:r>
            <a:r>
              <a:rPr lang="en-US" sz="3200" dirty="0" smtClean="0"/>
              <a:t>.</a:t>
            </a:r>
          </a:p>
          <a:p>
            <a:pPr fontAlgn="base"/>
            <a:endParaRPr lang="en-US" sz="3200" dirty="0"/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How can you sample the population in which you are interested</a:t>
            </a:r>
            <a:r>
              <a:rPr lang="en-US" sz="3200" dirty="0" smtClean="0"/>
              <a:t>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tests are appropriate for your </a:t>
            </a:r>
            <a:r>
              <a:rPr lang="en-US" sz="3200" dirty="0" smtClean="0"/>
              <a:t>data?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biases must be controlled </a:t>
            </a:r>
            <a:r>
              <a:rPr lang="en-US" sz="3200" dirty="0" smtClean="0"/>
              <a:t>for?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sample size will be necessary?</a:t>
            </a:r>
          </a:p>
        </p:txBody>
      </p:sp>
    </p:spTree>
    <p:extLst>
      <p:ext uri="{BB962C8B-B14F-4D97-AF65-F5344CB8AC3E}">
        <p14:creationId xmlns:p14="http://schemas.microsoft.com/office/powerpoint/2010/main" val="30077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</TotalTime>
  <Words>586</Words>
  <Application>Microsoft Macintosh PowerPoint</Application>
  <PresentationFormat>Widescreen</PresentationFormat>
  <Paragraphs>144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Courier New</vt:lpstr>
      <vt:lpstr>Mangal</vt:lpstr>
      <vt:lpstr>Arial</vt:lpstr>
      <vt:lpstr>Office Theme</vt:lpstr>
      <vt:lpstr>Experimental Design Biology 683  Lecture 1   Heath Blackmon</vt:lpstr>
      <vt:lpstr>Today</vt:lpstr>
      <vt:lpstr>The public impression of statistics</vt:lpstr>
      <vt:lpstr>Our response</vt:lpstr>
      <vt:lpstr>Reproducibility crisis</vt:lpstr>
      <vt:lpstr>Solutions</vt:lpstr>
      <vt:lpstr>The Origin of Statistics</vt:lpstr>
      <vt:lpstr>Why do biologists need statistics</vt:lpstr>
      <vt:lpstr>Experimental Design</vt:lpstr>
      <vt:lpstr>Why not just collaborate with a statistician</vt:lpstr>
      <vt:lpstr>My stats philosophy</vt:lpstr>
      <vt:lpstr>Why am I teaching this class?</vt:lpstr>
      <vt:lpstr>What is R</vt:lpstr>
      <vt:lpstr>Why use R</vt:lpstr>
      <vt:lpstr>Why use R</vt:lpstr>
      <vt:lpstr>Downsides of R</vt:lpstr>
      <vt:lpstr>Installing R and RStudio</vt:lpstr>
      <vt:lpstr>For Thursday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Bayes Theorem Biology 683  Lecture 3   Heath Blackmon</dc:title>
  <dc:creator>Heath Blackmon</dc:creator>
  <cp:lastModifiedBy>Heath Blackmon</cp:lastModifiedBy>
  <cp:revision>34</cp:revision>
  <cp:lastPrinted>2019-01-15T18:00:13Z</cp:lastPrinted>
  <dcterms:created xsi:type="dcterms:W3CDTF">2018-01-03T17:15:04Z</dcterms:created>
  <dcterms:modified xsi:type="dcterms:W3CDTF">2019-01-15T18:18:18Z</dcterms:modified>
</cp:coreProperties>
</file>