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58" r:id="rId5"/>
    <p:sldId id="260" r:id="rId6"/>
    <p:sldId id="261" r:id="rId7"/>
    <p:sldId id="263" r:id="rId8"/>
    <p:sldId id="264" r:id="rId9"/>
    <p:sldId id="267" r:id="rId10"/>
    <p:sldId id="262"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7"/>
    <p:restoredTop sz="96405"/>
  </p:normalViewPr>
  <p:slideViewPr>
    <p:cSldViewPr snapToGrid="0" snapToObjects="1">
      <p:cViewPr varScale="1">
        <p:scale>
          <a:sx n="128" d="100"/>
          <a:sy n="128" d="100"/>
        </p:scale>
        <p:origin x="176"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C900D7-9F24-8C4F-B7C1-4A6DA8D494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2BF36D-71D7-D549-B560-2D3D9A3106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84D935-2028-E248-B051-E105EA2CC6E8}"/>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2E7C0DE0-87F3-AB4C-8F1E-3CB0E4D86C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6DCA36-FBD4-9E4E-B758-D4B9590B5464}"/>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2820959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5CC36-B608-8441-8217-0D16388D563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5DCE52C-B612-0949-AA6D-A26E83CD98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7DE7137-193C-8348-862C-06DF470B50A9}"/>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DB15E9C2-D5F7-E147-8BF4-D253414424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4D09F8-C3C3-E542-B7B7-6C515538170C}"/>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516673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6E7007-CE78-BF49-BB6F-13A3B1010A6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66168D-6DA2-0942-ACA3-557C7C8D91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03C2CB-4C28-674E-B3A8-913EEB49D24F}"/>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AE730939-7B19-2B42-8039-77D2DCB934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A76BE2-3262-2F46-850D-E87C103E78DD}"/>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3652073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3C36F-0677-7848-9081-3358CA91170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4A25998-7E58-2748-A0A6-00E7AC88AAB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DD1E6B-F170-0A4E-988D-414E19969E8B}"/>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7E45385B-5E04-7F44-A0D9-17BA08B92E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688B10-CB8D-C64E-ADB9-A6316A9599A4}"/>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4069307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80DF0-17E7-0043-A44D-5789D30DEE6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FB7515-2055-1F40-86E6-F4EE54D8772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BB44E0-75FD-4647-96ED-D4CBCAAD54AE}"/>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79818E55-29AA-E04C-AF87-D0BC0108F5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D2EC82-E39E-3D41-95CA-85972629BD66}"/>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544219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59B6C-AB76-A240-9EDA-1B34CE6512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251141-8976-D645-96F6-BE35F8F629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E708B7-219D-A64D-8CA2-6A2A00711A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B70B1DD-E955-4143-8E9E-B54CFE346A63}"/>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6" name="Footer Placeholder 5">
            <a:extLst>
              <a:ext uri="{FF2B5EF4-FFF2-40B4-BE49-F238E27FC236}">
                <a16:creationId xmlns:a16="http://schemas.microsoft.com/office/drawing/2014/main" id="{0990BAA4-EA40-2A4E-B84E-3C57D116B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EF752A2-76A5-5445-97DD-1E59B11B6273}"/>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332783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5B4DAA-EAB1-3A4C-8A11-CBE57F9A73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B1AB6E7-57A1-0141-9B73-D54434A817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C546B2-FF64-5C4A-B20E-8E68D8DADA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2815DBE-639A-1F4C-A931-176259C2D93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E7E5EA6-A228-1340-9F12-5A19F1F018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1F9C45-CB3C-8A49-870F-69CFF4E78D82}"/>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8" name="Footer Placeholder 7">
            <a:extLst>
              <a:ext uri="{FF2B5EF4-FFF2-40B4-BE49-F238E27FC236}">
                <a16:creationId xmlns:a16="http://schemas.microsoft.com/office/drawing/2014/main" id="{E76AB002-A383-C748-8A22-79A1510CAF7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4CCDE5C-E262-D244-9EBE-D34B812BCA89}"/>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18358964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A82BB-FA29-7B49-9960-1B1B5822F0E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77D9479-397B-EC42-9F61-20057ED5297F}"/>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4" name="Footer Placeholder 3">
            <a:extLst>
              <a:ext uri="{FF2B5EF4-FFF2-40B4-BE49-F238E27FC236}">
                <a16:creationId xmlns:a16="http://schemas.microsoft.com/office/drawing/2014/main" id="{1C92CB0A-FCDF-F144-9FE4-8D0418685C9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C3E1580-BCD6-5241-840E-B5492F6A36D1}"/>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803944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73E52-3AB4-B94E-965C-46673C30073C}"/>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3" name="Footer Placeholder 2">
            <a:extLst>
              <a:ext uri="{FF2B5EF4-FFF2-40B4-BE49-F238E27FC236}">
                <a16:creationId xmlns:a16="http://schemas.microsoft.com/office/drawing/2014/main" id="{CE78BAF5-0BAF-F44D-824F-F7778D01001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22A602-8C36-344A-82EC-4DBF1384B3A6}"/>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5160771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F4A0-0FC6-FF49-A3C8-44F8BDD6BB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2DCE3EB-374F-134A-8FEA-C9619886252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B3CFCC2-BDBE-3D4E-AA0E-A2FD41168A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22E8-009B-E84E-BA07-4BC8886C66A0}"/>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6" name="Footer Placeholder 5">
            <a:extLst>
              <a:ext uri="{FF2B5EF4-FFF2-40B4-BE49-F238E27FC236}">
                <a16:creationId xmlns:a16="http://schemas.microsoft.com/office/drawing/2014/main" id="{ADDFB84F-FF5D-E740-BD51-91F9616E58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1890DB-D40C-8649-91DE-7A5CAF71BC1F}"/>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11252897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8BD4F6-CB38-5E4D-A75B-A5BE8BDB5E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643DE6-D342-7448-9896-73DB49F437B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D5ABE43-B4BA-0E43-AE80-AF79ECC7F2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7E1417-822F-B14A-BF31-D79D1A1D017A}"/>
              </a:ext>
            </a:extLst>
          </p:cNvPr>
          <p:cNvSpPr>
            <a:spLocks noGrp="1"/>
          </p:cNvSpPr>
          <p:nvPr>
            <p:ph type="dt" sz="half" idx="10"/>
          </p:nvPr>
        </p:nvSpPr>
        <p:spPr/>
        <p:txBody>
          <a:bodyPr/>
          <a:lstStyle/>
          <a:p>
            <a:fld id="{7AE4D3DF-4112-0148-8961-77250177E484}" type="datetimeFigureOut">
              <a:rPr lang="en-US" smtClean="0"/>
              <a:t>11/14/22</a:t>
            </a:fld>
            <a:endParaRPr lang="en-US"/>
          </a:p>
        </p:txBody>
      </p:sp>
      <p:sp>
        <p:nvSpPr>
          <p:cNvPr id="6" name="Footer Placeholder 5">
            <a:extLst>
              <a:ext uri="{FF2B5EF4-FFF2-40B4-BE49-F238E27FC236}">
                <a16:creationId xmlns:a16="http://schemas.microsoft.com/office/drawing/2014/main" id="{6CDCFB40-26D2-0447-960B-AA578BCE0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C82148-5D31-0A4D-9079-5AE3947E8A3F}"/>
              </a:ext>
            </a:extLst>
          </p:cNvPr>
          <p:cNvSpPr>
            <a:spLocks noGrp="1"/>
          </p:cNvSpPr>
          <p:nvPr>
            <p:ph type="sldNum" sz="quarter" idx="12"/>
          </p:nvPr>
        </p:nvSpPr>
        <p:spPr/>
        <p:txBody>
          <a:bodyPr/>
          <a:lstStyle/>
          <a:p>
            <a:fld id="{DC545CD2-19E6-5B44-A653-5DDF44902E4F}" type="slidenum">
              <a:rPr lang="en-US" smtClean="0"/>
              <a:t>‹#›</a:t>
            </a:fld>
            <a:endParaRPr lang="en-US"/>
          </a:p>
        </p:txBody>
      </p:sp>
    </p:spTree>
    <p:extLst>
      <p:ext uri="{BB962C8B-B14F-4D97-AF65-F5344CB8AC3E}">
        <p14:creationId xmlns:p14="http://schemas.microsoft.com/office/powerpoint/2010/main" val="2366798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9AE0F2-9F7C-FA45-A92F-FF623FBA2D6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7B1BB2B-61F5-0F49-819B-8BFFC4D4FE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4D1307-4AC5-B84F-A233-D648E52EAD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AE4D3DF-4112-0148-8961-77250177E484}" type="datetimeFigureOut">
              <a:rPr lang="en-US" smtClean="0"/>
              <a:t>11/14/22</a:t>
            </a:fld>
            <a:endParaRPr lang="en-US"/>
          </a:p>
        </p:txBody>
      </p:sp>
      <p:sp>
        <p:nvSpPr>
          <p:cNvPr id="5" name="Footer Placeholder 4">
            <a:extLst>
              <a:ext uri="{FF2B5EF4-FFF2-40B4-BE49-F238E27FC236}">
                <a16:creationId xmlns:a16="http://schemas.microsoft.com/office/drawing/2014/main" id="{BD6E31D5-3794-E74B-8BBD-1A4ADE245B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41B894-17D2-CA42-B1AB-DA9D87D019A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545CD2-19E6-5B44-A653-5DDF44902E4F}" type="slidenum">
              <a:rPr lang="en-US" smtClean="0"/>
              <a:t>‹#›</a:t>
            </a:fld>
            <a:endParaRPr lang="en-US"/>
          </a:p>
        </p:txBody>
      </p:sp>
    </p:spTree>
    <p:extLst>
      <p:ext uri="{BB962C8B-B14F-4D97-AF65-F5344CB8AC3E}">
        <p14:creationId xmlns:p14="http://schemas.microsoft.com/office/powerpoint/2010/main" val="35852174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2C05-2234-C24F-BFDD-0B19FDCA8BCD}"/>
              </a:ext>
            </a:extLst>
          </p:cNvPr>
          <p:cNvSpPr>
            <a:spLocks noGrp="1"/>
          </p:cNvSpPr>
          <p:nvPr>
            <p:ph type="ctrTitle"/>
          </p:nvPr>
        </p:nvSpPr>
        <p:spPr>
          <a:xfrm>
            <a:off x="434502" y="266328"/>
            <a:ext cx="6929337" cy="1513834"/>
          </a:xfrm>
        </p:spPr>
        <p:txBody>
          <a:bodyPr>
            <a:normAutofit/>
          </a:bodyPr>
          <a:lstStyle/>
          <a:p>
            <a:r>
              <a:rPr lang="en-US" dirty="0"/>
              <a:t>Monte Carlo methods</a:t>
            </a:r>
            <a:br>
              <a:rPr lang="en-US" dirty="0"/>
            </a:br>
            <a:r>
              <a:rPr lang="en-US" sz="2000" dirty="0"/>
              <a:t>Named after the resort in Monaco well known for its casinos</a:t>
            </a:r>
            <a:endParaRPr lang="en-US" dirty="0"/>
          </a:p>
        </p:txBody>
      </p:sp>
      <p:pic>
        <p:nvPicPr>
          <p:cNvPr id="1026" name="Picture 2" descr="bond casino scene">
            <a:extLst>
              <a:ext uri="{FF2B5EF4-FFF2-40B4-BE49-F238E27FC236}">
                <a16:creationId xmlns:a16="http://schemas.microsoft.com/office/drawing/2014/main" id="{D23FE8CF-4E6B-8841-82FC-77867F720F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2707" y="2629440"/>
            <a:ext cx="5081660" cy="30320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460673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1200329"/>
          </a:xfrm>
          <a:prstGeom prst="rect">
            <a:avLst/>
          </a:prstGeom>
          <a:noFill/>
        </p:spPr>
        <p:txBody>
          <a:bodyPr wrap="square" rtlCol="0">
            <a:spAutoFit/>
          </a:bodyPr>
          <a:lstStyle/>
          <a:p>
            <a:r>
              <a:rPr lang="en-US" sz="2400" dirty="0"/>
              <a:t>From this we might hypothesize that we should see more retrogenes on sex chromosomes and possibly more parental genes on sex chromosomes </a:t>
            </a:r>
            <a:r>
              <a:rPr lang="en-US" sz="2400" dirty="0">
                <a:highlight>
                  <a:srgbClr val="FFFF00"/>
                </a:highlight>
              </a:rPr>
              <a:t>than we would expect by chance</a:t>
            </a:r>
            <a:r>
              <a:rPr lang="en-US" sz="2400" dirty="0"/>
              <a:t>.</a:t>
            </a:r>
          </a:p>
        </p:txBody>
      </p:sp>
      <p:sp>
        <p:nvSpPr>
          <p:cNvPr id="2" name="TextBox 1">
            <a:extLst>
              <a:ext uri="{FF2B5EF4-FFF2-40B4-BE49-F238E27FC236}">
                <a16:creationId xmlns:a16="http://schemas.microsoft.com/office/drawing/2014/main" id="{571E500F-2467-2D43-81AD-4531E670E4BE}"/>
              </a:ext>
            </a:extLst>
          </p:cNvPr>
          <p:cNvSpPr txBox="1"/>
          <p:nvPr/>
        </p:nvSpPr>
        <p:spPr>
          <a:xfrm>
            <a:off x="347304" y="2644170"/>
            <a:ext cx="9144566" cy="1938992"/>
          </a:xfrm>
          <a:prstGeom prst="rect">
            <a:avLst/>
          </a:prstGeom>
          <a:noFill/>
        </p:spPr>
        <p:txBody>
          <a:bodyPr wrap="square" rtlCol="0">
            <a:spAutoFit/>
          </a:bodyPr>
          <a:lstStyle/>
          <a:p>
            <a:pPr marL="457200" indent="-457200">
              <a:buAutoNum type="arabicParenR"/>
            </a:pPr>
            <a:r>
              <a:rPr lang="en-US" sz="2400" dirty="0"/>
              <a:t>Size of the chromosome (determines probability of a daughter gene being on a chromosome)</a:t>
            </a:r>
          </a:p>
          <a:p>
            <a:pPr marL="457200" indent="-457200">
              <a:buAutoNum type="arabicParenR"/>
            </a:pPr>
            <a:endParaRPr lang="en-US" sz="2400" dirty="0"/>
          </a:p>
          <a:p>
            <a:pPr marL="457200" indent="-457200">
              <a:buAutoNum type="arabicParenR"/>
            </a:pPr>
            <a:r>
              <a:rPr lang="en-US" sz="2400" dirty="0"/>
              <a:t>Number of genes on each chromosome (determines the probability of a parent gene being on a a chromosomes)</a:t>
            </a:r>
          </a:p>
        </p:txBody>
      </p:sp>
    </p:spTree>
    <p:extLst>
      <p:ext uri="{BB962C8B-B14F-4D97-AF65-F5344CB8AC3E}">
        <p14:creationId xmlns:p14="http://schemas.microsoft.com/office/powerpoint/2010/main" val="1194757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BB9BF-D13D-E544-B94C-05DA9A55C2C8}"/>
              </a:ext>
            </a:extLst>
          </p:cNvPr>
          <p:cNvSpPr txBox="1"/>
          <p:nvPr/>
        </p:nvSpPr>
        <p:spPr>
          <a:xfrm>
            <a:off x="225839" y="797510"/>
            <a:ext cx="11966161" cy="5262979"/>
          </a:xfrm>
          <a:prstGeom prst="rect">
            <a:avLst/>
          </a:prstGeom>
          <a:noFill/>
        </p:spPr>
        <p:txBody>
          <a:bodyPr wrap="none" rtlCol="0">
            <a:spAutoFit/>
          </a:bodyPr>
          <a:lstStyle/>
          <a:p>
            <a:pPr marL="342900" indent="-342900">
              <a:buFont typeface="+mj-lt"/>
              <a:buAutoNum type="arabicPeriod"/>
            </a:pPr>
            <a:r>
              <a:rPr lang="en-US" sz="2400" dirty="0"/>
              <a:t>First decide what we want to test</a:t>
            </a:r>
          </a:p>
          <a:p>
            <a:pPr marL="800100" lvl="1" indent="-342900">
              <a:buFont typeface="+mj-lt"/>
              <a:buAutoNum type="alphaLcParenR"/>
            </a:pPr>
            <a:r>
              <a:rPr lang="en-US" sz="2400" dirty="0"/>
              <a:t>the number of parents on lg2</a:t>
            </a:r>
          </a:p>
          <a:p>
            <a:pPr marL="800100" lvl="1" indent="-342900">
              <a:buFont typeface="+mj-lt"/>
              <a:buAutoNum type="alphaLcParenR"/>
            </a:pPr>
            <a:r>
              <a:rPr lang="en-US" sz="2400" dirty="0"/>
              <a:t>the number of daughters on lg2</a:t>
            </a:r>
          </a:p>
          <a:p>
            <a:pPr marL="342900" indent="-342900">
              <a:buFont typeface="+mj-lt"/>
              <a:buAutoNum type="arabicPeriod"/>
            </a:pPr>
            <a:endParaRPr lang="en-US" sz="2400" dirty="0"/>
          </a:p>
          <a:p>
            <a:pPr marL="342900" indent="-342900">
              <a:buFont typeface="+mj-lt"/>
              <a:buAutoNum type="arabicPeriod"/>
            </a:pPr>
            <a:r>
              <a:rPr lang="en-US" sz="2400" dirty="0"/>
              <a:t>Create an object to store a null distribution of these values</a:t>
            </a:r>
          </a:p>
          <a:p>
            <a:pPr marL="342900" indent="-342900">
              <a:buFont typeface="+mj-lt"/>
              <a:buAutoNum type="arabicPeriod"/>
            </a:pPr>
            <a:endParaRPr lang="en-US" sz="2400" dirty="0"/>
          </a:p>
          <a:p>
            <a:pPr marL="342900" indent="-342900">
              <a:buFont typeface="+mj-lt"/>
              <a:buAutoNum type="arabicPeriod"/>
            </a:pPr>
            <a:r>
              <a:rPr lang="en-US" sz="2400" dirty="0"/>
              <a:t>Simulate an expected number of parents and and an expected number of daughters on lg 2.</a:t>
            </a:r>
          </a:p>
          <a:p>
            <a:pPr marL="800100" lvl="1" indent="-342900">
              <a:buFont typeface="+mj-lt"/>
              <a:buAutoNum type="alphaLcParenR"/>
            </a:pPr>
            <a:r>
              <a:rPr lang="en-US" sz="2400" dirty="0"/>
              <a:t>when simulating account for chromosome size and gene number</a:t>
            </a:r>
          </a:p>
          <a:p>
            <a:pPr marL="342900" indent="-342900">
              <a:buFont typeface="+mj-lt"/>
              <a:buAutoNum type="arabicPeriod"/>
            </a:pPr>
            <a:endParaRPr lang="en-US" sz="2400" dirty="0"/>
          </a:p>
          <a:p>
            <a:pPr marL="342900" indent="-342900">
              <a:buFont typeface="+mj-lt"/>
              <a:buAutoNum type="arabicPeriod"/>
            </a:pPr>
            <a:r>
              <a:rPr lang="en-US" sz="2400" dirty="0"/>
              <a:t>Repeat step 3 thousands of times.</a:t>
            </a:r>
          </a:p>
          <a:p>
            <a:pPr marL="342900" indent="-342900">
              <a:buFont typeface="+mj-lt"/>
              <a:buAutoNum type="arabicPeriod"/>
            </a:pPr>
            <a:endParaRPr lang="en-US" sz="2400" dirty="0"/>
          </a:p>
          <a:p>
            <a:pPr marL="342900" indent="-342900">
              <a:buFont typeface="+mj-lt"/>
              <a:buAutoNum type="arabicPeriod"/>
            </a:pPr>
            <a:r>
              <a:rPr lang="en-US" sz="2400" dirty="0"/>
              <a:t>Compare our observation to the null distribution to calculate a p-value for our observation.</a:t>
            </a:r>
          </a:p>
          <a:p>
            <a:pPr marL="342900" indent="-342900">
              <a:buFont typeface="+mj-lt"/>
              <a:buAutoNum type="arabicPeriod"/>
            </a:pPr>
            <a:endParaRPr lang="en-US" sz="2400" dirty="0"/>
          </a:p>
          <a:p>
            <a:endParaRPr lang="en-US" sz="2400" dirty="0"/>
          </a:p>
        </p:txBody>
      </p:sp>
    </p:spTree>
    <p:extLst>
      <p:ext uri="{BB962C8B-B14F-4D97-AF65-F5344CB8AC3E}">
        <p14:creationId xmlns:p14="http://schemas.microsoft.com/office/powerpoint/2010/main" val="29217309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F1BB9BF-D13D-E544-B94C-05DA9A55C2C8}"/>
              </a:ext>
            </a:extLst>
          </p:cNvPr>
          <p:cNvSpPr txBox="1"/>
          <p:nvPr/>
        </p:nvSpPr>
        <p:spPr>
          <a:xfrm>
            <a:off x="435904" y="290883"/>
            <a:ext cx="3506024" cy="1015663"/>
          </a:xfrm>
          <a:prstGeom prst="rect">
            <a:avLst/>
          </a:prstGeom>
          <a:noFill/>
        </p:spPr>
        <p:txBody>
          <a:bodyPr wrap="none" rtlCol="0">
            <a:spAutoFit/>
          </a:bodyPr>
          <a:lstStyle/>
          <a:p>
            <a:r>
              <a:rPr lang="en-US" sz="6000" b="1" dirty="0"/>
              <a:t>R example</a:t>
            </a:r>
          </a:p>
        </p:txBody>
      </p:sp>
    </p:spTree>
    <p:extLst>
      <p:ext uri="{BB962C8B-B14F-4D97-AF65-F5344CB8AC3E}">
        <p14:creationId xmlns:p14="http://schemas.microsoft.com/office/powerpoint/2010/main" val="1384589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830997"/>
          </a:xfrm>
          <a:prstGeom prst="rect">
            <a:avLst/>
          </a:prstGeom>
          <a:noFill/>
        </p:spPr>
        <p:txBody>
          <a:bodyPr wrap="square" rtlCol="0">
            <a:spAutoFit/>
          </a:bodyPr>
          <a:lstStyle/>
          <a:p>
            <a:r>
              <a:rPr lang="en-US" sz="2400" dirty="0"/>
              <a:t>You will eventually be faced with questions where you can’t find a clear statistical test that will be appropriate to your data.</a:t>
            </a:r>
          </a:p>
        </p:txBody>
      </p:sp>
      <p:grpSp>
        <p:nvGrpSpPr>
          <p:cNvPr id="17" name="Group 16">
            <a:extLst>
              <a:ext uri="{FF2B5EF4-FFF2-40B4-BE49-F238E27FC236}">
                <a16:creationId xmlns:a16="http://schemas.microsoft.com/office/drawing/2014/main" id="{E4A38D6D-8BA6-144C-AE2B-EF6D32493974}"/>
              </a:ext>
            </a:extLst>
          </p:cNvPr>
          <p:cNvGrpSpPr/>
          <p:nvPr/>
        </p:nvGrpSpPr>
        <p:grpSpPr>
          <a:xfrm>
            <a:off x="553240" y="1782265"/>
            <a:ext cx="3703750" cy="4391832"/>
            <a:chOff x="553240" y="1782265"/>
            <a:chExt cx="3703750" cy="4391832"/>
          </a:xfrm>
        </p:grpSpPr>
        <p:grpSp>
          <p:nvGrpSpPr>
            <p:cNvPr id="7" name="Group 6">
              <a:extLst>
                <a:ext uri="{FF2B5EF4-FFF2-40B4-BE49-F238E27FC236}">
                  <a16:creationId xmlns:a16="http://schemas.microsoft.com/office/drawing/2014/main" id="{D5AE0A8B-6BDB-6A42-AB3E-D74F230131FE}"/>
                </a:ext>
              </a:extLst>
            </p:cNvPr>
            <p:cNvGrpSpPr/>
            <p:nvPr/>
          </p:nvGrpSpPr>
          <p:grpSpPr>
            <a:xfrm>
              <a:off x="553240" y="1782265"/>
              <a:ext cx="3703750" cy="3044757"/>
              <a:chOff x="503813" y="2412459"/>
              <a:chExt cx="3703750" cy="3044757"/>
            </a:xfrm>
          </p:grpSpPr>
          <p:pic>
            <p:nvPicPr>
              <p:cNvPr id="3074" name="Picture 2" descr="100mmx15mm Sterilized Petri Dishes with Lids, 10 Pack: Biology Science  Kits: Amazon.com: Toys &amp; Games">
                <a:extLst>
                  <a:ext uri="{FF2B5EF4-FFF2-40B4-BE49-F238E27FC236}">
                    <a16:creationId xmlns:a16="http://schemas.microsoft.com/office/drawing/2014/main" id="{73C85CF7-BF6B-F247-BEE7-C195516534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3813" y="2412459"/>
                <a:ext cx="3703750" cy="3044757"/>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Tribolium castaneum (Herbst, 1797) - Overview">
                <a:extLst>
                  <a:ext uri="{FF2B5EF4-FFF2-40B4-BE49-F238E27FC236}">
                    <a16:creationId xmlns:a16="http://schemas.microsoft.com/office/drawing/2014/main" id="{519EFF17-984D-ED4E-8D53-B5C8D72827A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a:off x="2128517" y="3020415"/>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ribolium castaneum (Herbst, 1797) - Overview">
                <a:extLst>
                  <a:ext uri="{FF2B5EF4-FFF2-40B4-BE49-F238E27FC236}">
                    <a16:creationId xmlns:a16="http://schemas.microsoft.com/office/drawing/2014/main" id="{CF3D91A2-DF2A-0B45-AE9E-E156F941C00F}"/>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3865668">
                <a:off x="2148629" y="3335929"/>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Tribolium castaneum (Herbst, 1797) - Overview">
                <a:extLst>
                  <a:ext uri="{FF2B5EF4-FFF2-40B4-BE49-F238E27FC236}">
                    <a16:creationId xmlns:a16="http://schemas.microsoft.com/office/drawing/2014/main" id="{62654224-018B-2C4E-89D2-6FB1B33EC10D}"/>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8677600">
                <a:off x="1379245" y="4241212"/>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Tribolium castaneum (Herbst, 1797) - Overview">
                <a:extLst>
                  <a:ext uri="{FF2B5EF4-FFF2-40B4-BE49-F238E27FC236}">
                    <a16:creationId xmlns:a16="http://schemas.microsoft.com/office/drawing/2014/main" id="{5989BF7D-866A-E24F-93D6-3554F0175661}"/>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1818166">
                <a:off x="2602674" y="4102484"/>
                <a:ext cx="454045" cy="27266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Tribolium castaneum (Herbst, 1797) - Overview">
                <a:extLst>
                  <a:ext uri="{FF2B5EF4-FFF2-40B4-BE49-F238E27FC236}">
                    <a16:creationId xmlns:a16="http://schemas.microsoft.com/office/drawing/2014/main" id="{9A2ECD0E-72BF-3446-93AA-2F58357CAF5B}"/>
                  </a:ext>
                </a:extLst>
              </p:cNvPr>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6568" t="10071" r="11561" b="23830"/>
              <a:stretch/>
            </p:blipFill>
            <p:spPr bwMode="auto">
              <a:xfrm rot="8223349">
                <a:off x="1638311" y="3375387"/>
                <a:ext cx="454045" cy="272661"/>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TextBox 11">
              <a:extLst>
                <a:ext uri="{FF2B5EF4-FFF2-40B4-BE49-F238E27FC236}">
                  <a16:creationId xmlns:a16="http://schemas.microsoft.com/office/drawing/2014/main" id="{5C1C26E6-6DDD-2449-912C-45B9202AAAED}"/>
                </a:ext>
              </a:extLst>
            </p:cNvPr>
            <p:cNvSpPr txBox="1"/>
            <p:nvPr/>
          </p:nvSpPr>
          <p:spPr>
            <a:xfrm>
              <a:off x="815546" y="5250767"/>
              <a:ext cx="3441444" cy="923330"/>
            </a:xfrm>
            <a:prstGeom prst="rect">
              <a:avLst/>
            </a:prstGeom>
            <a:noFill/>
          </p:spPr>
          <p:txBody>
            <a:bodyPr wrap="square" rtlCol="0">
              <a:spAutoFit/>
            </a:bodyPr>
            <a:lstStyle/>
            <a:p>
              <a:r>
                <a:rPr lang="en-US" dirty="0"/>
                <a:t>Are these beetles randomly distributed, aggregating or avoiding each other?</a:t>
              </a:r>
            </a:p>
          </p:txBody>
        </p:sp>
      </p:grpSp>
      <p:grpSp>
        <p:nvGrpSpPr>
          <p:cNvPr id="15" name="Group 14">
            <a:extLst>
              <a:ext uri="{FF2B5EF4-FFF2-40B4-BE49-F238E27FC236}">
                <a16:creationId xmlns:a16="http://schemas.microsoft.com/office/drawing/2014/main" id="{F576206E-1CB4-5B47-BEA4-8C6913B942C4}"/>
              </a:ext>
            </a:extLst>
          </p:cNvPr>
          <p:cNvGrpSpPr/>
          <p:nvPr/>
        </p:nvGrpSpPr>
        <p:grpSpPr>
          <a:xfrm>
            <a:off x="5880159" y="1782265"/>
            <a:ext cx="5479537" cy="4354856"/>
            <a:chOff x="5880159" y="1782265"/>
            <a:chExt cx="5479537" cy="4354856"/>
          </a:xfrm>
        </p:grpSpPr>
        <p:pic>
          <p:nvPicPr>
            <p:cNvPr id="6" name="Picture 5">
              <a:extLst>
                <a:ext uri="{FF2B5EF4-FFF2-40B4-BE49-F238E27FC236}">
                  <a16:creationId xmlns:a16="http://schemas.microsoft.com/office/drawing/2014/main" id="{F74F21AD-A905-5A47-B6F0-17388938F087}"/>
                </a:ext>
              </a:extLst>
            </p:cNvPr>
            <p:cNvPicPr>
              <a:picLocks noChangeAspect="1"/>
            </p:cNvPicPr>
            <p:nvPr/>
          </p:nvPicPr>
          <p:blipFill>
            <a:blip r:embed="rId4"/>
            <a:stretch>
              <a:fillRect/>
            </a:stretch>
          </p:blipFill>
          <p:spPr>
            <a:xfrm>
              <a:off x="5880159" y="1782265"/>
              <a:ext cx="5479537" cy="2766197"/>
            </a:xfrm>
            <a:prstGeom prst="rect">
              <a:avLst/>
            </a:prstGeom>
          </p:spPr>
        </p:pic>
        <p:sp>
          <p:nvSpPr>
            <p:cNvPr id="16" name="TextBox 15">
              <a:extLst>
                <a:ext uri="{FF2B5EF4-FFF2-40B4-BE49-F238E27FC236}">
                  <a16:creationId xmlns:a16="http://schemas.microsoft.com/office/drawing/2014/main" id="{E515E878-BE10-3C4F-A8D0-20C6CF969215}"/>
                </a:ext>
              </a:extLst>
            </p:cNvPr>
            <p:cNvSpPr txBox="1"/>
            <p:nvPr/>
          </p:nvSpPr>
          <p:spPr>
            <a:xfrm>
              <a:off x="5880159" y="5213791"/>
              <a:ext cx="3441444" cy="923330"/>
            </a:xfrm>
            <a:prstGeom prst="rect">
              <a:avLst/>
            </a:prstGeom>
            <a:noFill/>
          </p:spPr>
          <p:txBody>
            <a:bodyPr wrap="square" rtlCol="0">
              <a:spAutoFit/>
            </a:bodyPr>
            <a:lstStyle/>
            <a:p>
              <a:r>
                <a:rPr lang="en-US" dirty="0"/>
                <a:t>Does chromosome 2 have more “red” genes than I would expect by chance?</a:t>
              </a:r>
            </a:p>
          </p:txBody>
        </p:sp>
        <p:cxnSp>
          <p:nvCxnSpPr>
            <p:cNvPr id="14" name="Straight Arrow Connector 13">
              <a:extLst>
                <a:ext uri="{FF2B5EF4-FFF2-40B4-BE49-F238E27FC236}">
                  <a16:creationId xmlns:a16="http://schemas.microsoft.com/office/drawing/2014/main" id="{A29E433D-2B72-7248-9DB1-AE274E5D4EDA}"/>
                </a:ext>
              </a:extLst>
            </p:cNvPr>
            <p:cNvCxnSpPr/>
            <p:nvPr/>
          </p:nvCxnSpPr>
          <p:spPr>
            <a:xfrm flipH="1" flipV="1">
              <a:off x="7105135" y="4460789"/>
              <a:ext cx="654908" cy="789978"/>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8125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830997"/>
          </a:xfrm>
          <a:prstGeom prst="rect">
            <a:avLst/>
          </a:prstGeom>
          <a:noFill/>
        </p:spPr>
        <p:txBody>
          <a:bodyPr wrap="square" rtlCol="0">
            <a:spAutoFit/>
          </a:bodyPr>
          <a:lstStyle/>
          <a:p>
            <a:r>
              <a:rPr lang="en-US" sz="2400" dirty="0"/>
              <a:t>You will eventually be faced with questions where you can’t find a clear statistical test that will be appropriate to your data.</a:t>
            </a:r>
          </a:p>
        </p:txBody>
      </p:sp>
      <p:sp>
        <p:nvSpPr>
          <p:cNvPr id="2" name="TextBox 1">
            <a:extLst>
              <a:ext uri="{FF2B5EF4-FFF2-40B4-BE49-F238E27FC236}">
                <a16:creationId xmlns:a16="http://schemas.microsoft.com/office/drawing/2014/main" id="{2B600868-0ADC-A34C-BBD5-4DCCE2906030}"/>
              </a:ext>
            </a:extLst>
          </p:cNvPr>
          <p:cNvSpPr txBox="1"/>
          <p:nvPr/>
        </p:nvSpPr>
        <p:spPr>
          <a:xfrm>
            <a:off x="333632" y="2360140"/>
            <a:ext cx="10441460" cy="1569660"/>
          </a:xfrm>
          <a:prstGeom prst="rect">
            <a:avLst/>
          </a:prstGeom>
          <a:noFill/>
        </p:spPr>
        <p:txBody>
          <a:bodyPr wrap="square" rtlCol="0">
            <a:spAutoFit/>
          </a:bodyPr>
          <a:lstStyle/>
          <a:p>
            <a:r>
              <a:rPr lang="en-US" sz="2400" dirty="0"/>
              <a:t>Monte Carlo methods are most similar to permutation methods that we have used previously. The distinction between the two is that with permutations we simply randomized data. In contrast, with Monte Carlo we will use a simulation process that represents the biology of a null hypothesis.</a:t>
            </a:r>
          </a:p>
        </p:txBody>
      </p:sp>
    </p:spTree>
    <p:extLst>
      <p:ext uri="{BB962C8B-B14F-4D97-AF65-F5344CB8AC3E}">
        <p14:creationId xmlns:p14="http://schemas.microsoft.com/office/powerpoint/2010/main" val="1513159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1569660"/>
          </a:xfrm>
          <a:prstGeom prst="rect">
            <a:avLst/>
          </a:prstGeom>
          <a:noFill/>
        </p:spPr>
        <p:txBody>
          <a:bodyPr wrap="square" rtlCol="0">
            <a:spAutoFit/>
          </a:bodyPr>
          <a:lstStyle/>
          <a:p>
            <a:r>
              <a:rPr lang="en-US" sz="2400" dirty="0"/>
              <a:t>Monte Carlo methods offer an approach to answer difficult often complex questions.</a:t>
            </a:r>
          </a:p>
          <a:p>
            <a:endParaRPr lang="en-US" sz="2400" dirty="0"/>
          </a:p>
          <a:p>
            <a:r>
              <a:rPr lang="en-US" sz="2400" dirty="0"/>
              <a:t>Lets look at an example with retrogenes.</a:t>
            </a:r>
          </a:p>
        </p:txBody>
      </p:sp>
    </p:spTree>
    <p:extLst>
      <p:ext uri="{BB962C8B-B14F-4D97-AF65-F5344CB8AC3E}">
        <p14:creationId xmlns:p14="http://schemas.microsoft.com/office/powerpoint/2010/main" val="4226358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223736" y="321012"/>
            <a:ext cx="9416375" cy="461665"/>
          </a:xfrm>
          <a:prstGeom prst="rect">
            <a:avLst/>
          </a:prstGeom>
          <a:noFill/>
        </p:spPr>
        <p:txBody>
          <a:bodyPr wrap="square" rtlCol="0">
            <a:spAutoFit/>
          </a:bodyPr>
          <a:lstStyle/>
          <a:p>
            <a:r>
              <a:rPr lang="en-US" sz="2400" dirty="0"/>
              <a:t>Lets look at an example with retrogenes.</a:t>
            </a:r>
          </a:p>
        </p:txBody>
      </p:sp>
      <p:pic>
        <p:nvPicPr>
          <p:cNvPr id="3" name="Picture 2">
            <a:extLst>
              <a:ext uri="{FF2B5EF4-FFF2-40B4-BE49-F238E27FC236}">
                <a16:creationId xmlns:a16="http://schemas.microsoft.com/office/drawing/2014/main" id="{4FC1CAA5-2826-2F47-9AE2-3C133401E5C7}"/>
              </a:ext>
            </a:extLst>
          </p:cNvPr>
          <p:cNvPicPr>
            <a:picLocks noChangeAspect="1"/>
          </p:cNvPicPr>
          <p:nvPr/>
        </p:nvPicPr>
        <p:blipFill rotWithShape="1">
          <a:blip r:embed="rId2"/>
          <a:srcRect r="55941" b="48525"/>
          <a:stretch/>
        </p:blipFill>
        <p:spPr>
          <a:xfrm>
            <a:off x="851545" y="1198694"/>
            <a:ext cx="3771387" cy="2817604"/>
          </a:xfrm>
          <a:prstGeom prst="rect">
            <a:avLst/>
          </a:prstGeom>
        </p:spPr>
      </p:pic>
      <p:pic>
        <p:nvPicPr>
          <p:cNvPr id="5" name="Picture 4">
            <a:extLst>
              <a:ext uri="{FF2B5EF4-FFF2-40B4-BE49-F238E27FC236}">
                <a16:creationId xmlns:a16="http://schemas.microsoft.com/office/drawing/2014/main" id="{CCD72D88-A7BA-3E47-A659-2DE5891F421D}"/>
              </a:ext>
            </a:extLst>
          </p:cNvPr>
          <p:cNvPicPr>
            <a:picLocks noChangeAspect="1"/>
          </p:cNvPicPr>
          <p:nvPr/>
        </p:nvPicPr>
        <p:blipFill rotWithShape="1">
          <a:blip r:embed="rId2"/>
          <a:srcRect l="43840" b="56050"/>
          <a:stretch/>
        </p:blipFill>
        <p:spPr>
          <a:xfrm>
            <a:off x="4951015" y="1023288"/>
            <a:ext cx="4807121" cy="2405712"/>
          </a:xfrm>
          <a:prstGeom prst="rect">
            <a:avLst/>
          </a:prstGeom>
        </p:spPr>
      </p:pic>
      <p:pic>
        <p:nvPicPr>
          <p:cNvPr id="6" name="Picture 5">
            <a:extLst>
              <a:ext uri="{FF2B5EF4-FFF2-40B4-BE49-F238E27FC236}">
                <a16:creationId xmlns:a16="http://schemas.microsoft.com/office/drawing/2014/main" id="{123BB034-3775-8A49-BC2B-61F1660FB64D}"/>
              </a:ext>
            </a:extLst>
          </p:cNvPr>
          <p:cNvPicPr>
            <a:picLocks noChangeAspect="1"/>
          </p:cNvPicPr>
          <p:nvPr/>
        </p:nvPicPr>
        <p:blipFill rotWithShape="1">
          <a:blip r:embed="rId2"/>
          <a:srcRect l="44659" t="44928"/>
          <a:stretch/>
        </p:blipFill>
        <p:spPr>
          <a:xfrm>
            <a:off x="4622932" y="3522546"/>
            <a:ext cx="4737098" cy="3014442"/>
          </a:xfrm>
          <a:prstGeom prst="rect">
            <a:avLst/>
          </a:prstGeom>
        </p:spPr>
      </p:pic>
    </p:spTree>
    <p:extLst>
      <p:ext uri="{BB962C8B-B14F-4D97-AF65-F5344CB8AC3E}">
        <p14:creationId xmlns:p14="http://schemas.microsoft.com/office/powerpoint/2010/main" val="1412119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5262979"/>
          </a:xfrm>
          <a:prstGeom prst="rect">
            <a:avLst/>
          </a:prstGeom>
          <a:noFill/>
        </p:spPr>
        <p:txBody>
          <a:bodyPr wrap="square" rtlCol="0">
            <a:spAutoFit/>
          </a:bodyPr>
          <a:lstStyle/>
          <a:p>
            <a:r>
              <a:rPr lang="en-US" sz="2400" dirty="0"/>
              <a:t>Sexual antagonism hypothesis of retrogene distribution:</a:t>
            </a:r>
          </a:p>
          <a:p>
            <a:endParaRPr lang="en-US" sz="2400" dirty="0"/>
          </a:p>
          <a:p>
            <a:r>
              <a:rPr lang="en-US" sz="2400" dirty="0"/>
              <a:t>If some genes have variation that is beneficial to one sex but harmful to the other fitness could be increased in two ways.</a:t>
            </a:r>
          </a:p>
          <a:p>
            <a:endParaRPr lang="en-US" sz="2400" dirty="0"/>
          </a:p>
          <a:p>
            <a:pPr marL="457200" indent="-457200">
              <a:buAutoNum type="arabicParenR"/>
            </a:pPr>
            <a:r>
              <a:rPr lang="en-US" sz="2400" dirty="0"/>
              <a:t>make a duplicate of a gene and express one version in males and one in females</a:t>
            </a:r>
          </a:p>
          <a:p>
            <a:pPr marL="457200" indent="-457200">
              <a:buAutoNum type="arabicParenR"/>
            </a:pPr>
            <a:r>
              <a:rPr lang="en-US" sz="2400" dirty="0"/>
              <a:t>make a duplicate of a gene and move it from an autosome to an X or Y chromosome</a:t>
            </a:r>
          </a:p>
          <a:p>
            <a:endParaRPr lang="en-US" sz="2400" dirty="0"/>
          </a:p>
          <a:p>
            <a:r>
              <a:rPr lang="en-US" sz="2400" dirty="0"/>
              <a:t>Additionally in many species the sex chromosomes do not get expressed during meiosis if you have a gene that can benefit males during spermatogenesis moving this type of gene from a sex chromosome to an autosome will be beneficial.</a:t>
            </a:r>
          </a:p>
        </p:txBody>
      </p:sp>
    </p:spTree>
    <p:extLst>
      <p:ext uri="{BB962C8B-B14F-4D97-AF65-F5344CB8AC3E}">
        <p14:creationId xmlns:p14="http://schemas.microsoft.com/office/powerpoint/2010/main" val="3316034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06FF86B-E7E9-C04C-AC5B-C91D49FE83F9}"/>
              </a:ext>
            </a:extLst>
          </p:cNvPr>
          <p:cNvSpPr txBox="1"/>
          <p:nvPr/>
        </p:nvSpPr>
        <p:spPr>
          <a:xfrm>
            <a:off x="347304" y="654644"/>
            <a:ext cx="9416375" cy="1200329"/>
          </a:xfrm>
          <a:prstGeom prst="rect">
            <a:avLst/>
          </a:prstGeom>
          <a:noFill/>
        </p:spPr>
        <p:txBody>
          <a:bodyPr wrap="square" rtlCol="0">
            <a:spAutoFit/>
          </a:bodyPr>
          <a:lstStyle/>
          <a:p>
            <a:r>
              <a:rPr lang="en-US" sz="2400" dirty="0"/>
              <a:t>From this sexual antagonism hypothesis we might expect to see more retrogenes on sex chromosomes and possibly more parental genes on sex chromosomes than we would expect by chance.</a:t>
            </a:r>
          </a:p>
        </p:txBody>
      </p:sp>
    </p:spTree>
    <p:extLst>
      <p:ext uri="{BB962C8B-B14F-4D97-AF65-F5344CB8AC3E}">
        <p14:creationId xmlns:p14="http://schemas.microsoft.com/office/powerpoint/2010/main" val="2136823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282B81-051E-2445-8CB5-5DD4B88D1499}"/>
              </a:ext>
            </a:extLst>
          </p:cNvPr>
          <p:cNvGraphicFramePr>
            <a:graphicFrameLocks noGrp="1"/>
          </p:cNvGraphicFramePr>
          <p:nvPr>
            <p:extLst>
              <p:ext uri="{D42A27DB-BD31-4B8C-83A1-F6EECF244321}">
                <p14:modId xmlns:p14="http://schemas.microsoft.com/office/powerpoint/2010/main" val="4026194931"/>
              </p:ext>
            </p:extLst>
          </p:nvPr>
        </p:nvGraphicFramePr>
        <p:xfrm>
          <a:off x="234779" y="2109791"/>
          <a:ext cx="11541221" cy="1876425"/>
        </p:xfrm>
        <a:graphic>
          <a:graphicData uri="http://schemas.openxmlformats.org/drawingml/2006/table">
            <a:tbl>
              <a:tblPr/>
              <a:tblGrid>
                <a:gridCol w="1952367">
                  <a:extLst>
                    <a:ext uri="{9D8B030D-6E8A-4147-A177-3AD203B41FA5}">
                      <a16:colId xmlns:a16="http://schemas.microsoft.com/office/drawing/2014/main" val="3549642009"/>
                    </a:ext>
                  </a:extLst>
                </a:gridCol>
                <a:gridCol w="871714">
                  <a:extLst>
                    <a:ext uri="{9D8B030D-6E8A-4147-A177-3AD203B41FA5}">
                      <a16:colId xmlns:a16="http://schemas.microsoft.com/office/drawing/2014/main" val="2883282942"/>
                    </a:ext>
                  </a:extLst>
                </a:gridCol>
                <a:gridCol w="871714">
                  <a:extLst>
                    <a:ext uri="{9D8B030D-6E8A-4147-A177-3AD203B41FA5}">
                      <a16:colId xmlns:a16="http://schemas.microsoft.com/office/drawing/2014/main" val="3020147070"/>
                    </a:ext>
                  </a:extLst>
                </a:gridCol>
                <a:gridCol w="871714">
                  <a:extLst>
                    <a:ext uri="{9D8B030D-6E8A-4147-A177-3AD203B41FA5}">
                      <a16:colId xmlns:a16="http://schemas.microsoft.com/office/drawing/2014/main" val="394097458"/>
                    </a:ext>
                  </a:extLst>
                </a:gridCol>
                <a:gridCol w="871714">
                  <a:extLst>
                    <a:ext uri="{9D8B030D-6E8A-4147-A177-3AD203B41FA5}">
                      <a16:colId xmlns:a16="http://schemas.microsoft.com/office/drawing/2014/main" val="2612698288"/>
                    </a:ext>
                  </a:extLst>
                </a:gridCol>
                <a:gridCol w="871714">
                  <a:extLst>
                    <a:ext uri="{9D8B030D-6E8A-4147-A177-3AD203B41FA5}">
                      <a16:colId xmlns:a16="http://schemas.microsoft.com/office/drawing/2014/main" val="717436527"/>
                    </a:ext>
                  </a:extLst>
                </a:gridCol>
                <a:gridCol w="871714">
                  <a:extLst>
                    <a:ext uri="{9D8B030D-6E8A-4147-A177-3AD203B41FA5}">
                      <a16:colId xmlns:a16="http://schemas.microsoft.com/office/drawing/2014/main" val="2298672196"/>
                    </a:ext>
                  </a:extLst>
                </a:gridCol>
                <a:gridCol w="871714">
                  <a:extLst>
                    <a:ext uri="{9D8B030D-6E8A-4147-A177-3AD203B41FA5}">
                      <a16:colId xmlns:a16="http://schemas.microsoft.com/office/drawing/2014/main" val="1764645949"/>
                    </a:ext>
                  </a:extLst>
                </a:gridCol>
                <a:gridCol w="871714">
                  <a:extLst>
                    <a:ext uri="{9D8B030D-6E8A-4147-A177-3AD203B41FA5}">
                      <a16:colId xmlns:a16="http://schemas.microsoft.com/office/drawing/2014/main" val="967495918"/>
                    </a:ext>
                  </a:extLst>
                </a:gridCol>
                <a:gridCol w="871714">
                  <a:extLst>
                    <a:ext uri="{9D8B030D-6E8A-4147-A177-3AD203B41FA5}">
                      <a16:colId xmlns:a16="http://schemas.microsoft.com/office/drawing/2014/main" val="28101458"/>
                    </a:ext>
                  </a:extLst>
                </a:gridCol>
                <a:gridCol w="871714">
                  <a:extLst>
                    <a:ext uri="{9D8B030D-6E8A-4147-A177-3AD203B41FA5}">
                      <a16:colId xmlns:a16="http://schemas.microsoft.com/office/drawing/2014/main" val="1179718578"/>
                    </a:ext>
                  </a:extLst>
                </a:gridCol>
                <a:gridCol w="871714">
                  <a:extLst>
                    <a:ext uri="{9D8B030D-6E8A-4147-A177-3AD203B41FA5}">
                      <a16:colId xmlns:a16="http://schemas.microsoft.com/office/drawing/2014/main" val="539296058"/>
                    </a:ext>
                  </a:extLst>
                </a:gridCol>
              </a:tblGrid>
              <a:tr h="20320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lg2</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Calibri" panose="020F0502020204030204" pitchFamily="34" charset="0"/>
                        </a:rPr>
                        <a:t>lgX</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lg5</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lg6</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lg7</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lg10</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955431"/>
                  </a:ext>
                </a:extLst>
              </a:tr>
              <a:tr h="183983">
                <a:tc>
                  <a:txBody>
                    <a:bodyPr/>
                    <a:lstStyle/>
                    <a:p>
                      <a:pPr algn="l" fontAlgn="b"/>
                      <a:r>
                        <a:rPr lang="en-US" sz="2400" b="0" i="0" u="none" strike="noStrike">
                          <a:solidFill>
                            <a:srgbClr val="000000"/>
                          </a:solidFill>
                          <a:effectLst/>
                          <a:latin typeface="Calibri" panose="020F0502020204030204" pitchFamily="34" charset="0"/>
                        </a:rPr>
                        <a:t>GeneNumber</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3254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2941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3705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1543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1287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994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684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325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212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16512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89579933"/>
                  </a:ext>
                </a:extLst>
              </a:tr>
              <a:tr h="203200">
                <a:tc>
                  <a:txBody>
                    <a:bodyPr/>
                    <a:lstStyle/>
                    <a:p>
                      <a:pPr algn="l" fontAlgn="b"/>
                      <a:r>
                        <a:rPr lang="en-US" sz="2400" b="0" i="0" u="none" strike="noStrike">
                          <a:solidFill>
                            <a:srgbClr val="000000"/>
                          </a:solidFill>
                          <a:effectLst/>
                          <a:latin typeface="Calibri" panose="020F0502020204030204" pitchFamily="34" charset="0"/>
                        </a:rPr>
                        <a:t>PhysicalSize</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extLst>
                  <a:ext uri="{0D108BD9-81ED-4DB2-BD59-A6C34878D82A}">
                    <a16:rowId xmlns:a16="http://schemas.microsoft.com/office/drawing/2014/main" val="1247847711"/>
                  </a:ext>
                </a:extLst>
              </a:tr>
              <a:tr h="203200">
                <a:tc>
                  <a:txBody>
                    <a:bodyPr/>
                    <a:lstStyle/>
                    <a:p>
                      <a:pPr algn="l" fontAlgn="b"/>
                      <a:r>
                        <a:rPr lang="en-US" sz="2400" b="0" i="0" u="none" strike="noStrike">
                          <a:solidFill>
                            <a:srgbClr val="000000"/>
                          </a:solidFill>
                          <a:effectLst/>
                          <a:latin typeface="Calibri" panose="020F0502020204030204" pitchFamily="34" charset="0"/>
                        </a:rPr>
                        <a:t>Parents</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extLst>
                  <a:ext uri="{0D108BD9-81ED-4DB2-BD59-A6C34878D82A}">
                    <a16:rowId xmlns:a16="http://schemas.microsoft.com/office/drawing/2014/main" val="3575575785"/>
                  </a:ext>
                </a:extLst>
              </a:tr>
              <a:tr h="203200">
                <a:tc>
                  <a:txBody>
                    <a:bodyPr/>
                    <a:lstStyle/>
                    <a:p>
                      <a:pPr algn="l" fontAlgn="b"/>
                      <a:r>
                        <a:rPr lang="en-US" sz="2400" b="0" i="0" u="none" strike="noStrike">
                          <a:solidFill>
                            <a:srgbClr val="000000"/>
                          </a:solidFill>
                          <a:effectLst/>
                          <a:latin typeface="Calibri" panose="020F0502020204030204" pitchFamily="34" charset="0"/>
                        </a:rPr>
                        <a:t>Daughters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40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142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301110"/>
                  </a:ext>
                </a:extLst>
              </a:tr>
            </a:tbl>
          </a:graphicData>
        </a:graphic>
      </p:graphicFrame>
      <p:sp>
        <p:nvSpPr>
          <p:cNvPr id="5" name="TextBox 4">
            <a:extLst>
              <a:ext uri="{FF2B5EF4-FFF2-40B4-BE49-F238E27FC236}">
                <a16:creationId xmlns:a16="http://schemas.microsoft.com/office/drawing/2014/main" id="{88C360C0-7EB3-9045-85F2-04B93BEBD207}"/>
              </a:ext>
            </a:extLst>
          </p:cNvPr>
          <p:cNvSpPr txBox="1"/>
          <p:nvPr/>
        </p:nvSpPr>
        <p:spPr>
          <a:xfrm>
            <a:off x="398626" y="432486"/>
            <a:ext cx="10549461" cy="646331"/>
          </a:xfrm>
          <a:prstGeom prst="rect">
            <a:avLst/>
          </a:prstGeom>
          <a:noFill/>
        </p:spPr>
        <p:txBody>
          <a:bodyPr wrap="square" rtlCol="0">
            <a:spAutoFit/>
          </a:bodyPr>
          <a:lstStyle/>
          <a:p>
            <a:r>
              <a:rPr lang="en-US" dirty="0"/>
              <a:t>We identified retrogenes in a Tribolium beetle that has a recent fusion of chromosome 2 (lg2) to the sex chromosome. This means that the X in this species now include everything that is in lg2 as well as </a:t>
            </a:r>
            <a:r>
              <a:rPr lang="en-US" dirty="0" err="1"/>
              <a:t>lgX</a:t>
            </a:r>
            <a:r>
              <a:rPr lang="en-US" dirty="0"/>
              <a:t>. </a:t>
            </a:r>
          </a:p>
        </p:txBody>
      </p:sp>
    </p:spTree>
    <p:extLst>
      <p:ext uri="{BB962C8B-B14F-4D97-AF65-F5344CB8AC3E}">
        <p14:creationId xmlns:p14="http://schemas.microsoft.com/office/powerpoint/2010/main" val="2473633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BD282B81-051E-2445-8CB5-5DD4B88D1499}"/>
              </a:ext>
            </a:extLst>
          </p:cNvPr>
          <p:cNvGraphicFramePr>
            <a:graphicFrameLocks noGrp="1"/>
          </p:cNvGraphicFramePr>
          <p:nvPr>
            <p:extLst>
              <p:ext uri="{D42A27DB-BD31-4B8C-83A1-F6EECF244321}">
                <p14:modId xmlns:p14="http://schemas.microsoft.com/office/powerpoint/2010/main" val="535583567"/>
              </p:ext>
            </p:extLst>
          </p:nvPr>
        </p:nvGraphicFramePr>
        <p:xfrm>
          <a:off x="234779" y="2109791"/>
          <a:ext cx="11541221" cy="1876425"/>
        </p:xfrm>
        <a:graphic>
          <a:graphicData uri="http://schemas.openxmlformats.org/drawingml/2006/table">
            <a:tbl>
              <a:tblPr/>
              <a:tblGrid>
                <a:gridCol w="1952367">
                  <a:extLst>
                    <a:ext uri="{9D8B030D-6E8A-4147-A177-3AD203B41FA5}">
                      <a16:colId xmlns:a16="http://schemas.microsoft.com/office/drawing/2014/main" val="3549642009"/>
                    </a:ext>
                  </a:extLst>
                </a:gridCol>
                <a:gridCol w="871714">
                  <a:extLst>
                    <a:ext uri="{9D8B030D-6E8A-4147-A177-3AD203B41FA5}">
                      <a16:colId xmlns:a16="http://schemas.microsoft.com/office/drawing/2014/main" val="2883282942"/>
                    </a:ext>
                  </a:extLst>
                </a:gridCol>
                <a:gridCol w="871714">
                  <a:extLst>
                    <a:ext uri="{9D8B030D-6E8A-4147-A177-3AD203B41FA5}">
                      <a16:colId xmlns:a16="http://schemas.microsoft.com/office/drawing/2014/main" val="3020147070"/>
                    </a:ext>
                  </a:extLst>
                </a:gridCol>
                <a:gridCol w="871714">
                  <a:extLst>
                    <a:ext uri="{9D8B030D-6E8A-4147-A177-3AD203B41FA5}">
                      <a16:colId xmlns:a16="http://schemas.microsoft.com/office/drawing/2014/main" val="394097458"/>
                    </a:ext>
                  </a:extLst>
                </a:gridCol>
                <a:gridCol w="871714">
                  <a:extLst>
                    <a:ext uri="{9D8B030D-6E8A-4147-A177-3AD203B41FA5}">
                      <a16:colId xmlns:a16="http://schemas.microsoft.com/office/drawing/2014/main" val="2612698288"/>
                    </a:ext>
                  </a:extLst>
                </a:gridCol>
                <a:gridCol w="871714">
                  <a:extLst>
                    <a:ext uri="{9D8B030D-6E8A-4147-A177-3AD203B41FA5}">
                      <a16:colId xmlns:a16="http://schemas.microsoft.com/office/drawing/2014/main" val="717436527"/>
                    </a:ext>
                  </a:extLst>
                </a:gridCol>
                <a:gridCol w="871714">
                  <a:extLst>
                    <a:ext uri="{9D8B030D-6E8A-4147-A177-3AD203B41FA5}">
                      <a16:colId xmlns:a16="http://schemas.microsoft.com/office/drawing/2014/main" val="2298672196"/>
                    </a:ext>
                  </a:extLst>
                </a:gridCol>
                <a:gridCol w="871714">
                  <a:extLst>
                    <a:ext uri="{9D8B030D-6E8A-4147-A177-3AD203B41FA5}">
                      <a16:colId xmlns:a16="http://schemas.microsoft.com/office/drawing/2014/main" val="1764645949"/>
                    </a:ext>
                  </a:extLst>
                </a:gridCol>
                <a:gridCol w="871714">
                  <a:extLst>
                    <a:ext uri="{9D8B030D-6E8A-4147-A177-3AD203B41FA5}">
                      <a16:colId xmlns:a16="http://schemas.microsoft.com/office/drawing/2014/main" val="967495918"/>
                    </a:ext>
                  </a:extLst>
                </a:gridCol>
                <a:gridCol w="871714">
                  <a:extLst>
                    <a:ext uri="{9D8B030D-6E8A-4147-A177-3AD203B41FA5}">
                      <a16:colId xmlns:a16="http://schemas.microsoft.com/office/drawing/2014/main" val="28101458"/>
                    </a:ext>
                  </a:extLst>
                </a:gridCol>
                <a:gridCol w="871714">
                  <a:extLst>
                    <a:ext uri="{9D8B030D-6E8A-4147-A177-3AD203B41FA5}">
                      <a16:colId xmlns:a16="http://schemas.microsoft.com/office/drawing/2014/main" val="1179718578"/>
                    </a:ext>
                  </a:extLst>
                </a:gridCol>
                <a:gridCol w="871714">
                  <a:extLst>
                    <a:ext uri="{9D8B030D-6E8A-4147-A177-3AD203B41FA5}">
                      <a16:colId xmlns:a16="http://schemas.microsoft.com/office/drawing/2014/main" val="539296058"/>
                    </a:ext>
                  </a:extLst>
                </a:gridCol>
              </a:tblGrid>
              <a:tr h="203200">
                <a:tc>
                  <a:txBody>
                    <a:bodyPr/>
                    <a:lstStyle/>
                    <a:p>
                      <a:pPr algn="l" fontAlgn="b"/>
                      <a:endParaRPr lang="en-US" sz="24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lg2</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err="1">
                          <a:solidFill>
                            <a:srgbClr val="000000"/>
                          </a:solidFill>
                          <a:effectLst/>
                          <a:latin typeface="Calibri" panose="020F0502020204030204" pitchFamily="34" charset="0"/>
                        </a:rPr>
                        <a:t>lgX</a:t>
                      </a:r>
                      <a:endParaRPr lang="en-US" sz="2000" b="0" i="0" u="none" strike="noStrike" dirty="0">
                        <a:solidFill>
                          <a:srgbClr val="000000"/>
                        </a:solidFill>
                        <a:effectLst/>
                        <a:latin typeface="Calibri" panose="020F0502020204030204" pitchFamily="34" charset="0"/>
                      </a:endParaRP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lg4</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lg5</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lg6</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lg7</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lg8</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lg9</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lg10</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Total</a:t>
                      </a:r>
                    </a:p>
                  </a:txBody>
                  <a:tcPr marL="9525" marR="9525" marT="9525" marB="0" anchor="b">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24955431"/>
                  </a:ext>
                </a:extLst>
              </a:tr>
              <a:tr h="183983">
                <a:tc>
                  <a:txBody>
                    <a:bodyPr/>
                    <a:lstStyle/>
                    <a:p>
                      <a:pPr algn="l" fontAlgn="b"/>
                      <a:r>
                        <a:rPr lang="en-US" sz="2400" b="0" i="0" u="none" strike="noStrike">
                          <a:solidFill>
                            <a:srgbClr val="000000"/>
                          </a:solidFill>
                          <a:effectLst/>
                          <a:latin typeface="Calibri" panose="020F0502020204030204" pitchFamily="34" charset="0"/>
                        </a:rPr>
                        <a:t>GeneNumber</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3254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2941</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3705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1507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1543</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1287</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994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684</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325</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212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tc>
                  <a:txBody>
                    <a:bodyPr/>
                    <a:lstStyle/>
                    <a:p>
                      <a:pPr algn="l" fontAlgn="b"/>
                      <a:r>
                        <a:rPr lang="en-US" sz="2000" b="0" i="0" u="none" strike="noStrike">
                          <a:solidFill>
                            <a:srgbClr val="000000"/>
                          </a:solidFill>
                          <a:effectLst/>
                          <a:latin typeface="Calibri" panose="020F0502020204030204" pitchFamily="34" charset="0"/>
                        </a:rPr>
                        <a:t>16512</a:t>
                      </a:r>
                    </a:p>
                  </a:txBody>
                  <a:tcPr marL="9525" marR="9525" marT="9525" marB="0" anchor="b">
                    <a:lnL>
                      <a:noFill/>
                    </a:lnL>
                    <a:lnR>
                      <a:noFill/>
                    </a:lnR>
                    <a:lnT w="12700" cap="flat" cmpd="sng" algn="ctr">
                      <a:solidFill>
                        <a:schemeClr val="tx1"/>
                      </a:solidFill>
                      <a:prstDash val="solid"/>
                      <a:round/>
                      <a:headEnd type="none" w="med" len="med"/>
                      <a:tailEnd type="none" w="med" len="med"/>
                    </a:lnT>
                    <a:lnB>
                      <a:noFill/>
                    </a:lnB>
                  </a:tcPr>
                </a:tc>
                <a:extLst>
                  <a:ext uri="{0D108BD9-81ED-4DB2-BD59-A6C34878D82A}">
                    <a16:rowId xmlns:a16="http://schemas.microsoft.com/office/drawing/2014/main" val="2589579933"/>
                  </a:ext>
                </a:extLst>
              </a:tr>
              <a:tr h="203200">
                <a:tc>
                  <a:txBody>
                    <a:bodyPr/>
                    <a:lstStyle/>
                    <a:p>
                      <a:pPr algn="l" fontAlgn="b"/>
                      <a:r>
                        <a:rPr lang="en-US" sz="2400" b="0" i="0" u="none" strike="noStrike">
                          <a:solidFill>
                            <a:srgbClr val="000000"/>
                          </a:solidFill>
                          <a:effectLst/>
                          <a:latin typeface="Calibri" panose="020F0502020204030204" pitchFamily="34" charset="0"/>
                        </a:rPr>
                        <a:t>PhysicalSize</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41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20</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14</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11</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12</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235</a:t>
                      </a:r>
                    </a:p>
                  </a:txBody>
                  <a:tcPr marL="9525" marR="9525" marT="9525" marB="0" anchor="b">
                    <a:lnL>
                      <a:noFill/>
                    </a:lnL>
                    <a:lnR>
                      <a:noFill/>
                    </a:lnR>
                    <a:lnT>
                      <a:noFill/>
                    </a:lnT>
                    <a:lnB>
                      <a:noFill/>
                    </a:lnB>
                  </a:tcPr>
                </a:tc>
                <a:extLst>
                  <a:ext uri="{0D108BD9-81ED-4DB2-BD59-A6C34878D82A}">
                    <a16:rowId xmlns:a16="http://schemas.microsoft.com/office/drawing/2014/main" val="1247847711"/>
                  </a:ext>
                </a:extLst>
              </a:tr>
              <a:tr h="203200">
                <a:tc>
                  <a:txBody>
                    <a:bodyPr/>
                    <a:lstStyle/>
                    <a:p>
                      <a:pPr algn="l" fontAlgn="b"/>
                      <a:r>
                        <a:rPr lang="en-US" sz="2400" b="0" i="0" u="none" strike="noStrike">
                          <a:solidFill>
                            <a:srgbClr val="000000"/>
                          </a:solidFill>
                          <a:effectLst/>
                          <a:latin typeface="Calibri" panose="020F0502020204030204" pitchFamily="34" charset="0"/>
                        </a:rPr>
                        <a:t>Parents</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22</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highlight>
                            <a:srgbClr val="FFFF00"/>
                          </a:highlight>
                          <a:latin typeface="Calibri" panose="020F0502020204030204" pitchFamily="34" charset="0"/>
                        </a:rPr>
                        <a:t>45</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9</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7</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8</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3</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a:noFill/>
                    </a:lnB>
                  </a:tcPr>
                </a:tc>
                <a:tc>
                  <a:txBody>
                    <a:bodyPr/>
                    <a:lstStyle/>
                    <a:p>
                      <a:pPr algn="l" fontAlgn="b"/>
                      <a:r>
                        <a:rPr lang="en-US" sz="2000" b="0" i="0" u="none" strike="noStrike" dirty="0">
                          <a:solidFill>
                            <a:srgbClr val="000000"/>
                          </a:solidFill>
                          <a:effectLst/>
                          <a:latin typeface="Calibri" panose="020F0502020204030204" pitchFamily="34" charset="0"/>
                        </a:rPr>
                        <a:t>0</a:t>
                      </a:r>
                    </a:p>
                  </a:txBody>
                  <a:tcPr marL="9525" marR="9525" marT="9525" marB="0" anchor="b">
                    <a:lnL>
                      <a:noFill/>
                    </a:lnL>
                    <a:lnR>
                      <a:noFill/>
                    </a:lnR>
                    <a:lnT>
                      <a:noFill/>
                    </a:lnT>
                    <a:lnB>
                      <a:noFill/>
                    </a:lnB>
                  </a:tcPr>
                </a:tc>
                <a:tc>
                  <a:txBody>
                    <a:bodyPr/>
                    <a:lstStyle/>
                    <a:p>
                      <a:pPr algn="l" fontAlgn="b"/>
                      <a:r>
                        <a:rPr lang="en-US" sz="2000" b="0" i="0" u="none" strike="noStrike">
                          <a:solidFill>
                            <a:srgbClr val="000000"/>
                          </a:solidFill>
                          <a:effectLst/>
                          <a:latin typeface="Calibri" panose="020F0502020204030204" pitchFamily="34" charset="0"/>
                        </a:rPr>
                        <a:t>142</a:t>
                      </a:r>
                    </a:p>
                  </a:txBody>
                  <a:tcPr marL="9525" marR="9525" marT="9525" marB="0" anchor="b">
                    <a:lnL>
                      <a:noFill/>
                    </a:lnL>
                    <a:lnR>
                      <a:noFill/>
                    </a:lnR>
                    <a:lnT>
                      <a:noFill/>
                    </a:lnT>
                    <a:lnB>
                      <a:noFill/>
                    </a:lnB>
                  </a:tcPr>
                </a:tc>
                <a:extLst>
                  <a:ext uri="{0D108BD9-81ED-4DB2-BD59-A6C34878D82A}">
                    <a16:rowId xmlns:a16="http://schemas.microsoft.com/office/drawing/2014/main" val="3575575785"/>
                  </a:ext>
                </a:extLst>
              </a:tr>
              <a:tr h="203200">
                <a:tc>
                  <a:txBody>
                    <a:bodyPr/>
                    <a:lstStyle/>
                    <a:p>
                      <a:pPr algn="l" fontAlgn="b"/>
                      <a:r>
                        <a:rPr lang="en-US" sz="2400" b="0" i="0" u="none" strike="noStrike">
                          <a:solidFill>
                            <a:srgbClr val="000000"/>
                          </a:solidFill>
                          <a:effectLst/>
                          <a:latin typeface="Calibri" panose="020F0502020204030204" pitchFamily="34" charset="0"/>
                        </a:rPr>
                        <a:t>Daughters</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24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highlight>
                            <a:srgbClr val="FFFF00"/>
                          </a:highlight>
                          <a:latin typeface="Calibri" panose="020F0502020204030204" pitchFamily="34" charset="0"/>
                        </a:rPr>
                        <a:t>40</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35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15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a:solidFill>
                            <a:srgbClr val="000000"/>
                          </a:solidFill>
                          <a:effectLst/>
                          <a:latin typeface="Calibri" panose="020F0502020204030204" pitchFamily="34" charset="0"/>
                        </a:rPr>
                        <a:t>7</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6</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4</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5</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tc>
                  <a:txBody>
                    <a:bodyPr/>
                    <a:lstStyle/>
                    <a:p>
                      <a:pPr algn="l" fontAlgn="b"/>
                      <a:r>
                        <a:rPr lang="en-US" sz="2000" b="0" i="0" u="none" strike="noStrike" dirty="0">
                          <a:solidFill>
                            <a:srgbClr val="000000"/>
                          </a:solidFill>
                          <a:effectLst/>
                          <a:latin typeface="Calibri" panose="020F0502020204030204" pitchFamily="34" charset="0"/>
                        </a:rPr>
                        <a:t>142</a:t>
                      </a:r>
                    </a:p>
                  </a:txBody>
                  <a:tcPr marL="9525" marR="9525" marT="9525" marB="0" anchor="b">
                    <a:lnL>
                      <a:noFill/>
                    </a:lnL>
                    <a:lnR>
                      <a:noFill/>
                    </a:lnR>
                    <a:lnT>
                      <a:noFill/>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30301110"/>
                  </a:ext>
                </a:extLst>
              </a:tr>
            </a:tbl>
          </a:graphicData>
        </a:graphic>
      </p:graphicFrame>
      <p:sp>
        <p:nvSpPr>
          <p:cNvPr id="5" name="TextBox 4">
            <a:extLst>
              <a:ext uri="{FF2B5EF4-FFF2-40B4-BE49-F238E27FC236}">
                <a16:creationId xmlns:a16="http://schemas.microsoft.com/office/drawing/2014/main" id="{88C360C0-7EB3-9045-85F2-04B93BEBD207}"/>
              </a:ext>
            </a:extLst>
          </p:cNvPr>
          <p:cNvSpPr txBox="1"/>
          <p:nvPr/>
        </p:nvSpPr>
        <p:spPr>
          <a:xfrm>
            <a:off x="398626" y="432486"/>
            <a:ext cx="10549461" cy="646331"/>
          </a:xfrm>
          <a:prstGeom prst="rect">
            <a:avLst/>
          </a:prstGeom>
          <a:noFill/>
        </p:spPr>
        <p:txBody>
          <a:bodyPr wrap="square" rtlCol="0">
            <a:spAutoFit/>
          </a:bodyPr>
          <a:lstStyle/>
          <a:p>
            <a:r>
              <a:rPr lang="en-US" dirty="0"/>
              <a:t>We identified retrogenes in a Tribolium beetle that has a recent fusion of chromosome 2 (lg2) to the sex chromosome. This means that the X in this species now include everything that is in lg2 as well as </a:t>
            </a:r>
            <a:r>
              <a:rPr lang="en-US" dirty="0" err="1"/>
              <a:t>lgX</a:t>
            </a:r>
            <a:r>
              <a:rPr lang="en-US" dirty="0"/>
              <a:t>. </a:t>
            </a:r>
          </a:p>
        </p:txBody>
      </p:sp>
      <p:sp>
        <p:nvSpPr>
          <p:cNvPr id="6" name="Rectangle 5">
            <a:extLst>
              <a:ext uri="{FF2B5EF4-FFF2-40B4-BE49-F238E27FC236}">
                <a16:creationId xmlns:a16="http://schemas.microsoft.com/office/drawing/2014/main" id="{9156B4A4-2826-2D40-9B82-ADEF1FF3E518}"/>
              </a:ext>
            </a:extLst>
          </p:cNvPr>
          <p:cNvSpPr/>
          <p:nvPr/>
        </p:nvSpPr>
        <p:spPr>
          <a:xfrm>
            <a:off x="398625" y="4885208"/>
            <a:ext cx="10723261" cy="646331"/>
          </a:xfrm>
          <a:prstGeom prst="rect">
            <a:avLst/>
          </a:prstGeom>
        </p:spPr>
        <p:txBody>
          <a:bodyPr wrap="square">
            <a:spAutoFit/>
          </a:bodyPr>
          <a:lstStyle/>
          <a:p>
            <a:r>
              <a:rPr lang="en-US" dirty="0"/>
              <a:t>What is the probability that we would observe this many parents and daughters assuming that chromosome 2 is no different than any other chromosomes?</a:t>
            </a:r>
          </a:p>
        </p:txBody>
      </p:sp>
    </p:spTree>
    <p:extLst>
      <p:ext uri="{BB962C8B-B14F-4D97-AF65-F5344CB8AC3E}">
        <p14:creationId xmlns:p14="http://schemas.microsoft.com/office/powerpoint/2010/main" val="3508243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677</Words>
  <Application>Microsoft Macintosh PowerPoint</Application>
  <PresentationFormat>Widescreen</PresentationFormat>
  <Paragraphs>157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Monte Carlo methods Named after the resort in Monaco well known for its casinos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Monte Carlo methods Named after the resort in Monaco well known for its casinos</dc:title>
  <dc:creator>Heath Blackmon</dc:creator>
  <cp:lastModifiedBy>Microsoft Office User</cp:lastModifiedBy>
  <cp:revision>8</cp:revision>
  <dcterms:created xsi:type="dcterms:W3CDTF">2021-04-15T17:29:12Z</dcterms:created>
  <dcterms:modified xsi:type="dcterms:W3CDTF">2022-11-15T03:13:59Z</dcterms:modified>
</cp:coreProperties>
</file>