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3" r:id="rId3"/>
    <p:sldId id="278" r:id="rId4"/>
    <p:sldId id="284" r:id="rId5"/>
    <p:sldId id="259" r:id="rId6"/>
    <p:sldId id="277" r:id="rId7"/>
    <p:sldId id="279" r:id="rId8"/>
    <p:sldId id="280" r:id="rId9"/>
    <p:sldId id="281" r:id="rId10"/>
    <p:sldId id="282" r:id="rId11"/>
    <p:sldId id="285" r:id="rId12"/>
    <p:sldId id="286" r:id="rId13"/>
    <p:sldId id="289" r:id="rId14"/>
    <p:sldId id="290" r:id="rId15"/>
    <p:sldId id="28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63"/>
    <p:restoredTop sz="93643"/>
  </p:normalViewPr>
  <p:slideViewPr>
    <p:cSldViewPr snapToGrid="0" snapToObjects="1">
      <p:cViewPr varScale="1">
        <p:scale>
          <a:sx n="79" d="100"/>
          <a:sy n="79" d="100"/>
        </p:scale>
        <p:origin x="23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6700" dirty="0"/>
              <a:t>Dimensionality Reduction</a:t>
            </a:r>
            <a:br>
              <a:rPr lang="en-US" sz="6700" dirty="0"/>
            </a:br>
            <a:r>
              <a:rPr lang="en-US" sz="4900" dirty="0"/>
              <a:t>Principal component analysis  </a:t>
            </a:r>
            <a:br>
              <a:rPr lang="en-US" sz="4900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Lecture 9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699" y="1993062"/>
            <a:ext cx="3977135" cy="340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500,000 SNP genotypes for 3000 Europeans.</a:t>
            </a:r>
          </a:p>
          <a:p>
            <a:endParaRPr lang="en-US" dirty="0"/>
          </a:p>
          <a:p>
            <a:r>
              <a:rPr lang="en-US" dirty="0"/>
              <a:t>3000 rows</a:t>
            </a:r>
          </a:p>
          <a:p>
            <a:r>
              <a:rPr lang="en-US" dirty="0"/>
              <a:t>500,000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PC1 and PC2?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5" y="1371074"/>
            <a:ext cx="6552361" cy="4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/>
              <a:t>Expression level for 1000s of genes</a:t>
            </a:r>
          </a:p>
          <a:p>
            <a:r>
              <a:rPr lang="en-US" dirty="0"/>
              <a:t>In 100s of cells (color indicates type of cell)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PCs here?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110083"/>
            <a:ext cx="5856514" cy="55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5" y="1313804"/>
            <a:ext cx="7302953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7" y="1313803"/>
            <a:ext cx="7302955" cy="42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0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informative is your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 Plot: A plot that illustrates the proportion of total variance that is captured by each principal component.</a:t>
            </a:r>
          </a:p>
          <a:p>
            <a:endParaRPr lang="en-US" sz="3200" dirty="0"/>
          </a:p>
          <a:p>
            <a:r>
              <a:rPr lang="en-US" sz="3200" dirty="0"/>
              <a:t>Steep means you can greatly reduce dimensionality without losing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5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Alternatives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1119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Discriminate function analysis</a:t>
            </a:r>
            <a:r>
              <a:rPr lang="en-US" sz="2400" dirty="0"/>
              <a:t>: This is similar to PCA but you assign groupings to the data first and the discriminating components best parse your assigned groups from one another.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71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An example of useful and less useful dimensional reduction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565C-D571-DC4C-AEBB-42C41B7C6351}"/>
              </a:ext>
            </a:extLst>
          </p:cNvPr>
          <p:cNvSpPr txBox="1"/>
          <p:nvPr/>
        </p:nvSpPr>
        <p:spPr>
          <a:xfrm>
            <a:off x="445477" y="1219200"/>
            <a:ext cx="98418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Example in </a:t>
            </a:r>
            <a:r>
              <a:rPr lang="en-US" sz="4400" b="1" dirty="0" err="1"/>
              <a:t>Rmarkdown</a:t>
            </a:r>
            <a:endParaRPr lang="en-US" sz="4400" b="1" dirty="0"/>
          </a:p>
          <a:p>
            <a:endParaRPr lang="en-US" sz="2800" b="1" dirty="0"/>
          </a:p>
          <a:p>
            <a:r>
              <a:rPr lang="en-US" sz="3600" b="1" dirty="0"/>
              <a:t>Standard Packages</a:t>
            </a:r>
          </a:p>
          <a:p>
            <a:r>
              <a:rPr lang="en-US" sz="2800" dirty="0"/>
              <a:t>stats – this is part of the base install and has the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3600" b="1" dirty="0"/>
              <a:t>New Packages</a:t>
            </a:r>
          </a:p>
          <a:p>
            <a:r>
              <a:rPr lang="en-US" sz="2800" dirty="0"/>
              <a:t>car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data.ellipse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 err="1"/>
              <a:t>FactoMineR</a:t>
            </a:r>
            <a:r>
              <a:rPr lang="en-US" sz="2800" dirty="0"/>
              <a:t> –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2800" dirty="0"/>
              <a:t> function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2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Planning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565C-D571-DC4C-AEBB-42C41B7C6351}"/>
              </a:ext>
            </a:extLst>
          </p:cNvPr>
          <p:cNvSpPr txBox="1"/>
          <p:nvPr/>
        </p:nvSpPr>
        <p:spPr>
          <a:xfrm>
            <a:off x="269631" y="1219200"/>
            <a:ext cx="1167618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Thursday (22 April): Class but just if you have questions about using </a:t>
            </a:r>
            <a:r>
              <a:rPr lang="en-US" sz="2000" dirty="0" err="1"/>
              <a:t>Rmarkdown</a:t>
            </a:r>
            <a:r>
              <a:rPr lang="en-US" sz="2000"/>
              <a:t> or PCA </a:t>
            </a:r>
          </a:p>
          <a:p>
            <a:r>
              <a:rPr lang="en-US" sz="2000"/>
              <a:t>(</a:t>
            </a:r>
            <a:r>
              <a:rPr lang="en-US" sz="2000" dirty="0"/>
              <a:t>otherwise you can skip</a:t>
            </a:r>
            <a:r>
              <a:rPr lang="en-US" sz="2000"/>
              <a:t>). </a:t>
            </a:r>
          </a:p>
          <a:p>
            <a:endParaRPr lang="en-US" sz="800" dirty="0"/>
          </a:p>
          <a:p>
            <a:r>
              <a:rPr lang="en-US" sz="2000" dirty="0"/>
              <a:t>Tuesday 27</a:t>
            </a:r>
            <a:r>
              <a:rPr lang="en-US" sz="2000" baseline="30000" dirty="0"/>
              <a:t>th</a:t>
            </a:r>
            <a:r>
              <a:rPr lang="en-US" sz="2000" dirty="0"/>
              <a:t> Brief class to go over project assignment</a:t>
            </a:r>
          </a:p>
          <a:p>
            <a:r>
              <a:rPr lang="en-US" sz="2000" dirty="0"/>
              <a:t>	- Inside of a single .</a:t>
            </a:r>
            <a:r>
              <a:rPr lang="en-US" sz="2000" dirty="0" err="1"/>
              <a:t>Rmd</a:t>
            </a:r>
            <a:r>
              <a:rPr lang="en-US" sz="2000" dirty="0"/>
              <a:t> file you will </a:t>
            </a:r>
          </a:p>
          <a:p>
            <a:r>
              <a:rPr lang="en-US" sz="2000" dirty="0"/>
              <a:t>	- Read in a csv datafile </a:t>
            </a:r>
          </a:p>
          <a:p>
            <a:r>
              <a:rPr lang="en-US" sz="2000" dirty="0"/>
              <a:t>	- Performing a statistical analysis</a:t>
            </a:r>
          </a:p>
          <a:p>
            <a:r>
              <a:rPr lang="en-US" sz="2000" dirty="0"/>
              <a:t>	- Provide a publication quality plot</a:t>
            </a:r>
          </a:p>
          <a:p>
            <a:r>
              <a:rPr lang="en-US" sz="2000" dirty="0"/>
              <a:t>	- Include text above and below each block of code that explains what you are doing.</a:t>
            </a:r>
          </a:p>
          <a:p>
            <a:r>
              <a:rPr lang="en-US" sz="2000" dirty="0"/>
              <a:t>	- You will upload your .</a:t>
            </a:r>
            <a:r>
              <a:rPr lang="en-US" sz="2000" dirty="0" err="1"/>
              <a:t>Rmd</a:t>
            </a:r>
            <a:r>
              <a:rPr lang="en-US" sz="2000" dirty="0"/>
              <a:t> file and the CSV file that you use to a google folder.</a:t>
            </a:r>
          </a:p>
          <a:p>
            <a:r>
              <a:rPr lang="en-US" sz="2000" dirty="0"/>
              <a:t>	- I will “knit” your file and grade the resulting html file.</a:t>
            </a:r>
          </a:p>
          <a:p>
            <a:r>
              <a:rPr lang="en-US" sz="2000" dirty="0"/>
              <a:t>	- Contact me first if you are considering using any R packages we have not covered in class.</a:t>
            </a:r>
          </a:p>
          <a:p>
            <a:endParaRPr lang="en-US" sz="800" dirty="0"/>
          </a:p>
          <a:p>
            <a:r>
              <a:rPr lang="en-US" sz="2000" dirty="0"/>
              <a:t>Thursday 29</a:t>
            </a:r>
            <a:r>
              <a:rPr lang="en-US" sz="2000" baseline="30000" dirty="0"/>
              <a:t>th</a:t>
            </a:r>
            <a:r>
              <a:rPr lang="en-US" sz="2000" dirty="0"/>
              <a:t> Review class: Final will post after class and you can begin to work on it.</a:t>
            </a:r>
          </a:p>
          <a:p>
            <a:endParaRPr lang="en-US" sz="800" dirty="0"/>
          </a:p>
          <a:p>
            <a:r>
              <a:rPr lang="en-US" sz="2000" dirty="0"/>
              <a:t>Tuesday 4</a:t>
            </a:r>
            <a:r>
              <a:rPr lang="en-US" sz="2000" baseline="30000" dirty="0"/>
              <a:t>th</a:t>
            </a:r>
            <a:r>
              <a:rPr lang="en-US" sz="2000" dirty="0"/>
              <a:t> 5:00 PM Final will close.</a:t>
            </a:r>
          </a:p>
          <a:p>
            <a:endParaRPr lang="en-US" sz="800" dirty="0"/>
          </a:p>
          <a:p>
            <a:r>
              <a:rPr lang="en-US" sz="2000" b="1" dirty="0"/>
              <a:t>Thanks to all of you for your flexibility and hard work this semester I know that the delivery format has been less than ideal for a class like this.</a:t>
            </a:r>
          </a:p>
        </p:txBody>
      </p:sp>
    </p:spTree>
    <p:extLst>
      <p:ext uri="{BB962C8B-B14F-4D97-AF65-F5344CB8AC3E}">
        <p14:creationId xmlns:p14="http://schemas.microsoft.com/office/powerpoint/2010/main" val="324086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we do dimensional reduction?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Datasets are getting bigger and bigger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Understanding our data is often the new bottleneck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think well beyond 3-4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illustrate well beyond 2-3 dimensions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07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principal component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PCA is a dimensional reduction tool that takes many (possibly correlated) measurements and transforms it into a smaller set of uncorrelated </a:t>
            </a:r>
            <a:r>
              <a:rPr lang="en-US" sz="4000" dirty="0" err="1"/>
              <a:t>measuerments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4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One 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220549"/>
            <a:ext cx="5851927" cy="509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1" y="1220549"/>
            <a:ext cx="1500305" cy="4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Two-dimensional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dimensional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1247776"/>
            <a:ext cx="66294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7" y="3215701"/>
            <a:ext cx="393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What are our options?</a:t>
            </a:r>
          </a:p>
        </p:txBody>
      </p:sp>
    </p:spTree>
    <p:extLst>
      <p:ext uri="{BB962C8B-B14F-4D97-AF65-F5344CB8AC3E}">
        <p14:creationId xmlns:p14="http://schemas.microsoft.com/office/powerpoint/2010/main" val="58782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Dimensionality reduction -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57963" y="1650465"/>
            <a:ext cx="4272234" cy="3464460"/>
            <a:chOff x="6557963" y="1650465"/>
            <a:chExt cx="4272234" cy="34644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557963" y="1943200"/>
              <a:ext cx="3728495" cy="3171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286458" y="16504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3871" y="2540468"/>
            <a:ext cx="1292954" cy="1250763"/>
            <a:chOff x="7593871" y="2540468"/>
            <a:chExt cx="1292954" cy="12507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137610" y="2909800"/>
              <a:ext cx="749215" cy="88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3871" y="25404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math behind - PCA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935915"/>
            <a:ext cx="5186363" cy="1487538"/>
            <a:chOff x="0" y="935915"/>
            <a:chExt cx="6913902" cy="1983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68"/>
            <a:stretch/>
          </p:blipFill>
          <p:spPr>
            <a:xfrm>
              <a:off x="1365590" y="1751086"/>
              <a:ext cx="5548312" cy="11678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2221250"/>
              <a:ext cx="1107369" cy="3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 samples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6345" y="935915"/>
              <a:ext cx="1959072" cy="41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 measurements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151277" y="1892891"/>
              <a:ext cx="214313" cy="1026050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294454" y="-915952"/>
              <a:ext cx="381180" cy="4857716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3172" y="1684253"/>
            <a:ext cx="165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X</a:t>
            </a:r>
          </a:p>
          <a:p>
            <a:r>
              <a:rPr lang="en-US" dirty="0" err="1"/>
              <a:t>nxm</a:t>
            </a:r>
            <a:r>
              <a:rPr lang="en-US" dirty="0"/>
              <a:t> matrix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12871" y="1438424"/>
            <a:ext cx="5649033" cy="1422349"/>
            <a:chOff x="6412871" y="1438424"/>
            <a:chExt cx="5649033" cy="1422349"/>
          </a:xfrm>
        </p:grpSpPr>
        <p:sp>
          <p:nvSpPr>
            <p:cNvPr id="9" name="Right Arrow 8"/>
            <p:cNvSpPr/>
            <p:nvPr/>
          </p:nvSpPr>
          <p:spPr>
            <a:xfrm>
              <a:off x="6412871" y="1801938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PCA is an </a:t>
                  </a:r>
                </a:p>
                <a:p>
                  <a:pPr algn="ctr"/>
                  <a:r>
                    <a:rPr lang="en-US" dirty="0" err="1"/>
                    <a:t>Eigendecomposition</a:t>
                  </a:r>
                  <a:r>
                    <a:rPr lang="en-US" dirty="0"/>
                    <a:t> of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6" t="-3046"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9670415" y="1770865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64698" y="1629274"/>
              <a:ext cx="1497206" cy="646331"/>
              <a:chOff x="10886070" y="1592456"/>
              <a:chExt cx="1497206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65" r="-1739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1077406" y="1592456"/>
                <a:ext cx="1305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loadings</a:t>
                </a:r>
              </a:p>
              <a:p>
                <a:r>
                  <a:rPr lang="en-US" dirty="0" err="1"/>
                  <a:t>mxm</a:t>
                </a:r>
                <a:r>
                  <a:rPr lang="en-US" dirty="0"/>
                  <a:t> matrix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852904" y="2905066"/>
            <a:ext cx="5271247" cy="1716736"/>
            <a:chOff x="6852904" y="2905066"/>
            <a:chExt cx="5271247" cy="1716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8" y="3580402"/>
              <a:ext cx="3136900" cy="1041400"/>
            </a:xfrm>
            <a:prstGeom prst="rect">
              <a:avLst/>
            </a:prstGeom>
          </p:spPr>
        </p:pic>
        <p:sp>
          <p:nvSpPr>
            <p:cNvPr id="20" name="Left Brace 19"/>
            <p:cNvSpPr/>
            <p:nvPr/>
          </p:nvSpPr>
          <p:spPr>
            <a:xfrm rot="16200000">
              <a:off x="9260660" y="497310"/>
              <a:ext cx="455736" cy="5271247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2904" y="4441371"/>
            <a:ext cx="5160041" cy="2297871"/>
            <a:chOff x="6852904" y="4441371"/>
            <a:chExt cx="5160041" cy="2297871"/>
          </a:xfrm>
        </p:grpSpPr>
        <p:sp>
          <p:nvSpPr>
            <p:cNvPr id="21" name="TextBox 20"/>
            <p:cNvSpPr txBox="1"/>
            <p:nvPr/>
          </p:nvSpPr>
          <p:spPr>
            <a:xfrm>
              <a:off x="6852904" y="5169582"/>
              <a:ext cx="51600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T a </a:t>
              </a:r>
              <a:r>
                <a:rPr lang="en-US" sz="2400" dirty="0" err="1"/>
                <a:t>nxm</a:t>
              </a:r>
              <a:r>
                <a:rPr lang="en-US" sz="2400" dirty="0"/>
                <a:t> matrix that has our PC scores.  The first column of the matrix will be the one that captures the most variation.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8857" y="4441371"/>
              <a:ext cx="745813" cy="728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14082" y="4299758"/>
            <a:ext cx="5923234" cy="889349"/>
            <a:chOff x="1114082" y="4299758"/>
            <a:chExt cx="5923234" cy="88934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82" y="4299758"/>
              <a:ext cx="4072281" cy="88934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77584" y="4429490"/>
              <a:ext cx="16597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 T</a:t>
              </a:r>
            </a:p>
            <a:p>
              <a:r>
                <a:rPr lang="en-US" dirty="0" err="1"/>
                <a:t>nxm</a:t>
              </a:r>
              <a:r>
                <a:rPr lang="en-US" dirty="0"/>
                <a:t>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12165</TotalTime>
  <Words>579</Words>
  <Application>Microsoft Macintosh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Office Theme</vt:lpstr>
      <vt:lpstr>      Dimensionality Reduction Principal component analysis   Biology 683  Lecture 9   Heath Blackmon</vt:lpstr>
      <vt:lpstr>Planning</vt:lpstr>
      <vt:lpstr>Why do we do dimensional reduction?</vt:lpstr>
      <vt:lpstr>What is principal component analysis</vt:lpstr>
      <vt:lpstr>One dimensional data</vt:lpstr>
      <vt:lpstr>Two-dimensional data</vt:lpstr>
      <vt:lpstr>High dimensional data</vt:lpstr>
      <vt:lpstr>Dimensionality reduction - PCA</vt:lpstr>
      <vt:lpstr>The math behind - PCA</vt:lpstr>
      <vt:lpstr>How do people use PCA</vt:lpstr>
      <vt:lpstr>How do people use PCA</vt:lpstr>
      <vt:lpstr>How do people use PCA</vt:lpstr>
      <vt:lpstr>How do people use PCA</vt:lpstr>
      <vt:lpstr>How informative is your PCA</vt:lpstr>
      <vt:lpstr>Alternatives</vt:lpstr>
      <vt:lpstr>An example of useful and less useful dimensional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191</cp:revision>
  <cp:lastPrinted>2018-04-10T20:19:29Z</cp:lastPrinted>
  <dcterms:created xsi:type="dcterms:W3CDTF">2018-01-03T17:15:04Z</dcterms:created>
  <dcterms:modified xsi:type="dcterms:W3CDTF">2021-04-20T20:10:41Z</dcterms:modified>
</cp:coreProperties>
</file>