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8" r:id="rId3"/>
    <p:sldId id="280" r:id="rId4"/>
    <p:sldId id="259" r:id="rId5"/>
    <p:sldId id="260" r:id="rId6"/>
    <p:sldId id="257" r:id="rId7"/>
    <p:sldId id="261" r:id="rId8"/>
    <p:sldId id="262" r:id="rId9"/>
    <p:sldId id="281" r:id="rId10"/>
    <p:sldId id="263" r:id="rId11"/>
    <p:sldId id="264" r:id="rId12"/>
    <p:sldId id="282" r:id="rId13"/>
    <p:sldId id="265" r:id="rId14"/>
    <p:sldId id="266" r:id="rId15"/>
    <p:sldId id="267" r:id="rId16"/>
    <p:sldId id="283" r:id="rId17"/>
    <p:sldId id="268" r:id="rId18"/>
    <p:sldId id="278" r:id="rId19"/>
    <p:sldId id="285" r:id="rId20"/>
    <p:sldId id="286" r:id="rId21"/>
    <p:sldId id="287" r:id="rId22"/>
    <p:sldId id="299" r:id="rId23"/>
    <p:sldId id="288" r:id="rId24"/>
    <p:sldId id="290" r:id="rId25"/>
    <p:sldId id="279" r:id="rId26"/>
    <p:sldId id="29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36"/>
    <p:restoredTop sz="94544"/>
  </p:normalViewPr>
  <p:slideViewPr>
    <p:cSldViewPr snapToGrid="0" snapToObjects="1">
      <p:cViewPr varScale="1">
        <p:scale>
          <a:sx n="118" d="100"/>
          <a:sy n="118" d="100"/>
        </p:scale>
        <p:origin x="232" y="1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12/15/20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84A19F-9A5E-D240-8FF1-934ECF97C3D1}" type="slidenum">
              <a:rPr lang="en-US" smtClean="0"/>
              <a:t>25</a:t>
            </a:fld>
            <a:endParaRPr lang="en-US"/>
          </a:p>
        </p:txBody>
      </p:sp>
    </p:spTree>
    <p:extLst>
      <p:ext uri="{BB962C8B-B14F-4D97-AF65-F5344CB8AC3E}">
        <p14:creationId xmlns:p14="http://schemas.microsoft.com/office/powerpoint/2010/main" val="401174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12/15/20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12/15/20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12/15/20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12/15/20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12/15/20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12/15/20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12/15/20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12/15/20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12/15/20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coleoguy@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Sampling and Summary Statistics</a:t>
            </a:r>
            <a:br>
              <a:rPr lang="en-US" dirty="0"/>
            </a:br>
            <a:r>
              <a:rPr lang="en-US" sz="4000" dirty="0"/>
              <a:t>Biology 683</a:t>
            </a:r>
            <a:br>
              <a:rPr lang="en-US" sz="4000" dirty="0"/>
            </a:br>
            <a:br>
              <a:rPr lang="en-US" sz="4000" dirty="0"/>
            </a:br>
            <a:r>
              <a:rPr lang="en-US" sz="4000" dirty="0"/>
              <a:t>Lecture 2</a:t>
            </a:r>
            <a:br>
              <a:rPr lang="en-US" sz="4000" dirty="0"/>
            </a:br>
            <a:br>
              <a:rPr lang="en-US" sz="4000" dirty="0"/>
            </a:br>
            <a:br>
              <a:rPr lang="en-US" sz="4000" dirty="0"/>
            </a:br>
            <a:r>
              <a:rPr lang="en-US" sz="2800" dirty="0"/>
              <a:t>Heath Blackmon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08" y="3137305"/>
            <a:ext cx="7222873" cy="291118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Your big idea should be a hypothesis</a:t>
            </a:r>
          </a:p>
        </p:txBody>
      </p:sp>
      <p:sp>
        <p:nvSpPr>
          <p:cNvPr id="3" name="Rectangle 2"/>
          <p:cNvSpPr/>
          <p:nvPr/>
        </p:nvSpPr>
        <p:spPr>
          <a:xfrm>
            <a:off x="275573" y="1256665"/>
            <a:ext cx="11398685" cy="4401205"/>
          </a:xfrm>
          <a:prstGeom prst="rect">
            <a:avLst/>
          </a:prstGeom>
        </p:spPr>
        <p:txBody>
          <a:bodyPr wrap="square">
            <a:spAutoFit/>
          </a:bodyPr>
          <a:lstStyle/>
          <a:p>
            <a:pPr fontAlgn="base"/>
            <a:r>
              <a:rPr lang="en-US" sz="2800" dirty="0"/>
              <a:t>A statistical hypothesis is a specific claim about a population parameter </a:t>
            </a:r>
          </a:p>
          <a:p>
            <a:pPr fontAlgn="base"/>
            <a:endParaRPr lang="en-US" sz="2800" i="1" dirty="0"/>
          </a:p>
          <a:p>
            <a:pPr fontAlgn="base"/>
            <a:r>
              <a:rPr lang="en-US" sz="2800" i="1" dirty="0"/>
              <a:t>Caloric restriction increases the lifespan of Drosophila melanogaster.</a:t>
            </a:r>
          </a:p>
          <a:p>
            <a:pPr fontAlgn="base"/>
            <a:endParaRPr lang="en-US" sz="2800" i="1" dirty="0"/>
          </a:p>
          <a:p>
            <a:pPr fontAlgn="base"/>
            <a:r>
              <a:rPr lang="en-US" sz="2800" i="1" dirty="0"/>
              <a:t>The rate of evolution in wingless species is higher than winged species.</a:t>
            </a:r>
            <a:br>
              <a:rPr lang="en-US" sz="2800" dirty="0"/>
            </a:br>
            <a:endParaRPr lang="en-US" sz="2800" dirty="0"/>
          </a:p>
          <a:p>
            <a:pPr fontAlgn="base"/>
            <a:r>
              <a:rPr lang="en-US" sz="2800" i="1" dirty="0"/>
              <a:t>Pesticide exposure causes feminization of amphibian males.</a:t>
            </a:r>
          </a:p>
          <a:p>
            <a:pPr fontAlgn="base"/>
            <a:endParaRPr lang="en-US" sz="2800" i="1" dirty="0"/>
          </a:p>
          <a:p>
            <a:pPr fontAlgn="base"/>
            <a:r>
              <a:rPr lang="en-US" sz="2800" i="1" dirty="0"/>
              <a:t>Repetitive DNA content is higher in venomous than nonvenomous reptiles</a:t>
            </a:r>
          </a:p>
          <a:p>
            <a:pPr fontAlgn="base"/>
            <a:endParaRPr lang="en-US" sz="2800" dirty="0"/>
          </a:p>
        </p:txBody>
      </p:sp>
    </p:spTree>
    <p:extLst>
      <p:ext uri="{BB962C8B-B14F-4D97-AF65-F5344CB8AC3E}">
        <p14:creationId xmlns:p14="http://schemas.microsoft.com/office/powerpoint/2010/main" val="25575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4524315"/>
          </a:xfrm>
          <a:prstGeom prst="rect">
            <a:avLst/>
          </a:prstGeom>
        </p:spPr>
        <p:txBody>
          <a:bodyPr wrap="square">
            <a:spAutoFit/>
          </a:bodyPr>
          <a:lstStyle/>
          <a:p>
            <a:pPr fontAlgn="base"/>
            <a:endParaRPr lang="en-US" sz="3200" dirty="0"/>
          </a:p>
          <a:p>
            <a:pPr fontAlgn="base"/>
            <a:r>
              <a:rPr lang="en-US" sz="3200" b="1" dirty="0"/>
              <a:t>Variables</a:t>
            </a:r>
            <a:r>
              <a:rPr lang="en-US" sz="3200" dirty="0"/>
              <a:t>  </a:t>
            </a:r>
          </a:p>
          <a:p>
            <a:pPr fontAlgn="base"/>
            <a:r>
              <a:rPr lang="en-US" sz="3200" dirty="0"/>
              <a:t>The characteristics that differ among individuals </a:t>
            </a:r>
          </a:p>
          <a:p>
            <a:pPr fontAlgn="base"/>
            <a:br>
              <a:rPr lang="en-US" sz="3200" b="1" dirty="0"/>
            </a:br>
            <a:r>
              <a:rPr lang="en-US" sz="3200" b="1" dirty="0"/>
              <a:t>Data</a:t>
            </a:r>
            <a:r>
              <a:rPr lang="en-US" sz="3200" dirty="0"/>
              <a:t>  </a:t>
            </a:r>
          </a:p>
          <a:p>
            <a:pPr fontAlgn="base"/>
            <a:r>
              <a:rPr lang="en-US" sz="3200" dirty="0"/>
              <a:t>The measurements of variables taken for a sample of individuals </a:t>
            </a:r>
          </a:p>
          <a:p>
            <a:pPr fontAlgn="base"/>
            <a:endParaRPr lang="en-US" sz="3200" b="1" dirty="0"/>
          </a:p>
          <a:p>
            <a:pPr fontAlgn="base"/>
            <a:r>
              <a:rPr lang="en-US" sz="3200" b="1" dirty="0"/>
              <a:t>Categorical Variables</a:t>
            </a:r>
            <a:r>
              <a:rPr lang="en-US" sz="3200" dirty="0"/>
              <a:t>  </a:t>
            </a:r>
          </a:p>
          <a:p>
            <a:pPr fontAlgn="base"/>
            <a:r>
              <a:rPr lang="en-US" sz="3200" dirty="0"/>
              <a:t>Individuals are in qualitative categories </a:t>
            </a:r>
          </a:p>
        </p:txBody>
      </p:sp>
    </p:spTree>
    <p:extLst>
      <p:ext uri="{BB962C8B-B14F-4D97-AF65-F5344CB8AC3E}">
        <p14:creationId xmlns:p14="http://schemas.microsoft.com/office/powerpoint/2010/main" val="30077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5016758"/>
          </a:xfrm>
          <a:prstGeom prst="rect">
            <a:avLst/>
          </a:prstGeom>
        </p:spPr>
        <p:txBody>
          <a:bodyPr wrap="square">
            <a:spAutoFit/>
          </a:bodyPr>
          <a:lstStyle/>
          <a:p>
            <a:pPr fontAlgn="base"/>
            <a:endParaRPr lang="en-US" sz="3200" dirty="0"/>
          </a:p>
          <a:p>
            <a:pPr fontAlgn="base"/>
            <a:r>
              <a:rPr lang="en-US" sz="3200" b="1" dirty="0"/>
              <a:t>Numerical Variables</a:t>
            </a:r>
            <a:r>
              <a:rPr lang="en-US" sz="3200" dirty="0"/>
              <a:t> </a:t>
            </a:r>
          </a:p>
          <a:p>
            <a:pPr fontAlgn="base"/>
            <a:r>
              <a:rPr lang="en-US" sz="3200" dirty="0"/>
              <a:t>Individuals vary on a quantitative scale  </a:t>
            </a:r>
          </a:p>
          <a:p>
            <a:pPr fontAlgn="base"/>
            <a:endParaRPr lang="en-US" sz="3200" dirty="0"/>
          </a:p>
          <a:p>
            <a:pPr fontAlgn="base"/>
            <a:r>
              <a:rPr lang="en-US" sz="3200" b="1" dirty="0"/>
              <a:t>Ordinal</a:t>
            </a:r>
            <a:r>
              <a:rPr lang="en-US" sz="3200" dirty="0"/>
              <a:t> </a:t>
            </a:r>
          </a:p>
          <a:p>
            <a:pPr fontAlgn="base"/>
            <a:r>
              <a:rPr lang="en-US" sz="3200" dirty="0"/>
              <a:t>The categories can be ordered </a:t>
            </a:r>
          </a:p>
          <a:p>
            <a:pPr fontAlgn="base"/>
            <a:endParaRPr lang="en-US" sz="3200" dirty="0"/>
          </a:p>
          <a:p>
            <a:pPr fontAlgn="base"/>
            <a:r>
              <a:rPr lang="en-US" sz="3200" b="1" dirty="0"/>
              <a:t>Nominal</a:t>
            </a:r>
            <a:r>
              <a:rPr lang="en-US" sz="3200" dirty="0"/>
              <a:t> </a:t>
            </a:r>
          </a:p>
          <a:p>
            <a:pPr fontAlgn="base"/>
            <a:r>
              <a:rPr lang="en-US" sz="3200" dirty="0"/>
              <a:t>The categories have no inherent order</a:t>
            </a:r>
          </a:p>
          <a:p>
            <a:pPr fontAlgn="base"/>
            <a:r>
              <a:rPr lang="en-US" sz="3200" dirty="0"/>
              <a:t> </a:t>
            </a:r>
          </a:p>
        </p:txBody>
      </p:sp>
    </p:spTree>
    <p:extLst>
      <p:ext uri="{BB962C8B-B14F-4D97-AF65-F5344CB8AC3E}">
        <p14:creationId xmlns:p14="http://schemas.microsoft.com/office/powerpoint/2010/main" val="129791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Continuous vs Discrete</a:t>
            </a:r>
          </a:p>
        </p:txBody>
      </p:sp>
      <p:sp>
        <p:nvSpPr>
          <p:cNvPr id="4" name="Rectangle 3"/>
          <p:cNvSpPr/>
          <p:nvPr/>
        </p:nvSpPr>
        <p:spPr>
          <a:xfrm>
            <a:off x="250521" y="1159402"/>
            <a:ext cx="5296334" cy="3539430"/>
          </a:xfrm>
          <a:prstGeom prst="rect">
            <a:avLst/>
          </a:prstGeom>
        </p:spPr>
        <p:txBody>
          <a:bodyPr wrap="square">
            <a:spAutoFit/>
          </a:bodyPr>
          <a:lstStyle/>
          <a:p>
            <a:pPr fontAlgn="base"/>
            <a:r>
              <a:rPr lang="en-US" sz="3200" b="1" dirty="0"/>
              <a:t>Continuous variables</a:t>
            </a:r>
            <a:endParaRPr lang="en-US" sz="3200" dirty="0"/>
          </a:p>
          <a:p>
            <a:pPr fontAlgn="base"/>
            <a:r>
              <a:rPr lang="en-US" sz="3200" dirty="0"/>
              <a:t>a variable that has an infinite number of possible values</a:t>
            </a:r>
          </a:p>
          <a:p>
            <a:pPr fontAlgn="base"/>
            <a:endParaRPr lang="en-US" sz="3200" b="1" dirty="0"/>
          </a:p>
          <a:p>
            <a:pPr fontAlgn="base"/>
            <a:r>
              <a:rPr lang="en-US" sz="3200" b="1" dirty="0"/>
              <a:t>Discrete variables</a:t>
            </a:r>
            <a:endParaRPr lang="en-US" sz="3200" dirty="0"/>
          </a:p>
          <a:p>
            <a:pPr fontAlgn="base"/>
            <a:r>
              <a:rPr lang="en-US" sz="3200" dirty="0"/>
              <a:t>a variable that has a finite number of possible values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973" y="1159402"/>
            <a:ext cx="1297725" cy="29739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59402"/>
            <a:ext cx="2963474" cy="28387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521" y="4831467"/>
            <a:ext cx="5148197" cy="1849487"/>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27549"/>
          <a:stretch/>
        </p:blipFill>
        <p:spPr>
          <a:xfrm>
            <a:off x="6096000" y="4560640"/>
            <a:ext cx="3814873" cy="2120314"/>
          </a:xfrm>
          <a:prstGeom prst="rect">
            <a:avLst/>
          </a:prstGeom>
        </p:spPr>
      </p:pic>
    </p:spTree>
    <p:extLst>
      <p:ext uri="{BB962C8B-B14F-4D97-AF65-F5344CB8AC3E}">
        <p14:creationId xmlns:p14="http://schemas.microsoft.com/office/powerpoint/2010/main" val="43306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Explanatory and Response Variables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66" y="1240380"/>
            <a:ext cx="10369983" cy="5323258"/>
          </a:xfrm>
          <a:prstGeom prst="rect">
            <a:avLst/>
          </a:prstGeom>
        </p:spPr>
      </p:pic>
    </p:spTree>
    <p:extLst>
      <p:ext uri="{BB962C8B-B14F-4D97-AF65-F5344CB8AC3E}">
        <p14:creationId xmlns:p14="http://schemas.microsoft.com/office/powerpoint/2010/main" val="196511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Experimental vs observational studies</a:t>
            </a:r>
          </a:p>
        </p:txBody>
      </p:sp>
      <p:sp>
        <p:nvSpPr>
          <p:cNvPr id="6" name="Rectangle 5"/>
          <p:cNvSpPr/>
          <p:nvPr/>
        </p:nvSpPr>
        <p:spPr>
          <a:xfrm>
            <a:off x="242170" y="1086291"/>
            <a:ext cx="11519770" cy="3539430"/>
          </a:xfrm>
          <a:prstGeom prst="rect">
            <a:avLst/>
          </a:prstGeom>
        </p:spPr>
        <p:txBody>
          <a:bodyPr wrap="square">
            <a:spAutoFit/>
          </a:bodyPr>
          <a:lstStyle/>
          <a:p>
            <a:pPr marL="457200" indent="-457200" fontAlgn="base">
              <a:buFont typeface="Arial" charset="0"/>
              <a:buChar char="•"/>
            </a:pPr>
            <a:r>
              <a:rPr lang="en-US" sz="3200" dirty="0"/>
              <a:t>Does caloric restriction increase lifespan in mice? </a:t>
            </a:r>
          </a:p>
          <a:p>
            <a:pPr marL="457200" indent="-457200" fontAlgn="base">
              <a:buFont typeface="Arial" charset="0"/>
              <a:buChar char="•"/>
            </a:pPr>
            <a:r>
              <a:rPr lang="en-US" sz="3200" dirty="0"/>
              <a:t>Is global warming caused by human activities? </a:t>
            </a:r>
          </a:p>
          <a:p>
            <a:pPr marL="457200" indent="-457200" fontAlgn="base">
              <a:buFont typeface="Arial" charset="0"/>
              <a:buChar char="•"/>
            </a:pPr>
            <a:r>
              <a:rPr lang="en-US" sz="3200" dirty="0"/>
              <a:t>Does smoking cause lung cancer in humans? </a:t>
            </a:r>
          </a:p>
          <a:p>
            <a:pPr marL="457200" indent="-457200" fontAlgn="base">
              <a:buFont typeface="Arial" charset="0"/>
              <a:buChar char="•"/>
            </a:pPr>
            <a:r>
              <a:rPr lang="en-US" sz="3200" dirty="0"/>
              <a:t>Does parasite infection reduce mating success of beetles? </a:t>
            </a:r>
          </a:p>
          <a:p>
            <a:pPr marL="457200" indent="-457200" fontAlgn="base">
              <a:buFont typeface="Arial" charset="0"/>
              <a:buChar char="•"/>
            </a:pPr>
            <a:r>
              <a:rPr lang="en-US" sz="3200" dirty="0"/>
              <a:t>Does oxytocin affect sexual attraction in humans? </a:t>
            </a:r>
          </a:p>
          <a:p>
            <a:pPr marL="457200" indent="-457200" fontAlgn="base">
              <a:buFont typeface="Arial" charset="0"/>
              <a:buChar char="•"/>
            </a:pPr>
            <a:r>
              <a:rPr lang="en-US" sz="3200" dirty="0"/>
              <a:t>Do sex chromosomes increase the rate of speciation?</a:t>
            </a:r>
          </a:p>
          <a:p>
            <a:pPr marL="457200" indent="-457200" fontAlgn="base">
              <a:buFont typeface="Arial" charset="0"/>
              <a:buChar char="•"/>
            </a:pPr>
            <a:r>
              <a:rPr lang="en-US" sz="3200" dirty="0"/>
              <a:t>Do chromosome fusions reduce fitness?</a:t>
            </a:r>
          </a:p>
        </p:txBody>
      </p:sp>
    </p:spTree>
    <p:extLst>
      <p:ext uri="{BB962C8B-B14F-4D97-AF65-F5344CB8AC3E}">
        <p14:creationId xmlns:p14="http://schemas.microsoft.com/office/powerpoint/2010/main" val="20741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Why should we summarize data?</a:t>
            </a:r>
          </a:p>
        </p:txBody>
      </p:sp>
      <p:sp>
        <p:nvSpPr>
          <p:cNvPr id="6" name="Rectangle 5"/>
          <p:cNvSpPr/>
          <p:nvPr/>
        </p:nvSpPr>
        <p:spPr>
          <a:xfrm>
            <a:off x="242170" y="1086291"/>
            <a:ext cx="11519770" cy="2862322"/>
          </a:xfrm>
          <a:prstGeom prst="rect">
            <a:avLst/>
          </a:prstGeom>
        </p:spPr>
        <p:txBody>
          <a:bodyPr wrap="square">
            <a:spAutoFit/>
          </a:bodyPr>
          <a:lstStyle/>
          <a:p>
            <a:pPr marL="457200" indent="-457200" fontAlgn="base">
              <a:buFont typeface="Arial" charset="0"/>
              <a:buChar char="•"/>
            </a:pPr>
            <a:r>
              <a:rPr lang="en-US" sz="3600" dirty="0"/>
              <a:t>Many datasets are simply too big to look at all values and form an impression? </a:t>
            </a:r>
          </a:p>
          <a:p>
            <a:pPr marL="457200" indent="-457200" fontAlgn="base">
              <a:buFont typeface="Arial" charset="0"/>
              <a:buChar char="•"/>
            </a:pPr>
            <a:endParaRPr lang="en-US" sz="3600" dirty="0"/>
          </a:p>
          <a:p>
            <a:pPr marL="457200" indent="-457200" fontAlgn="base">
              <a:buFont typeface="Arial" charset="0"/>
              <a:buChar char="•"/>
            </a:pPr>
            <a:r>
              <a:rPr lang="en-US" sz="3600" dirty="0"/>
              <a:t>Our impressions of small datasets are often misled by our tendency to look for patterns.</a:t>
            </a:r>
          </a:p>
        </p:txBody>
      </p:sp>
    </p:spTree>
    <p:extLst>
      <p:ext uri="{BB962C8B-B14F-4D97-AF65-F5344CB8AC3E}">
        <p14:creationId xmlns:p14="http://schemas.microsoft.com/office/powerpoint/2010/main" val="14802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Typical summary statistics</a:t>
            </a:r>
          </a:p>
        </p:txBody>
      </p:sp>
      <p:sp>
        <p:nvSpPr>
          <p:cNvPr id="6" name="Rectangle 5"/>
          <p:cNvSpPr/>
          <p:nvPr/>
        </p:nvSpPr>
        <p:spPr>
          <a:xfrm>
            <a:off x="242170" y="1086291"/>
            <a:ext cx="11519770" cy="4031873"/>
          </a:xfrm>
          <a:prstGeom prst="rect">
            <a:avLst/>
          </a:prstGeom>
        </p:spPr>
        <p:txBody>
          <a:bodyPr wrap="square">
            <a:spAutoFit/>
          </a:bodyPr>
          <a:lstStyle/>
          <a:p>
            <a:pPr marL="457200" indent="-457200" fontAlgn="base">
              <a:buFont typeface="Arial" charset="0"/>
              <a:buChar char="•"/>
            </a:pPr>
            <a:r>
              <a:rPr lang="en-US" sz="3200" b="1" dirty="0"/>
              <a:t>Mean:</a:t>
            </a:r>
            <a:r>
              <a:rPr lang="en-US" sz="3200" dirty="0"/>
              <a:t> Sum of the observations divided by the number of observations</a:t>
            </a:r>
          </a:p>
          <a:p>
            <a:pPr marL="457200" indent="-457200" fontAlgn="base">
              <a:buFont typeface="Arial" charset="0"/>
              <a:buChar char="•"/>
            </a:pPr>
            <a:endParaRPr lang="en-US" sz="3200" dirty="0"/>
          </a:p>
          <a:p>
            <a:pPr marL="457200" indent="-457200" fontAlgn="base">
              <a:buFont typeface="Arial" charset="0"/>
              <a:buChar char="•"/>
            </a:pPr>
            <a:r>
              <a:rPr lang="en-US" sz="3200" b="1" dirty="0"/>
              <a:t>Median:</a:t>
            </a:r>
            <a:r>
              <a:rPr lang="en-US" sz="3200" dirty="0"/>
              <a:t> The middle observation in a set of data</a:t>
            </a:r>
          </a:p>
          <a:p>
            <a:pPr marL="457200" indent="-457200" fontAlgn="base">
              <a:buFont typeface="Arial" charset="0"/>
              <a:buChar char="•"/>
            </a:pPr>
            <a:endParaRPr lang="en-US" sz="3200" dirty="0"/>
          </a:p>
          <a:p>
            <a:pPr marL="457200" indent="-457200" fontAlgn="base">
              <a:buFont typeface="Arial" charset="0"/>
              <a:buChar char="•"/>
            </a:pPr>
            <a:r>
              <a:rPr lang="en-US" sz="3200" b="1" dirty="0"/>
              <a:t>Variance:</a:t>
            </a:r>
            <a:r>
              <a:rPr lang="en-US" sz="3200" dirty="0"/>
              <a:t> The average squared deviation from the mean</a:t>
            </a:r>
          </a:p>
          <a:p>
            <a:pPr marL="457200" indent="-457200" fontAlgn="base">
              <a:buFont typeface="Arial" charset="0"/>
              <a:buChar char="•"/>
            </a:pPr>
            <a:endParaRPr lang="en-US" sz="3200" b="1" dirty="0"/>
          </a:p>
          <a:p>
            <a:pPr marL="457200" indent="-457200" fontAlgn="base">
              <a:buFont typeface="Arial" charset="0"/>
              <a:buChar char="•"/>
            </a:pPr>
            <a:r>
              <a:rPr lang="en-US" sz="3200" b="1" dirty="0"/>
              <a:t>Standard Deviation:</a:t>
            </a:r>
            <a:r>
              <a:rPr lang="en-US" sz="3200" dirty="0"/>
              <a:t> The square root of the variance </a:t>
            </a:r>
          </a:p>
        </p:txBody>
      </p:sp>
    </p:spTree>
    <p:extLst>
      <p:ext uri="{BB962C8B-B14F-4D97-AF65-F5344CB8AC3E}">
        <p14:creationId xmlns:p14="http://schemas.microsoft.com/office/powerpoint/2010/main" val="97342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Symbols for samples and populations</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509200"/>
              </a:xfrm>
              <a:prstGeom prst="rect">
                <a:avLst/>
              </a:prstGeom>
            </p:spPr>
            <p:txBody>
              <a:bodyPr wrap="square">
                <a:spAutoFit/>
              </a:bodyPr>
              <a:lstStyle/>
              <a:p>
                <a:pPr fontAlgn="base"/>
                <a:r>
                  <a:rPr lang="en-US" sz="3200" b="1" dirty="0"/>
                  <a:t>Samples versus Populations</a:t>
                </a:r>
                <a:endParaRPr lang="en-US" sz="3200" dirty="0"/>
              </a:p>
              <a:p>
                <a:pPr fontAlgn="base"/>
                <a:r>
                  <a:rPr lang="en-US" sz="3200" dirty="0"/>
                  <a:t>The mean or standard deviation statistic you calculate from your sample is an estimate of the population parameter.</a:t>
                </a:r>
              </a:p>
              <a:p>
                <a:pPr fontAlgn="base"/>
                <a:endParaRPr lang="en-US" sz="3200" dirty="0"/>
              </a:p>
              <a:p>
                <a:pPr fontAlgn="base"/>
                <a:r>
                  <a:rPr lang="en-US" sz="3200" b="1" dirty="0"/>
                  <a:t>Parameter Symbols: </a:t>
                </a:r>
              </a:p>
              <a:p>
                <a:pPr fontAlgn="base"/>
                <a:r>
                  <a:rPr lang="en-US" sz="3200" i="1" dirty="0"/>
                  <a:t>μ</a:t>
                </a:r>
                <a:r>
                  <a:rPr lang="en-US" sz="3200" dirty="0"/>
                  <a:t> : population mean </a:t>
                </a:r>
              </a:p>
              <a:p>
                <a:pPr fontAlgn="base"/>
                <a:r>
                  <a:rPr lang="en-US" sz="3200" i="1" dirty="0"/>
                  <a:t>σ</a:t>
                </a:r>
                <a:r>
                  <a:rPr lang="en-US" sz="3200" dirty="0"/>
                  <a:t> : population standard deviation </a:t>
                </a:r>
              </a:p>
              <a:p>
                <a:pPr fontAlgn="base"/>
                <a:endParaRPr lang="en-US" sz="3200" dirty="0"/>
              </a:p>
              <a:p>
                <a:pPr fontAlgn="base"/>
                <a:r>
                  <a:rPr lang="en-US" sz="3200" b="1" dirty="0"/>
                  <a:t>Statistic Symbols: </a:t>
                </a:r>
              </a:p>
              <a:p>
                <a:pPr fontAlgn="base"/>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oMath>
                </a14:m>
                <a:r>
                  <a:rPr lang="en-US" sz="3200" dirty="0"/>
                  <a:t> : sample mean </a:t>
                </a:r>
              </a:p>
              <a:p>
                <a:pPr fontAlgn="base"/>
                <a:r>
                  <a:rPr lang="en-US" sz="3200" i="1" dirty="0"/>
                  <a:t>s</a:t>
                </a:r>
                <a:r>
                  <a:rPr lang="en-US" sz="3200" dirty="0"/>
                  <a:t> : samples standard deviation</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509200"/>
              </a:xfrm>
              <a:prstGeom prst="rect">
                <a:avLst/>
              </a:prstGeom>
              <a:blipFill rotWithShape="0">
                <a:blip r:embed="rId2"/>
                <a:stretch>
                  <a:fillRect l="-1376" t="-1438" b="-2655"/>
                </a:stretch>
              </a:blipFill>
            </p:spPr>
            <p:txBody>
              <a:bodyPr/>
              <a:lstStyle/>
              <a:p>
                <a:r>
                  <a:rPr lang="en-US">
                    <a:noFill/>
                  </a:rPr>
                  <a:t> </a:t>
                </a:r>
              </a:p>
            </p:txBody>
          </p:sp>
        </mc:Fallback>
      </mc:AlternateContent>
    </p:spTree>
    <p:extLst>
      <p:ext uri="{BB962C8B-B14F-4D97-AF65-F5344CB8AC3E}">
        <p14:creationId xmlns:p14="http://schemas.microsoft.com/office/powerpoint/2010/main" val="16888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a sample of a population</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4173002"/>
              </a:xfrm>
              <a:prstGeom prst="rect">
                <a:avLst/>
              </a:prstGeom>
            </p:spPr>
            <p:txBody>
              <a:bodyPr wrap="square">
                <a:spAutoFit/>
              </a:bodyPr>
              <a:lstStyle/>
              <a:p>
                <a:pPr fontAlgn="base"/>
                <a:r>
                  <a:rPr lang="en-US" sz="3200" dirty="0"/>
                  <a:t>The mean is just: </a:t>
                </a:r>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b>
                              <m:sSubPr>
                                <m:ctrlPr>
                                  <a:rPr lang="en-US" sz="3200" b="0" i="1" smtClean="0">
                                    <a:latin typeface="Cambria Math" panose="02040503050406030204" pitchFamily="18" charset="0"/>
                                  </a:rPr>
                                </m:ctrlPr>
                              </m:sSubPr>
                              <m:e>
                                <m:r>
                                  <a:rPr lang="en-US" sz="3200" b="0" i="1" smtClean="0">
                                    <a:latin typeface="Cambria Math" charset="0"/>
                                  </a:rPr>
                                  <m:t>𝑌</m:t>
                                </m:r>
                              </m:e>
                              <m:sub>
                                <m:r>
                                  <a:rPr lang="en-US" sz="3200" b="0" i="1" smtClean="0">
                                    <a:latin typeface="Cambria Math" charset="0"/>
                                  </a:rPr>
                                  <m:t>𝑖</m:t>
                                </m:r>
                              </m:sub>
                            </m:sSub>
                          </m:e>
                        </m:nary>
                      </m:num>
                      <m:den>
                        <m:r>
                          <a:rPr lang="en-US" sz="3200" b="0" i="1" smtClean="0">
                            <a:latin typeface="Cambria Math" charset="0"/>
                          </a:rPr>
                          <m:t>𝑛</m:t>
                        </m:r>
                      </m:den>
                    </m:f>
                  </m:oMath>
                </a14:m>
                <a:endParaRPr lang="en-US" sz="3200" dirty="0"/>
              </a:p>
              <a:p>
                <a:pPr fontAlgn="base"/>
                <a:endParaRPr lang="en-US" sz="3200" dirty="0"/>
              </a:p>
              <a:p>
                <a:pPr fontAlgn="base"/>
                <a:r>
                  <a:rPr lang="en-US" sz="3200" dirty="0"/>
                  <a:t>The standard deviation is </a:t>
                </a:r>
                <a14:m>
                  <m:oMath xmlns:m="http://schemas.openxmlformats.org/officeDocument/2006/math">
                    <m:r>
                      <a:rPr lang="en-US" sz="3200" b="0" i="1" smtClean="0">
                        <a:latin typeface="Cambria Math" charset="0"/>
                      </a:rPr>
                      <m:t>𝑠</m:t>
                    </m:r>
                    <m:r>
                      <a:rPr lang="en-US" sz="3200" b="0" i="1" smtClean="0">
                        <a:latin typeface="Cambria Math" charset="0"/>
                      </a:rPr>
                      <m:t>=</m:t>
                    </m:r>
                    <m:rad>
                      <m:radPr>
                        <m:degHide m:val="on"/>
                        <m:ctrlPr>
                          <a:rPr lang="en-US" sz="3200" b="0" i="1" smtClean="0">
                            <a:latin typeface="Cambria Math" panose="02040503050406030204" pitchFamily="18" charset="0"/>
                          </a:rPr>
                        </m:ctrlPr>
                      </m:radPr>
                      <m:deg/>
                      <m:e>
                        <m:sSup>
                          <m:sSupPr>
                            <m:ctrlPr>
                              <a:rPr lang="en-US" sz="3200" b="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e>
                    </m:rad>
                  </m:oMath>
                </a14:m>
                <a:endParaRPr lang="en-US" sz="3200" b="0" dirty="0"/>
              </a:p>
              <a:p>
                <a:pPr fontAlgn="base"/>
                <a:endParaRPr lang="en-US" sz="3200" dirty="0"/>
              </a:p>
              <a:p>
                <a:pPr fontAlgn="base"/>
                <a:r>
                  <a:rPr lang="en-US" sz="3200" dirty="0"/>
                  <a:t>Where </a:t>
                </a:r>
                <a14:m>
                  <m:oMath xmlns:m="http://schemas.openxmlformats.org/officeDocument/2006/math">
                    <m:sSup>
                      <m:sSupPr>
                        <m:ctrlPr>
                          <a:rPr lang="en-US" sz="3200" i="1">
                            <a:latin typeface="Cambria Math" panose="02040503050406030204" pitchFamily="18" charset="0"/>
                          </a:rPr>
                        </m:ctrlPr>
                      </m:sSupPr>
                      <m:e>
                        <m:r>
                          <a:rPr lang="en-US" sz="3200" i="1">
                            <a:latin typeface="Cambria Math" charset="0"/>
                          </a:rPr>
                          <m:t>𝑠</m:t>
                        </m:r>
                      </m:e>
                      <m:sup>
                        <m:r>
                          <a:rPr lang="en-US" sz="3200" i="1">
                            <a:latin typeface="Cambria Math" charset="0"/>
                          </a:rPr>
                          <m:t>2</m:t>
                        </m:r>
                      </m:sup>
                    </m:sSup>
                  </m:oMath>
                </a14:m>
                <a:r>
                  <a:rPr lang="en-US" sz="3200" dirty="0"/>
                  <a:t> or the variance is:</a:t>
                </a:r>
                <a14:m>
                  <m:oMath xmlns:m="http://schemas.openxmlformats.org/officeDocument/2006/math">
                    <m:r>
                      <a:rPr lang="en-US" sz="3200" b="0" i="0" smtClean="0">
                        <a:latin typeface="Cambria Math" charset="0"/>
                      </a:rPr>
                      <m:t>  </m:t>
                    </m:r>
                    <m:sSup>
                      <m:sSupPr>
                        <m:ctrlPr>
                          <a:rPr lang="en-US" sz="320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p>
                              <m:sSupPr>
                                <m:ctrlPr>
                                  <a:rPr lang="is-IS" sz="3200" b="0" i="1" smtClean="0">
                                    <a:latin typeface="Cambria Math" panose="02040503050406030204" pitchFamily="18" charset="0"/>
                                  </a:rPr>
                                </m:ctrlPr>
                              </m:sSupPr>
                              <m:e>
                                <m:d>
                                  <m:dPr>
                                    <m:ctrlPr>
                                      <a:rPr lang="mr-IN" sz="3200" b="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charset="0"/>
                                          </a:rPr>
                                          <m:t>𝑌</m:t>
                                        </m:r>
                                      </m:e>
                                      <m:sub>
                                        <m:r>
                                          <a:rPr lang="en-US" sz="3200" i="1">
                                            <a:latin typeface="Cambria Math" charset="0"/>
                                          </a:rPr>
                                          <m:t>𝑖</m:t>
                                        </m:r>
                                      </m:sub>
                                    </m:sSub>
                                    <m:r>
                                      <a:rPr lang="en-US" sz="3200" i="1">
                                        <a:latin typeface="Cambria Math" charset="0"/>
                                      </a:rPr>
                                      <m:t>−</m:t>
                                    </m:r>
                                    <m:acc>
                                      <m:accPr>
                                        <m:chr m:val="̅"/>
                                        <m:ctrlPr>
                                          <a:rPr lang="en-US" sz="3200" i="1">
                                            <a:latin typeface="Cambria Math" panose="02040503050406030204" pitchFamily="18" charset="0"/>
                                          </a:rPr>
                                        </m:ctrlPr>
                                      </m:accPr>
                                      <m:e>
                                        <m:r>
                                          <a:rPr lang="en-US" sz="3200" i="1">
                                            <a:latin typeface="Cambria Math" charset="0"/>
                                          </a:rPr>
                                          <m:t>𝑌</m:t>
                                        </m:r>
                                      </m:e>
                                    </m:acc>
                                  </m:e>
                                </m:d>
                              </m:e>
                              <m:sup>
                                <m:r>
                                  <a:rPr lang="en-US" sz="3200" b="0" i="1" smtClean="0">
                                    <a:latin typeface="Cambria Math" charset="0"/>
                                  </a:rPr>
                                  <m:t>2</m:t>
                                </m:r>
                              </m:sup>
                            </m:sSup>
                          </m:e>
                        </m:nary>
                      </m:num>
                      <m:den>
                        <m:r>
                          <a:rPr lang="en-US" sz="3200" b="0" i="1" smtClean="0">
                            <a:latin typeface="Cambria Math" charset="0"/>
                          </a:rPr>
                          <m:t>𝑛</m:t>
                        </m:r>
                        <m:r>
                          <a:rPr lang="en-US" sz="3200" b="0" i="1" smtClean="0">
                            <a:latin typeface="Cambria Math" charset="0"/>
                          </a:rPr>
                          <m:t>−1</m:t>
                        </m:r>
                      </m:den>
                    </m:f>
                  </m:oMath>
                </a14:m>
                <a:endParaRPr lang="en-US" sz="3200" dirty="0"/>
              </a:p>
              <a:p>
                <a:br>
                  <a:rPr lang="en-US" sz="3200" dirty="0"/>
                </a:br>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4173002"/>
              </a:xfrm>
              <a:prstGeom prst="rect">
                <a:avLst/>
              </a:prstGeom>
              <a:blipFill rotWithShape="0">
                <a:blip r:embed="rId2"/>
                <a:stretch>
                  <a:fillRect l="-1376"/>
                </a:stretch>
              </a:blipFill>
            </p:spPr>
            <p:txBody>
              <a:bodyPr/>
              <a:lstStyle/>
              <a:p>
                <a:r>
                  <a:rPr lang="en-US">
                    <a:noFill/>
                  </a:rPr>
                  <a:t> </a:t>
                </a:r>
              </a:p>
            </p:txBody>
          </p:sp>
        </mc:Fallback>
      </mc:AlternateContent>
    </p:spTree>
    <p:extLst>
      <p:ext uri="{BB962C8B-B14F-4D97-AF65-F5344CB8AC3E}">
        <p14:creationId xmlns:p14="http://schemas.microsoft.com/office/powerpoint/2010/main" val="200235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195431" y="1166842"/>
            <a:ext cx="11801138" cy="4031873"/>
          </a:xfrm>
          <a:prstGeom prst="rect">
            <a:avLst/>
          </a:prstGeom>
        </p:spPr>
        <p:txBody>
          <a:bodyPr wrap="square">
            <a:spAutoFit/>
          </a:bodyPr>
          <a:lstStyle/>
          <a:p>
            <a:pPr marL="571500" indent="-571500" fontAlgn="base">
              <a:buFont typeface="Arial" charset="0"/>
              <a:buChar char="•"/>
            </a:pPr>
            <a:r>
              <a:rPr lang="en-US" sz="3200" dirty="0" err="1"/>
              <a:t>Homeworks</a:t>
            </a:r>
            <a:r>
              <a:rPr lang="en-US" sz="3200" dirty="0"/>
              <a:t>:</a:t>
            </a:r>
          </a:p>
          <a:p>
            <a:pPr marL="1028700" lvl="1" indent="-571500" fontAlgn="base">
              <a:buFont typeface="Arial" charset="0"/>
              <a:buChar char="•"/>
            </a:pPr>
            <a:r>
              <a:rPr lang="en-US" sz="3200" dirty="0"/>
              <a:t>filename: </a:t>
            </a:r>
          </a:p>
          <a:p>
            <a:pPr marL="1485900" lvl="2" indent="-571500" fontAlgn="base">
              <a:buFont typeface="Arial" charset="0"/>
              <a:buChar char="•"/>
            </a:pPr>
            <a:r>
              <a:rPr lang="en-US" sz="3200" i="1" dirty="0"/>
              <a:t>blackmon.hw1.doc</a:t>
            </a:r>
          </a:p>
          <a:p>
            <a:pPr marL="1028700" lvl="1" indent="-571500" fontAlgn="base">
              <a:buFont typeface="Arial" charset="0"/>
              <a:buChar char="•"/>
            </a:pPr>
            <a:r>
              <a:rPr lang="en-US" sz="3200" dirty="0"/>
              <a:t>numbers matter – I can’t search and intuit your answers</a:t>
            </a:r>
          </a:p>
          <a:p>
            <a:pPr marL="1028700" lvl="1" indent="-571500" fontAlgn="base">
              <a:buFont typeface="Arial" charset="0"/>
              <a:buChar char="•"/>
            </a:pPr>
            <a:r>
              <a:rPr lang="en-US" sz="3200" dirty="0"/>
              <a:t>I will deduct for excessive length</a:t>
            </a:r>
          </a:p>
          <a:p>
            <a:pPr marL="1028700" lvl="1" indent="-571500" fontAlgn="base">
              <a:buFont typeface="Arial" charset="0"/>
              <a:buChar char="•"/>
            </a:pPr>
            <a:endParaRPr lang="en-US" sz="3200" dirty="0"/>
          </a:p>
          <a:p>
            <a:pPr marL="571500" indent="-571500" fontAlgn="base">
              <a:buFont typeface="Arial" charset="0"/>
              <a:buChar char="•"/>
            </a:pPr>
            <a:r>
              <a:rPr lang="en-US" sz="3200" dirty="0"/>
              <a:t>What are some causes of the reproducibility crisis?</a:t>
            </a:r>
            <a:br>
              <a:rPr lang="en-US" sz="3200" dirty="0"/>
            </a:br>
            <a:endParaRPr lang="en-US" sz="3200" dirty="0"/>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Imagine that we sample from the same population many times, so we have a bunch of different, independent samples. </a:t>
            </a:r>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normal.</a:t>
            </a:r>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020349"/>
              </a:xfrm>
              <a:prstGeom prst="rect">
                <a:avLst/>
              </a:prstGeom>
            </p:spPr>
            <p:txBody>
              <a:bodyPr wrap="square">
                <a:spAutoFit/>
              </a:bodyPr>
              <a:lstStyle/>
              <a:p>
                <a:pPr fontAlgn="base"/>
                <a:r>
                  <a:rPr lang="en-US" sz="2800" dirty="0"/>
                  <a:t>Your estimate of the sample mean is an estimate of the mean of this distribution of means (that is, it’s your best estimate of the population mean).  </a:t>
                </a:r>
              </a:p>
              <a:p>
                <a:pPr fontAlgn="base"/>
                <a:endParaRPr lang="en-US" sz="2800" dirty="0"/>
              </a:p>
              <a:p>
                <a:pPr fontAlgn="base"/>
                <a:r>
                  <a:rPr lang="en-US" sz="2800" dirty="0"/>
                  <a:t>The hypothetical distribution of sample means has a standard deviation equal to s divided by the square root of n.</a:t>
                </a:r>
              </a:p>
              <a:p>
                <a:pPr fontAlgn="base"/>
                <a:endParaRPr lang="en-US" sz="2800" dirty="0"/>
              </a:p>
              <a:p>
                <a:pPr fontAlgn="base"/>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𝑆𝐸</m:t>
                        </m:r>
                      </m:e>
                      <m:sub>
                        <m:acc>
                          <m:accPr>
                            <m:chr m:val="̅"/>
                            <m:ctrlPr>
                              <a:rPr lang="en-US" sz="2800" i="1" smtClean="0">
                                <a:latin typeface="Cambria Math" panose="02040503050406030204" pitchFamily="18" charset="0"/>
                              </a:rPr>
                            </m:ctrlPr>
                          </m:accPr>
                          <m:e>
                            <m:r>
                              <a:rPr lang="en-US" sz="2800" b="0" i="1" smtClean="0">
                                <a:latin typeface="Cambria Math" charset="0"/>
                              </a:rPr>
                              <m:t>𝑌</m:t>
                            </m:r>
                          </m:e>
                        </m:acc>
                      </m:sub>
                    </m:sSub>
                    <m:r>
                      <a:rPr lang="en-US" sz="2800" b="0" i="1" smtClean="0">
                        <a:latin typeface="Cambria Math" charset="0"/>
                      </a:rPr>
                      <m:t>=</m:t>
                    </m:r>
                    <m:f>
                      <m:fPr>
                        <m:ctrlPr>
                          <a:rPr lang="mr-IN" sz="2800" b="0" i="1" smtClean="0">
                            <a:latin typeface="Cambria Math" panose="02040503050406030204" pitchFamily="18" charset="0"/>
                          </a:rPr>
                        </m:ctrlPr>
                      </m:fPr>
                      <m:num>
                        <m:r>
                          <a:rPr lang="en-US" sz="2800" b="0" i="1" smtClean="0">
                            <a:latin typeface="Cambria Math" charset="0"/>
                          </a:rPr>
                          <m:t>𝑠</m:t>
                        </m:r>
                      </m:num>
                      <m:den>
                        <m:rad>
                          <m:radPr>
                            <m:degHide m:val="on"/>
                            <m:ctrlPr>
                              <a:rPr lang="mr-IN" sz="2800" b="0" i="1" smtClean="0">
                                <a:latin typeface="Cambria Math" panose="02040503050406030204" pitchFamily="18" charset="0"/>
                              </a:rPr>
                            </m:ctrlPr>
                          </m:radPr>
                          <m:deg/>
                          <m:e>
                            <m:r>
                              <a:rPr lang="en-US" sz="2800" b="0" i="1" smtClean="0">
                                <a:latin typeface="Cambria Math" charset="0"/>
                              </a:rPr>
                              <m:t>𝑛</m:t>
                            </m:r>
                          </m:e>
                        </m:rad>
                      </m:den>
                    </m:f>
                  </m:oMath>
                </a14:m>
                <a:r>
                  <a:rPr lang="en-US" sz="2800" dirty="0"/>
                  <a:t> </a:t>
                </a:r>
              </a:p>
              <a:p>
                <a:pPr fontAlgn="base"/>
                <a:endParaRPr lang="en-US" sz="2800" dirty="0"/>
              </a:p>
              <a:p>
                <a:pPr fontAlgn="base"/>
                <a:r>
                  <a:rPr lang="en-US" sz="2800" dirty="0"/>
                  <a:t>We call this standard deviation the standard error of the mean (SEM). The true population mean should be within   </a:t>
                </a:r>
                <a14:m>
                  <m:oMath xmlns:m="http://schemas.openxmlformats.org/officeDocument/2006/math">
                    <m:acc>
                      <m:accPr>
                        <m:chr m:val="̅"/>
                        <m:ctrlPr>
                          <a:rPr lang="en-US" sz="280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1.96</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𝑆𝐸</m:t>
                        </m:r>
                      </m:e>
                      <m:sub>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sub>
                    </m:sSub>
                  </m:oMath>
                </a14:m>
                <a:r>
                  <a:rPr lang="en-US" sz="2800" dirty="0"/>
                  <a:t>    95% of the time</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020349"/>
              </a:xfrm>
              <a:prstGeom prst="rect">
                <a:avLst/>
              </a:prstGeom>
              <a:blipFill>
                <a:blip r:embed="rId2"/>
                <a:stretch>
                  <a:fillRect l="-1103" t="-1263" r="-1764" b="-2525"/>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4031873"/>
          </a:xfrm>
          <a:prstGeom prst="rect">
            <a:avLst/>
          </a:prstGeom>
        </p:spPr>
        <p:txBody>
          <a:bodyPr wrap="square">
            <a:spAutoFit/>
          </a:bodyPr>
          <a:lstStyle/>
          <a:p>
            <a:pPr fontAlgn="base"/>
            <a:r>
              <a:rPr lang="en-US" sz="3200" dirty="0"/>
              <a:t>Lets try that</a:t>
            </a:r>
          </a:p>
          <a:p>
            <a:pPr fontAlgn="base"/>
            <a:endParaRPr lang="en-US" sz="3200" dirty="0"/>
          </a:p>
          <a:p>
            <a:pPr fontAlgn="base"/>
            <a:r>
              <a:rPr lang="en-US" sz="3200" dirty="0"/>
              <a:t>create a population with a known mean.</a:t>
            </a:r>
          </a:p>
          <a:p>
            <a:pPr fontAlgn="base"/>
            <a:endParaRPr lang="en-US" sz="3200" dirty="0"/>
          </a:p>
          <a:p>
            <a:pPr fontAlgn="base"/>
            <a:r>
              <a:rPr lang="en-US" sz="3200" dirty="0"/>
              <a:t>sample from it and calculate the mean and standard error and see if it includes the true mean.</a:t>
            </a:r>
          </a:p>
          <a:p>
            <a:pPr fontAlgn="base"/>
            <a:endParaRPr lang="en-US" sz="3200" dirty="0"/>
          </a:p>
          <a:p>
            <a:pPr fontAlgn="base"/>
            <a:r>
              <a:rPr lang="en-US" sz="3200" dirty="0"/>
              <a:t>tally results and see if it worked about 95% of the time</a:t>
            </a:r>
          </a:p>
        </p:txBody>
      </p:sp>
    </p:spTree>
    <p:extLst>
      <p:ext uri="{BB962C8B-B14F-4D97-AF65-F5344CB8AC3E}">
        <p14:creationId xmlns:p14="http://schemas.microsoft.com/office/powerpoint/2010/main" val="19441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Error bars</a:t>
            </a:r>
          </a:p>
        </p:txBody>
      </p:sp>
      <p:sp>
        <p:nvSpPr>
          <p:cNvPr id="6" name="Rectangle 5"/>
          <p:cNvSpPr/>
          <p:nvPr/>
        </p:nvSpPr>
        <p:spPr>
          <a:xfrm>
            <a:off x="258870" y="3428658"/>
            <a:ext cx="11778641" cy="3170099"/>
          </a:xfrm>
          <a:prstGeom prst="rect">
            <a:avLst/>
          </a:prstGeom>
        </p:spPr>
        <p:txBody>
          <a:bodyPr wrap="square">
            <a:spAutoFit/>
          </a:bodyPr>
          <a:lstStyle/>
          <a:p>
            <a:pPr marL="457200" indent="-457200" fontAlgn="base">
              <a:buFont typeface="Arial" charset="0"/>
              <a:buChar char="•"/>
            </a:pPr>
            <a:r>
              <a:rPr lang="en-US" sz="3200" dirty="0"/>
              <a:t>Error bars can be a useful way to show uncertainty when it’s not possible to show the actual data points.</a:t>
            </a:r>
          </a:p>
          <a:p>
            <a:pPr marL="457200" indent="-457200" fontAlgn="base">
              <a:buFont typeface="Arial" charset="0"/>
              <a:buChar char="•"/>
            </a:pPr>
            <a:endParaRPr lang="en-US" sz="2000" dirty="0"/>
          </a:p>
          <a:p>
            <a:pPr marL="457200" indent="-457200" fontAlgn="base">
              <a:buFont typeface="Arial" charset="0"/>
              <a:buChar char="•"/>
            </a:pPr>
            <a:r>
              <a:rPr lang="en-US" sz="3200" dirty="0"/>
              <a:t>Usually, they represent 1 SE or the 95% CI, but not always.</a:t>
            </a:r>
          </a:p>
          <a:p>
            <a:pPr marL="457200" indent="-457200" fontAlgn="base">
              <a:buFont typeface="Arial" charset="0"/>
              <a:buChar char="•"/>
            </a:pPr>
            <a:endParaRPr lang="en-US" sz="2000" dirty="0"/>
          </a:p>
          <a:p>
            <a:pPr marL="457200" indent="-457200" fontAlgn="base">
              <a:buFont typeface="Arial" charset="0"/>
              <a:buChar char="•"/>
            </a:pPr>
            <a:r>
              <a:rPr lang="en-US" sz="3200" b="1" dirty="0"/>
              <a:t>THE FIGURE LEGEND SHOULD INDICATE WHAT THE ERROR BARS REPRESENT!</a:t>
            </a:r>
            <a:endParaRPr lang="en-US" sz="32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265" r="18179"/>
          <a:stretch/>
        </p:blipFill>
        <p:spPr>
          <a:xfrm>
            <a:off x="258871" y="1105831"/>
            <a:ext cx="5837129" cy="2152911"/>
          </a:xfrm>
          <a:prstGeom prst="rect">
            <a:avLst/>
          </a:prstGeom>
        </p:spPr>
      </p:pic>
    </p:spTree>
    <p:extLst>
      <p:ext uri="{BB962C8B-B14F-4D97-AF65-F5344CB8AC3E}">
        <p14:creationId xmlns:p14="http://schemas.microsoft.com/office/powerpoint/2010/main" val="1866750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Thursday</a:t>
            </a:r>
          </a:p>
        </p:txBody>
      </p:sp>
      <p:sp>
        <p:nvSpPr>
          <p:cNvPr id="6" name="Rectangle 5"/>
          <p:cNvSpPr/>
          <p:nvPr/>
        </p:nvSpPr>
        <p:spPr>
          <a:xfrm>
            <a:off x="242170" y="1086291"/>
            <a:ext cx="11519770" cy="2554545"/>
          </a:xfrm>
          <a:prstGeom prst="rect">
            <a:avLst/>
          </a:prstGeom>
        </p:spPr>
        <p:txBody>
          <a:bodyPr wrap="square">
            <a:spAutoFit/>
          </a:bodyPr>
          <a:lstStyle/>
          <a:p>
            <a:pPr fontAlgn="base"/>
            <a:r>
              <a:rPr lang="en-US" sz="3200" b="1" dirty="0">
                <a:solidFill>
                  <a:srgbClr val="C00000"/>
                </a:solidFill>
              </a:rPr>
              <a:t>Bring laptop to class!</a:t>
            </a:r>
          </a:p>
          <a:p>
            <a:pPr fontAlgn="base"/>
            <a:endParaRPr lang="en-US" sz="3200" b="1" dirty="0">
              <a:solidFill>
                <a:srgbClr val="C00000"/>
              </a:solidFill>
            </a:endParaRPr>
          </a:p>
          <a:p>
            <a:pPr fontAlgn="base"/>
            <a:r>
              <a:rPr lang="en-US" sz="3200" dirty="0"/>
              <a:t>Heath Blackmon</a:t>
            </a:r>
            <a:br>
              <a:rPr lang="en-US" sz="3200" dirty="0"/>
            </a:br>
            <a:r>
              <a:rPr lang="en-US" sz="3200" dirty="0"/>
              <a:t>BSBW 309A</a:t>
            </a:r>
            <a:br>
              <a:rPr lang="en-US" sz="3200" dirty="0"/>
            </a:br>
            <a:r>
              <a:rPr lang="en-US" sz="3200" dirty="0">
                <a:hlinkClick r:id="rId3"/>
              </a:rPr>
              <a:t>coleoguy@gmail.com</a:t>
            </a:r>
            <a:endParaRPr lang="en-US" sz="3200" dirty="0">
              <a:solidFill>
                <a:srgbClr val="C00000"/>
              </a:solidFill>
            </a:endParaRPr>
          </a:p>
        </p:txBody>
      </p:sp>
    </p:spTree>
    <p:extLst>
      <p:ext uri="{BB962C8B-B14F-4D97-AF65-F5344CB8AC3E}">
        <p14:creationId xmlns:p14="http://schemas.microsoft.com/office/powerpoint/2010/main" val="1896396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Thursday</a:t>
            </a:r>
          </a:p>
        </p:txBody>
      </p:sp>
      <p:sp>
        <p:nvSpPr>
          <p:cNvPr id="6" name="Rectangle 5"/>
          <p:cNvSpPr/>
          <p:nvPr/>
        </p:nvSpPr>
        <p:spPr>
          <a:xfrm>
            <a:off x="242170" y="1086291"/>
            <a:ext cx="11519770" cy="584775"/>
          </a:xfrm>
          <a:prstGeom prst="rect">
            <a:avLst/>
          </a:prstGeom>
        </p:spPr>
        <p:txBody>
          <a:bodyPr wrap="square">
            <a:spAutoFit/>
          </a:bodyPr>
          <a:lstStyle/>
          <a:p>
            <a:pPr marL="514350" indent="-514350" fontAlgn="base">
              <a:buFont typeface="+mj-lt"/>
              <a:buAutoNum type="arabicPeriod"/>
            </a:pPr>
            <a:r>
              <a:rPr lang="en-US" sz="3200" dirty="0"/>
              <a:t>Demo R</a:t>
            </a:r>
            <a:endParaRPr lang="en-US" sz="3200" dirty="0">
              <a:solidFill>
                <a:srgbClr val="C00000"/>
              </a:solidFill>
            </a:endParaRPr>
          </a:p>
        </p:txBody>
      </p:sp>
      <p:sp>
        <p:nvSpPr>
          <p:cNvPr id="3" name="TextBox 2">
            <a:extLst>
              <a:ext uri="{FF2B5EF4-FFF2-40B4-BE49-F238E27FC236}">
                <a16:creationId xmlns:a16="http://schemas.microsoft.com/office/drawing/2014/main" id="{EA5370BC-2F40-B04A-9D53-A69486845990}"/>
              </a:ext>
            </a:extLst>
          </p:cNvPr>
          <p:cNvSpPr txBox="1"/>
          <p:nvPr/>
        </p:nvSpPr>
        <p:spPr>
          <a:xfrm>
            <a:off x="363415" y="2168769"/>
            <a:ext cx="9322617" cy="4524315"/>
          </a:xfrm>
          <a:prstGeom prst="rect">
            <a:avLst/>
          </a:prstGeom>
          <a:noFill/>
        </p:spPr>
        <p:txBody>
          <a:bodyPr wrap="none" rtlCol="0">
            <a:spAutoFit/>
          </a:bodyPr>
          <a:lstStyle/>
          <a:p>
            <a:r>
              <a:rPr lang="en-US" dirty="0"/>
              <a:t>Homework 2: </a:t>
            </a:r>
          </a:p>
          <a:p>
            <a:r>
              <a:rPr lang="en-US" dirty="0"/>
              <a:t>Create a vector of 1000 normally distributed values with a mean of 5.7 and a </a:t>
            </a:r>
            <a:r>
              <a:rPr lang="en-US" dirty="0" err="1"/>
              <a:t>sd</a:t>
            </a:r>
            <a:r>
              <a:rPr lang="en-US" dirty="0"/>
              <a:t> of .2</a:t>
            </a:r>
          </a:p>
          <a:p>
            <a:r>
              <a:rPr lang="en-US" dirty="0"/>
              <a:t>Calculate the mean of a sample of 50 values and calculate the confidence interval of your sample.</a:t>
            </a:r>
          </a:p>
          <a:p>
            <a:r>
              <a:rPr lang="en-US" dirty="0"/>
              <a:t>Q1 true mean</a:t>
            </a:r>
          </a:p>
          <a:p>
            <a:r>
              <a:rPr lang="en-US" dirty="0"/>
              <a:t>Q2 confidence interval on first try</a:t>
            </a:r>
          </a:p>
          <a:p>
            <a:r>
              <a:rPr lang="en-US" dirty="0"/>
              <a:t>Q3 confidence interval on second try</a:t>
            </a:r>
          </a:p>
          <a:p>
            <a:endParaRPr lang="en-US" dirty="0"/>
          </a:p>
          <a:p>
            <a:r>
              <a:rPr lang="en-US" dirty="0"/>
              <a:t>Create a vector of 1000 normally distributed values with a mean of 5.7 and a </a:t>
            </a:r>
            <a:r>
              <a:rPr lang="en-US" dirty="0" err="1"/>
              <a:t>sd</a:t>
            </a:r>
            <a:r>
              <a:rPr lang="en-US" dirty="0"/>
              <a:t> of 2</a:t>
            </a:r>
          </a:p>
          <a:p>
            <a:r>
              <a:rPr lang="en-US" dirty="0"/>
              <a:t>Calculate the mean of a sample of 50 values and calculate the confidence interval of your sample.</a:t>
            </a:r>
          </a:p>
          <a:p>
            <a:r>
              <a:rPr lang="en-US" dirty="0"/>
              <a:t>Q4 true mean</a:t>
            </a:r>
          </a:p>
          <a:p>
            <a:r>
              <a:rPr lang="en-US" dirty="0"/>
              <a:t>Q5 confidence interval on first try</a:t>
            </a:r>
          </a:p>
          <a:p>
            <a:r>
              <a:rPr lang="en-US" dirty="0"/>
              <a:t>Q6 confidence interval on second try</a:t>
            </a:r>
          </a:p>
          <a:p>
            <a:endParaRPr lang="en-US" dirty="0"/>
          </a:p>
          <a:p>
            <a:r>
              <a:rPr lang="en-US" dirty="0"/>
              <a:t>Q7 make a histogram of the first population </a:t>
            </a:r>
          </a:p>
          <a:p>
            <a:r>
              <a:rPr lang="en-US" dirty="0"/>
              <a:t>Q8 make a histogram of the second population</a:t>
            </a:r>
          </a:p>
          <a:p>
            <a:r>
              <a:rPr lang="en-US" dirty="0"/>
              <a:t>Enter answers on blackboard</a:t>
            </a:r>
          </a:p>
        </p:txBody>
      </p:sp>
    </p:spTree>
    <p:extLst>
      <p:ext uri="{BB962C8B-B14F-4D97-AF65-F5344CB8AC3E}">
        <p14:creationId xmlns:p14="http://schemas.microsoft.com/office/powerpoint/2010/main" val="2760219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4" name="Rectangle 3"/>
          <p:cNvSpPr/>
          <p:nvPr/>
        </p:nvSpPr>
        <p:spPr>
          <a:xfrm>
            <a:off x="204396" y="1787531"/>
            <a:ext cx="11801138" cy="1938992"/>
          </a:xfrm>
          <a:prstGeom prst="rect">
            <a:avLst/>
          </a:prstGeom>
        </p:spPr>
        <p:txBody>
          <a:bodyPr wrap="square">
            <a:spAutoFit/>
          </a:bodyPr>
          <a:lstStyle/>
          <a:p>
            <a:pPr marL="742950" indent="-742950" fontAlgn="base">
              <a:buFont typeface="+mj-lt"/>
              <a:buAutoNum type="arabicPeriod"/>
            </a:pPr>
            <a:r>
              <a:rPr lang="en-US" sz="4000" dirty="0"/>
              <a:t>Terminology</a:t>
            </a:r>
          </a:p>
          <a:p>
            <a:pPr marL="742950" indent="-742950" fontAlgn="base">
              <a:buFont typeface="+mj-lt"/>
              <a:buAutoNum type="arabicPeriod"/>
            </a:pPr>
            <a:r>
              <a:rPr lang="en-US" sz="4000" dirty="0"/>
              <a:t>Summarizing Data</a:t>
            </a:r>
          </a:p>
          <a:p>
            <a:pPr marL="742950" indent="-742950" fontAlgn="base">
              <a:buFont typeface="+mj-lt"/>
              <a:buAutoNum type="arabicPeriod"/>
            </a:pPr>
            <a:r>
              <a:rPr lang="en-US" sz="4000" dirty="0"/>
              <a:t>Central Limit Theorem</a:t>
            </a:r>
          </a:p>
        </p:txBody>
      </p:sp>
    </p:spTree>
    <p:extLst>
      <p:ext uri="{BB962C8B-B14F-4D97-AF65-F5344CB8AC3E}">
        <p14:creationId xmlns:p14="http://schemas.microsoft.com/office/powerpoint/2010/main" val="18473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Populations and Samples</a:t>
            </a:r>
          </a:p>
        </p:txBody>
      </p:sp>
      <p:sp>
        <p:nvSpPr>
          <p:cNvPr id="4" name="Rectangle 3"/>
          <p:cNvSpPr/>
          <p:nvPr/>
        </p:nvSpPr>
        <p:spPr>
          <a:xfrm>
            <a:off x="145326" y="1073548"/>
            <a:ext cx="11679244" cy="4524315"/>
          </a:xfrm>
          <a:prstGeom prst="rect">
            <a:avLst/>
          </a:prstGeom>
        </p:spPr>
        <p:txBody>
          <a:bodyPr wrap="square">
            <a:spAutoFit/>
          </a:bodyPr>
          <a:lstStyle/>
          <a:p>
            <a:pPr marL="571500" indent="-571500" fontAlgn="base">
              <a:buFont typeface="Arial" charset="0"/>
              <a:buChar char="•"/>
            </a:pPr>
            <a:r>
              <a:rPr lang="en-US" sz="3600" b="1" dirty="0"/>
              <a:t>Populations</a:t>
            </a:r>
            <a:br>
              <a:rPr lang="en-US" sz="3600" dirty="0"/>
            </a:br>
            <a:r>
              <a:rPr lang="en-US" sz="3600" dirty="0"/>
              <a:t>Some sort of group of something - could be anything</a:t>
            </a:r>
          </a:p>
          <a:p>
            <a:pPr marL="1028700" lvl="1" indent="-571500" fontAlgn="base">
              <a:buFont typeface="Arial" charset="0"/>
              <a:buChar char="•"/>
            </a:pPr>
            <a:r>
              <a:rPr lang="en-US" sz="3600" dirty="0"/>
              <a:t>Undergraduates at Texas A&amp;M</a:t>
            </a:r>
          </a:p>
          <a:p>
            <a:pPr marL="1028700" lvl="1" indent="-571500" fontAlgn="base">
              <a:buFont typeface="Arial" charset="0"/>
              <a:buChar char="•"/>
            </a:pPr>
            <a:r>
              <a:rPr lang="en-US" sz="3600" dirty="0"/>
              <a:t>Jewel beetles in Arizona</a:t>
            </a:r>
          </a:p>
          <a:p>
            <a:pPr marL="1028700" lvl="1" indent="-571500" fontAlgn="base">
              <a:buFont typeface="Arial" charset="0"/>
              <a:buChar char="•"/>
            </a:pPr>
            <a:r>
              <a:rPr lang="en-US" sz="3600" dirty="0"/>
              <a:t>Strain of flies in the lab </a:t>
            </a:r>
          </a:p>
          <a:p>
            <a:pPr fontAlgn="base"/>
            <a:r>
              <a:rPr lang="en-US" sz="3600" dirty="0"/>
              <a:t> </a:t>
            </a:r>
          </a:p>
          <a:p>
            <a:pPr marL="571500" indent="-571500" fontAlgn="base">
              <a:buFont typeface="Arial" charset="0"/>
              <a:buChar char="•"/>
            </a:pPr>
            <a:r>
              <a:rPr lang="en-US" sz="3600" b="1" dirty="0"/>
              <a:t>Samples</a:t>
            </a:r>
            <a:endParaRPr lang="en-US" sz="3600" dirty="0"/>
          </a:p>
          <a:p>
            <a:pPr marL="1028700" lvl="1" indent="-571500" fontAlgn="base">
              <a:buFont typeface="Arial" charset="0"/>
              <a:buChar char="•"/>
            </a:pPr>
            <a:r>
              <a:rPr lang="en-US" sz="3600" dirty="0"/>
              <a:t>A subset of individuals drawn from a population </a:t>
            </a:r>
          </a:p>
        </p:txBody>
      </p:sp>
    </p:spTree>
    <p:extLst>
      <p:ext uri="{BB962C8B-B14F-4D97-AF65-F5344CB8AC3E}">
        <p14:creationId xmlns:p14="http://schemas.microsoft.com/office/powerpoint/2010/main" val="190270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What is the population?</a:t>
            </a:r>
          </a:p>
        </p:txBody>
      </p:sp>
      <p:sp>
        <p:nvSpPr>
          <p:cNvPr id="4" name="Rectangle 3"/>
          <p:cNvSpPr/>
          <p:nvPr/>
        </p:nvSpPr>
        <p:spPr>
          <a:xfrm>
            <a:off x="195431" y="1225689"/>
            <a:ext cx="11801138" cy="5416868"/>
          </a:xfrm>
          <a:prstGeom prst="rect">
            <a:avLst/>
          </a:prstGeom>
        </p:spPr>
        <p:txBody>
          <a:bodyPr wrap="square">
            <a:spAutoFit/>
          </a:bodyPr>
          <a:lstStyle/>
          <a:p>
            <a:pPr fontAlgn="base"/>
            <a:r>
              <a:rPr lang="en-US" sz="2800" i="1" dirty="0"/>
              <a:t>We wanted to examine any association between the severity of injuries, and the height from which cats fall in high-rise buildings.</a:t>
            </a:r>
          </a:p>
          <a:p>
            <a:pPr fontAlgn="base"/>
            <a:endParaRPr lang="en-US" sz="2800" dirty="0"/>
          </a:p>
          <a:p>
            <a:pPr fontAlgn="base"/>
            <a:r>
              <a:rPr lang="en-US" sz="2800" i="1" dirty="0"/>
              <a:t>In the period between January 1, 1998 and December 12, 2001 at the Clinic of Surgery, Orthopedics and Ophthalmology of the Veterinary Faculty, 119 cats were treated after a fall or jump from a balcony or window, where the owners saw the fall, or where there was a reasonable suspicion that a fall had occurred. Only those cats that fell from the second or higher stories were included. The owners brought the cats for treatment within varying periods of time after the fall (from 30 min to over a month).</a:t>
            </a:r>
          </a:p>
          <a:p>
            <a:pPr fontAlgn="base"/>
            <a:endParaRPr lang="en-US" sz="2400" i="1" dirty="0"/>
          </a:p>
          <a:p>
            <a:pPr fontAlgn="base"/>
            <a:endParaRPr lang="en-US" sz="2400" dirty="0"/>
          </a:p>
          <a:p>
            <a:pPr fontAlgn="base"/>
            <a:r>
              <a:rPr lang="en-US" dirty="0"/>
              <a:t>Vnuk, et al. "Feline high-rise syndrome: 119 cases (1998–2001). </a:t>
            </a:r>
            <a:r>
              <a:rPr lang="en-US" i="1" dirty="0"/>
              <a:t>Journal of Feline Medicine &amp; Surgery</a:t>
            </a:r>
            <a:r>
              <a:rPr lang="en-US" dirty="0"/>
              <a:t> 6.5 (2004): 305-312.</a:t>
            </a:r>
          </a:p>
        </p:txBody>
      </p:sp>
    </p:spTree>
    <p:extLst>
      <p:ext uri="{BB962C8B-B14F-4D97-AF65-F5344CB8AC3E}">
        <p14:creationId xmlns:p14="http://schemas.microsoft.com/office/powerpoint/2010/main" val="157539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Sampling Considerations</a:t>
            </a:r>
          </a:p>
        </p:txBody>
      </p:sp>
      <p:sp>
        <p:nvSpPr>
          <p:cNvPr id="4" name="Rectangle 3"/>
          <p:cNvSpPr/>
          <p:nvPr/>
        </p:nvSpPr>
        <p:spPr>
          <a:xfrm>
            <a:off x="404812" y="1248912"/>
            <a:ext cx="11344602" cy="4031873"/>
          </a:xfrm>
          <a:prstGeom prst="rect">
            <a:avLst/>
          </a:prstGeom>
        </p:spPr>
        <p:txBody>
          <a:bodyPr wrap="square">
            <a:spAutoFit/>
          </a:bodyPr>
          <a:lstStyle/>
          <a:p>
            <a:pPr fontAlgn="base"/>
            <a:r>
              <a:rPr lang="en-US" sz="3200" b="1" dirty="0"/>
              <a:t>Target population</a:t>
            </a:r>
            <a:endParaRPr lang="en-US" sz="3200" dirty="0"/>
          </a:p>
          <a:p>
            <a:pPr marL="457200" indent="-457200" fontAlgn="base">
              <a:buFont typeface="Arial" charset="0"/>
              <a:buChar char="•"/>
            </a:pPr>
            <a:r>
              <a:rPr lang="en-US" sz="3200" dirty="0"/>
              <a:t>Need to sample a representative population</a:t>
            </a:r>
          </a:p>
          <a:p>
            <a:pPr marL="457200" indent="-457200" fontAlgn="base">
              <a:buFont typeface="Arial" charset="0"/>
              <a:buChar char="•"/>
            </a:pPr>
            <a:r>
              <a:rPr lang="en-US" sz="3200" dirty="0"/>
              <a:t>A sample of people from College Station, for instance, would probably not be representative of New Yorkers </a:t>
            </a:r>
          </a:p>
          <a:p>
            <a:pPr marL="457200" indent="-457200" fontAlgn="base">
              <a:buFont typeface="Arial" charset="0"/>
              <a:buChar char="•"/>
            </a:pPr>
            <a:endParaRPr lang="en-US" sz="3200" dirty="0"/>
          </a:p>
          <a:p>
            <a:pPr fontAlgn="base"/>
            <a:r>
              <a:rPr lang="en-US" sz="3200" b="1" dirty="0"/>
              <a:t>Sampling Error</a:t>
            </a:r>
            <a:r>
              <a:rPr lang="en-US" sz="3200" dirty="0"/>
              <a:t> </a:t>
            </a:r>
          </a:p>
          <a:p>
            <a:pPr marL="457200" indent="-457200" fontAlgn="base">
              <a:buFont typeface="Arial" charset="0"/>
              <a:buChar char="•"/>
            </a:pPr>
            <a:r>
              <a:rPr lang="en-US" sz="3200" dirty="0"/>
              <a:t>Chance alone will cause your sample to depart from the population</a:t>
            </a:r>
          </a:p>
        </p:txBody>
      </p:sp>
    </p:spTree>
    <p:extLst>
      <p:ext uri="{BB962C8B-B14F-4D97-AF65-F5344CB8AC3E}">
        <p14:creationId xmlns:p14="http://schemas.microsoft.com/office/powerpoint/2010/main" val="123053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Parameter, estimates, sampling considerations</a:t>
            </a:r>
          </a:p>
        </p:txBody>
      </p:sp>
      <p:sp>
        <p:nvSpPr>
          <p:cNvPr id="4" name="Rectangle 3"/>
          <p:cNvSpPr/>
          <p:nvPr/>
        </p:nvSpPr>
        <p:spPr>
          <a:xfrm>
            <a:off x="496056" y="1148856"/>
            <a:ext cx="11428722" cy="5139869"/>
          </a:xfrm>
          <a:prstGeom prst="rect">
            <a:avLst/>
          </a:prstGeom>
        </p:spPr>
        <p:txBody>
          <a:bodyPr wrap="square">
            <a:spAutoFit/>
          </a:bodyPr>
          <a:lstStyle/>
          <a:p>
            <a:pPr fontAlgn="base"/>
            <a:r>
              <a:rPr lang="en-US" sz="3600" b="1" dirty="0"/>
              <a:t>Parameter</a:t>
            </a:r>
            <a:r>
              <a:rPr lang="en-US" sz="3600" dirty="0"/>
              <a:t>: Population-level variables we are trying to estimate </a:t>
            </a:r>
          </a:p>
          <a:p>
            <a:pPr fontAlgn="base"/>
            <a:endParaRPr lang="en-US" sz="2400" dirty="0"/>
          </a:p>
          <a:p>
            <a:pPr fontAlgn="base"/>
            <a:r>
              <a:rPr lang="en-US" sz="3600" b="1" dirty="0"/>
              <a:t>Estimate or Statistic</a:t>
            </a:r>
            <a:r>
              <a:rPr lang="en-US" sz="3600" dirty="0"/>
              <a:t>: The value of the parameter inferred from the sample </a:t>
            </a:r>
          </a:p>
          <a:p>
            <a:pPr fontAlgn="base"/>
            <a:endParaRPr lang="en-US" sz="2400" dirty="0"/>
          </a:p>
          <a:p>
            <a:pPr fontAlgn="base"/>
            <a:r>
              <a:rPr lang="en-US" sz="3600" b="1" dirty="0"/>
              <a:t>Bias</a:t>
            </a:r>
            <a:r>
              <a:rPr lang="en-US" sz="3600" dirty="0"/>
              <a:t>: If something about the sampling procedure causes the sample to systematically misrepresent the population. </a:t>
            </a:r>
          </a:p>
          <a:p>
            <a:pPr fontAlgn="base"/>
            <a:endParaRPr lang="en-US" sz="2400" dirty="0"/>
          </a:p>
          <a:p>
            <a:pPr fontAlgn="base"/>
            <a:r>
              <a:rPr lang="en-US" sz="3600" b="1" dirty="0"/>
              <a:t>Precision</a:t>
            </a:r>
            <a:r>
              <a:rPr lang="en-US" sz="3600" dirty="0"/>
              <a:t>: How tightly grouped are the estimates?</a:t>
            </a:r>
          </a:p>
        </p:txBody>
      </p:sp>
    </p:spTree>
    <p:extLst>
      <p:ext uri="{BB962C8B-B14F-4D97-AF65-F5344CB8AC3E}">
        <p14:creationId xmlns:p14="http://schemas.microsoft.com/office/powerpoint/2010/main" val="69842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Accuracy vs Precision</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6" y="1003300"/>
            <a:ext cx="6413500" cy="5854700"/>
          </a:xfrm>
          <a:prstGeom prst="rect">
            <a:avLst/>
          </a:prstGeom>
        </p:spPr>
      </p:pic>
      <p:sp>
        <p:nvSpPr>
          <p:cNvPr id="18" name="Rectangle 17"/>
          <p:cNvSpPr/>
          <p:nvPr/>
        </p:nvSpPr>
        <p:spPr>
          <a:xfrm>
            <a:off x="6707687" y="1226218"/>
            <a:ext cx="5484313" cy="2554545"/>
          </a:xfrm>
          <a:prstGeom prst="rect">
            <a:avLst/>
          </a:prstGeom>
        </p:spPr>
        <p:txBody>
          <a:bodyPr wrap="square">
            <a:spAutoFit/>
          </a:bodyPr>
          <a:lstStyle/>
          <a:p>
            <a:pPr fontAlgn="base">
              <a:buFont typeface="Arial" charset="0"/>
              <a:buChar char="•"/>
            </a:pPr>
            <a:r>
              <a:rPr lang="en-US" sz="3200" dirty="0">
                <a:latin typeface="inherit" charset="0"/>
              </a:rPr>
              <a:t>Precision is a measure of spread</a:t>
            </a:r>
            <a:br>
              <a:rPr lang="en-US" sz="3200" dirty="0">
                <a:latin typeface="inherit" charset="0"/>
              </a:rPr>
            </a:br>
            <a:endParaRPr lang="en-US" sz="3200" dirty="0">
              <a:latin typeface="inherit" charset="0"/>
            </a:endParaRPr>
          </a:p>
          <a:p>
            <a:pPr fontAlgn="base">
              <a:buFont typeface="Arial" charset="0"/>
              <a:buChar char="•"/>
            </a:pPr>
            <a:r>
              <a:rPr lang="en-US" sz="3200" dirty="0">
                <a:latin typeface="inherit" charset="0"/>
              </a:rPr>
              <a:t>Accuracy is a measure of bias</a:t>
            </a:r>
            <a:endParaRPr lang="en-US" sz="3200" b="0" i="0" dirty="0">
              <a:effectLst/>
              <a:latin typeface="inherit" charset="0"/>
            </a:endParaRPr>
          </a:p>
        </p:txBody>
      </p:sp>
    </p:spTree>
    <p:extLst>
      <p:ext uri="{BB962C8B-B14F-4D97-AF65-F5344CB8AC3E}">
        <p14:creationId xmlns:p14="http://schemas.microsoft.com/office/powerpoint/2010/main" val="175640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Random Sampling</a:t>
            </a:r>
          </a:p>
        </p:txBody>
      </p:sp>
      <p:sp>
        <p:nvSpPr>
          <p:cNvPr id="3" name="Rectangle 2"/>
          <p:cNvSpPr/>
          <p:nvPr/>
        </p:nvSpPr>
        <p:spPr>
          <a:xfrm>
            <a:off x="329852" y="1137108"/>
            <a:ext cx="11482192" cy="3046988"/>
          </a:xfrm>
          <a:prstGeom prst="rect">
            <a:avLst/>
          </a:prstGeom>
        </p:spPr>
        <p:txBody>
          <a:bodyPr wrap="square">
            <a:spAutoFit/>
          </a:bodyPr>
          <a:lstStyle/>
          <a:p>
            <a:pPr marL="514350" indent="-514350" fontAlgn="base">
              <a:buFont typeface="+mj-lt"/>
              <a:buAutoNum type="arabicPeriod"/>
            </a:pPr>
            <a:r>
              <a:rPr lang="en-US" sz="3200" dirty="0">
                <a:latin typeface="inherit" charset="0"/>
              </a:rPr>
              <a:t>Every unit in a population should have an equal chance of being sampled.</a:t>
            </a:r>
          </a:p>
          <a:p>
            <a:pPr marL="514350" indent="-514350" fontAlgn="base">
              <a:buFont typeface="+mj-lt"/>
              <a:buAutoNum type="arabicPeriod"/>
            </a:pPr>
            <a:endParaRPr lang="en-US" sz="3200" dirty="0">
              <a:latin typeface="inherit" charset="0"/>
            </a:endParaRPr>
          </a:p>
          <a:p>
            <a:pPr marL="514350" indent="-514350" fontAlgn="base">
              <a:buFont typeface="+mj-lt"/>
              <a:buAutoNum type="arabicPeriod"/>
            </a:pPr>
            <a:r>
              <a:rPr lang="en-US" sz="3200" dirty="0">
                <a:latin typeface="inherit" charset="0"/>
              </a:rPr>
              <a:t>The selection of units must be independent.</a:t>
            </a:r>
          </a:p>
          <a:p>
            <a:pPr marL="514350" indent="-514350" fontAlgn="base">
              <a:buFont typeface="+mj-lt"/>
              <a:buAutoNum type="arabicPeriod"/>
            </a:pPr>
            <a:endParaRPr lang="en-US" sz="3200" dirty="0">
              <a:effectLst/>
              <a:latin typeface="inherit" charset="0"/>
            </a:endParaRPr>
          </a:p>
          <a:p>
            <a:pPr marL="514350" indent="-514350" fontAlgn="base">
              <a:buFont typeface="+mj-lt"/>
              <a:buAutoNum type="arabicPeriod"/>
            </a:pPr>
            <a:r>
              <a:rPr lang="en-US" sz="3200" dirty="0">
                <a:latin typeface="inherit" charset="0"/>
              </a:rPr>
              <a:t>Lots of ways of being non-random</a:t>
            </a:r>
            <a:r>
              <a:rPr lang="mr-IN" sz="3200" dirty="0">
                <a:latin typeface="inherit" charset="0"/>
              </a:rPr>
              <a:t>…</a:t>
            </a:r>
            <a:endParaRPr lang="en-US" sz="3200" dirty="0">
              <a:effectLst/>
              <a:latin typeface="inherit" charset="0"/>
            </a:endParaRPr>
          </a:p>
        </p:txBody>
      </p:sp>
    </p:spTree>
    <p:extLst>
      <p:ext uri="{BB962C8B-B14F-4D97-AF65-F5344CB8AC3E}">
        <p14:creationId xmlns:p14="http://schemas.microsoft.com/office/powerpoint/2010/main" val="77748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5129</TotalTime>
  <Words>1211</Words>
  <Application>Microsoft Macintosh PowerPoint</Application>
  <PresentationFormat>Widescreen</PresentationFormat>
  <Paragraphs>180</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inherit</vt:lpstr>
      <vt:lpstr>Office Theme</vt:lpstr>
      <vt:lpstr>Sampling and Summary Statistics Biology 683  Lecture 2   Heath Blackmon</vt:lpstr>
      <vt:lpstr>Last week</vt:lpstr>
      <vt:lpstr>Today</vt:lpstr>
      <vt:lpstr>Populations and Samples</vt:lpstr>
      <vt:lpstr>What is the population?</vt:lpstr>
      <vt:lpstr>Sampling Considerations</vt:lpstr>
      <vt:lpstr>Parameter, estimates, sampling considerations</vt:lpstr>
      <vt:lpstr>Accuracy vs Precision</vt:lpstr>
      <vt:lpstr>Random Sampling</vt:lpstr>
      <vt:lpstr>Your big idea should be a hypothesis</vt:lpstr>
      <vt:lpstr>Data</vt:lpstr>
      <vt:lpstr>Data</vt:lpstr>
      <vt:lpstr>Continuous vs Discrete</vt:lpstr>
      <vt:lpstr>Explanatory and Response Variables</vt:lpstr>
      <vt:lpstr>Experimental vs observational studies</vt:lpstr>
      <vt:lpstr>Why should we summarize data?</vt:lpstr>
      <vt:lpstr>Typical summary statistics</vt:lpstr>
      <vt:lpstr>Symbols for samples and populations</vt:lpstr>
      <vt:lpstr>For a sample of a population</vt:lpstr>
      <vt:lpstr>Central limit theorem</vt:lpstr>
      <vt:lpstr>Central limit theorem</vt:lpstr>
      <vt:lpstr>Central limit theorem</vt:lpstr>
      <vt:lpstr>Estimating with uncertainty</vt:lpstr>
      <vt:lpstr>Error bars</vt:lpstr>
      <vt:lpstr>For Thursday</vt:lpstr>
      <vt:lpstr>Thursday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43</cp:revision>
  <cp:lastPrinted>2018-01-03T19:12:41Z</cp:lastPrinted>
  <dcterms:created xsi:type="dcterms:W3CDTF">2018-01-03T17:15:04Z</dcterms:created>
  <dcterms:modified xsi:type="dcterms:W3CDTF">2020-12-15T18:48:11Z</dcterms:modified>
</cp:coreProperties>
</file>