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94" r:id="rId4"/>
    <p:sldId id="295" r:id="rId5"/>
    <p:sldId id="296" r:id="rId6"/>
    <p:sldId id="278" r:id="rId7"/>
    <p:sldId id="284" r:id="rId8"/>
    <p:sldId id="259" r:id="rId9"/>
    <p:sldId id="277" r:id="rId10"/>
    <p:sldId id="279" r:id="rId11"/>
    <p:sldId id="280" r:id="rId12"/>
    <p:sldId id="281" r:id="rId13"/>
    <p:sldId id="282" r:id="rId14"/>
    <p:sldId id="285" r:id="rId15"/>
    <p:sldId id="286" r:id="rId16"/>
    <p:sldId id="289" r:id="rId17"/>
    <p:sldId id="290" r:id="rId18"/>
    <p:sldId id="287" r:id="rId19"/>
    <p:sldId id="29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48"/>
    <p:restoredTop sz="93675"/>
  </p:normalViewPr>
  <p:slideViewPr>
    <p:cSldViewPr snapToGrid="0" snapToObjects="1">
      <p:cViewPr varScale="1">
        <p:scale>
          <a:sx n="101" d="100"/>
          <a:sy n="101" d="100"/>
        </p:scale>
        <p:origin x="21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954960-2FD2-2C48-A350-FA80853967F8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58265-9EB9-8B41-AC39-306DE9657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02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11/28/22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284" y="188499"/>
            <a:ext cx="10499463" cy="5958301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sz="4900" dirty="0"/>
            </a:br>
            <a:br>
              <a:rPr lang="en-US" sz="4900" dirty="0"/>
            </a:br>
            <a:r>
              <a:rPr lang="en-US" sz="6700" dirty="0"/>
              <a:t>Dimensionality Reduction</a:t>
            </a:r>
            <a:br>
              <a:rPr lang="en-US" sz="6700" dirty="0"/>
            </a:br>
            <a:r>
              <a:rPr lang="en-US" sz="4900" dirty="0"/>
              <a:t>Principal component analysis</a:t>
            </a:r>
            <a:br>
              <a:rPr lang="en-US" sz="4900" dirty="0"/>
            </a:br>
            <a:br>
              <a:rPr lang="en-US" sz="4900" dirty="0"/>
            </a:br>
            <a:r>
              <a:rPr lang="en-US" sz="4900" dirty="0"/>
              <a:t>Corrections for multiple tests  </a:t>
            </a:r>
            <a:br>
              <a:rPr lang="en-US" sz="4900" dirty="0"/>
            </a:br>
            <a:br>
              <a:rPr lang="en-US" sz="4900" dirty="0"/>
            </a:br>
            <a:r>
              <a:rPr lang="en-US" sz="4000" dirty="0"/>
              <a:t>Biology 683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2800" dirty="0"/>
              <a:t>Heath Blackmon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260" y="1345362"/>
            <a:ext cx="4993456" cy="427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High dimensional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88" y="1247776"/>
            <a:ext cx="6629400" cy="5105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43837" y="3215701"/>
            <a:ext cx="3937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What are our options?</a:t>
            </a:r>
          </a:p>
        </p:txBody>
      </p:sp>
    </p:spTree>
    <p:extLst>
      <p:ext uri="{BB962C8B-B14F-4D97-AF65-F5344CB8AC3E}">
        <p14:creationId xmlns:p14="http://schemas.microsoft.com/office/powerpoint/2010/main" val="587822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Dimensionality reduction - PCA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6557963" y="1650465"/>
            <a:ext cx="4272234" cy="3464460"/>
            <a:chOff x="6557963" y="1650465"/>
            <a:chExt cx="4272234" cy="346446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6557963" y="1943200"/>
              <a:ext cx="3728495" cy="317172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286458" y="1650465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593871" y="2540468"/>
            <a:ext cx="1292954" cy="1250763"/>
            <a:chOff x="7593871" y="2540468"/>
            <a:chExt cx="1292954" cy="1250763"/>
          </a:xfrm>
        </p:grpSpPr>
        <p:cxnSp>
          <p:nvCxnSpPr>
            <p:cNvPr id="8" name="Straight Arrow Connector 7"/>
            <p:cNvCxnSpPr/>
            <p:nvPr/>
          </p:nvCxnSpPr>
          <p:spPr>
            <a:xfrm flipH="1" flipV="1">
              <a:off x="8137610" y="2909800"/>
              <a:ext cx="749215" cy="881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7593871" y="2540468"/>
              <a:ext cx="5437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996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math behind - PCA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0" y="935915"/>
            <a:ext cx="5186363" cy="1487538"/>
            <a:chOff x="0" y="935915"/>
            <a:chExt cx="6913902" cy="1983026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2668"/>
            <a:stretch/>
          </p:blipFill>
          <p:spPr>
            <a:xfrm>
              <a:off x="1365590" y="1751086"/>
              <a:ext cx="5548312" cy="1167855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0" y="2221250"/>
              <a:ext cx="1107369" cy="3692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N samples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36345" y="935915"/>
              <a:ext cx="1959072" cy="4102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M measurements</a:t>
              </a:r>
            </a:p>
          </p:txBody>
        </p:sp>
        <p:sp>
          <p:nvSpPr>
            <p:cNvPr id="7" name="Left Brace 6"/>
            <p:cNvSpPr/>
            <p:nvPr/>
          </p:nvSpPr>
          <p:spPr>
            <a:xfrm>
              <a:off x="1151277" y="1892891"/>
              <a:ext cx="214313" cy="1026050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Brace 7"/>
            <p:cNvSpPr/>
            <p:nvPr/>
          </p:nvSpPr>
          <p:spPr>
            <a:xfrm rot="5400000">
              <a:off x="4294454" y="-915952"/>
              <a:ext cx="381180" cy="4857716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193172" y="1684253"/>
            <a:ext cx="16597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= X</a:t>
            </a:r>
          </a:p>
          <a:p>
            <a:r>
              <a:rPr lang="en-US" dirty="0" err="1"/>
              <a:t>nxm</a:t>
            </a:r>
            <a:r>
              <a:rPr lang="en-US" dirty="0"/>
              <a:t> matrix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412871" y="1438424"/>
            <a:ext cx="5649033" cy="1422349"/>
            <a:chOff x="6412871" y="1438424"/>
            <a:chExt cx="5649033" cy="1422349"/>
          </a:xfrm>
        </p:grpSpPr>
        <p:sp>
          <p:nvSpPr>
            <p:cNvPr id="9" name="Right Arrow 8"/>
            <p:cNvSpPr/>
            <p:nvPr/>
          </p:nvSpPr>
          <p:spPr>
            <a:xfrm>
              <a:off x="6412871" y="1801938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PCA is an </a:t>
                  </a:r>
                </a:p>
                <a:p>
                  <a:pPr algn="ctr"/>
                  <a:r>
                    <a:rPr lang="en-US" dirty="0" err="1"/>
                    <a:t>Eigendecomposition</a:t>
                  </a:r>
                  <a:r>
                    <a:rPr lang="en-US" dirty="0"/>
                    <a:t> of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8926" y="1438424"/>
                  <a:ext cx="2391489" cy="120032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786" t="-3046" r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ight Arrow 12"/>
            <p:cNvSpPr/>
            <p:nvPr/>
          </p:nvSpPr>
          <p:spPr>
            <a:xfrm>
              <a:off x="9670415" y="1770865"/>
              <a:ext cx="828675" cy="393900"/>
            </a:xfrm>
            <a:prstGeom prst="rightArrow">
              <a:avLst>
                <a:gd name="adj1" fmla="val 28237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0564698" y="1629274"/>
              <a:ext cx="1497206" cy="646331"/>
              <a:chOff x="10886070" y="1592456"/>
              <a:chExt cx="1497206" cy="64633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charset="0"/>
                            </a:rPr>
                            <m:t>𝑊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86070" y="1653777"/>
                    <a:ext cx="281551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9565" r="-17391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TextBox 14"/>
              <p:cNvSpPr txBox="1"/>
              <p:nvPr/>
            </p:nvSpPr>
            <p:spPr>
              <a:xfrm>
                <a:off x="11077406" y="1592456"/>
                <a:ext cx="130587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= loadings</a:t>
                </a:r>
              </a:p>
              <a:p>
                <a:r>
                  <a:rPr lang="en-US" dirty="0" err="1"/>
                  <a:t>mxm</a:t>
                </a:r>
                <a:r>
                  <a:rPr lang="en-US" dirty="0"/>
                  <a:t> matrix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charset="0"/>
                          </a:rPr>
                          <m:t>𝑇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𝑊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68105" y="2583774"/>
                  <a:ext cx="1048877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4651" r="-4651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852904" y="2905066"/>
            <a:ext cx="5271247" cy="1716736"/>
            <a:chOff x="6852904" y="2905066"/>
            <a:chExt cx="5271247" cy="1716736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0078" y="3580402"/>
              <a:ext cx="3136900" cy="1041400"/>
            </a:xfrm>
            <a:prstGeom prst="rect">
              <a:avLst/>
            </a:prstGeom>
          </p:spPr>
        </p:pic>
        <p:sp>
          <p:nvSpPr>
            <p:cNvPr id="20" name="Left Brace 19"/>
            <p:cNvSpPr/>
            <p:nvPr/>
          </p:nvSpPr>
          <p:spPr>
            <a:xfrm rot="16200000">
              <a:off x="9260660" y="497310"/>
              <a:ext cx="455736" cy="5271247"/>
            </a:xfrm>
            <a:prstGeom prst="leftBrac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852904" y="4441371"/>
            <a:ext cx="5160041" cy="2297871"/>
            <a:chOff x="6852904" y="4441371"/>
            <a:chExt cx="5160041" cy="2297871"/>
          </a:xfrm>
        </p:grpSpPr>
        <p:sp>
          <p:nvSpPr>
            <p:cNvPr id="21" name="TextBox 20"/>
            <p:cNvSpPr txBox="1"/>
            <p:nvPr/>
          </p:nvSpPr>
          <p:spPr>
            <a:xfrm>
              <a:off x="6852904" y="5169582"/>
              <a:ext cx="516004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This is T a </a:t>
              </a:r>
              <a:r>
                <a:rPr lang="en-US" sz="2400" dirty="0" err="1"/>
                <a:t>nxm</a:t>
              </a:r>
              <a:r>
                <a:rPr lang="en-US" sz="2400" dirty="0"/>
                <a:t> matrix that has our PC scores.  The first column of the matrix will be the one that captures the most variation.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 flipV="1">
              <a:off x="7728857" y="4441371"/>
              <a:ext cx="745813" cy="7282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1114082" y="4299758"/>
            <a:ext cx="5923234" cy="889349"/>
            <a:chOff x="1114082" y="4299758"/>
            <a:chExt cx="5923234" cy="889349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4082" y="4299758"/>
              <a:ext cx="4072281" cy="889349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5377584" y="4429490"/>
              <a:ext cx="165973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= T</a:t>
              </a:r>
            </a:p>
            <a:p>
              <a:r>
                <a:rPr lang="en-US" dirty="0" err="1"/>
                <a:t>nxm</a:t>
              </a:r>
              <a:r>
                <a:rPr lang="en-US" dirty="0"/>
                <a:t> matrix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99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500,000 SNP genotypes for 3000 Europeans.</a:t>
            </a:r>
          </a:p>
          <a:p>
            <a:endParaRPr lang="en-US" dirty="0"/>
          </a:p>
          <a:p>
            <a:r>
              <a:rPr lang="en-US" dirty="0"/>
              <a:t>3000 rows</a:t>
            </a:r>
          </a:p>
          <a:p>
            <a:r>
              <a:rPr lang="en-US" dirty="0"/>
              <a:t>500,000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PC1 and PC2?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695" y="1371074"/>
            <a:ext cx="6552361" cy="485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8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446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/>
              <a:t>Expression level for 1000s of genes</a:t>
            </a:r>
          </a:p>
          <a:p>
            <a:r>
              <a:rPr lang="en-US" dirty="0"/>
              <a:t>In 100s of cells (color indicates type of cell)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the PCs here?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57" y="1110083"/>
            <a:ext cx="5856514" cy="559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0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5" y="1313804"/>
            <a:ext cx="7302953" cy="421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702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do people use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91885" y="1457274"/>
            <a:ext cx="4310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data: </a:t>
            </a:r>
          </a:p>
          <a:p>
            <a:r>
              <a:rPr lang="en-US" dirty="0" err="1"/>
              <a:t>Radseq</a:t>
            </a:r>
            <a:r>
              <a:rPr lang="en-US" dirty="0"/>
              <a:t> data (genotypes at 100s of loci)</a:t>
            </a:r>
          </a:p>
          <a:p>
            <a:r>
              <a:rPr lang="en-US" dirty="0"/>
              <a:t>For a large number of species or strains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2" t="21795" b="6410"/>
          <a:stretch/>
        </p:blipFill>
        <p:spPr>
          <a:xfrm>
            <a:off x="4702627" y="1313803"/>
            <a:ext cx="7302955" cy="421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70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How informative is your PCA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7714" y="1317401"/>
            <a:ext cx="51997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Scree Plot: A plot that illustrates the proportion of total variance that is captured by each principal component.</a:t>
            </a:r>
          </a:p>
          <a:p>
            <a:endParaRPr lang="en-US" sz="3200" dirty="0"/>
          </a:p>
          <a:p>
            <a:r>
              <a:rPr lang="en-US" sz="3200" dirty="0"/>
              <a:t>Steep means you can greatly reduce dimensionality without losing information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27" b="12381"/>
          <a:stretch/>
        </p:blipFill>
        <p:spPr>
          <a:xfrm>
            <a:off x="5591628" y="1132115"/>
            <a:ext cx="5533757" cy="572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655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Alternatives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13657" y="1784731"/>
            <a:ext cx="111905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Discriminate function analysis</a:t>
            </a:r>
            <a:r>
              <a:rPr lang="en-US" sz="2400" dirty="0"/>
              <a:t>: This is similar to PCA but you assign groupings to the data first and the discriminating components best parse your assigned groups from one another.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05713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An example of useful and less useful dimensional reduction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B565C-D571-DC4C-AEBB-42C41B7C6351}"/>
              </a:ext>
            </a:extLst>
          </p:cNvPr>
          <p:cNvSpPr txBox="1"/>
          <p:nvPr/>
        </p:nvSpPr>
        <p:spPr>
          <a:xfrm>
            <a:off x="445477" y="1219200"/>
            <a:ext cx="984186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Example in </a:t>
            </a:r>
            <a:r>
              <a:rPr lang="en-US" sz="4400" b="1" dirty="0" err="1"/>
              <a:t>Rmarkdown</a:t>
            </a:r>
            <a:endParaRPr lang="en-US" sz="4400" b="1" dirty="0"/>
          </a:p>
          <a:p>
            <a:endParaRPr lang="en-US" sz="2800" b="1" dirty="0"/>
          </a:p>
          <a:p>
            <a:r>
              <a:rPr lang="en-US" sz="3600" b="1" dirty="0"/>
              <a:t>Standard Packages</a:t>
            </a:r>
          </a:p>
          <a:p>
            <a:r>
              <a:rPr lang="en-US" sz="2800" dirty="0"/>
              <a:t>stats – this is part of the base install and has the function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prcomp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dirty="0"/>
          </a:p>
          <a:p>
            <a:r>
              <a:rPr lang="en-US" sz="3600" b="1" dirty="0"/>
              <a:t>New Packages</a:t>
            </a:r>
          </a:p>
          <a:p>
            <a:r>
              <a:rPr lang="en-US" sz="2800" dirty="0"/>
              <a:t>car –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data.ellipse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/>
              <a:t>function</a:t>
            </a:r>
          </a:p>
          <a:p>
            <a:r>
              <a:rPr lang="en-US" sz="2800" dirty="0" err="1"/>
              <a:t>FactoMineR</a:t>
            </a:r>
            <a:r>
              <a:rPr lang="en-US" sz="2800" dirty="0"/>
              <a:t> –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PCA</a:t>
            </a:r>
            <a:r>
              <a:rPr lang="en-US" sz="2800" dirty="0"/>
              <a:t> function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018297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are multiple comparisons/testing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923C46-C07B-6387-31EC-EAFFFB3BA6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0276"/>
              </p:ext>
            </p:extLst>
          </p:nvPr>
        </p:nvGraphicFramePr>
        <p:xfrm>
          <a:off x="2031999" y="1203960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1417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67281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8256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12271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2486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8643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Meatmeal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1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5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3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455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FF168E-597D-CCBB-F985-9D4240BC8B39}"/>
              </a:ext>
            </a:extLst>
          </p:cNvPr>
          <p:cNvSpPr txBox="1"/>
          <p:nvPr/>
        </p:nvSpPr>
        <p:spPr>
          <a:xfrm>
            <a:off x="4505659" y="393700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FWER = 1-(1-alpha)</a:t>
            </a:r>
            <a:r>
              <a:rPr lang="en-US" sz="2800" baseline="30000" dirty="0"/>
              <a:t>m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552B2-EEE3-A0D1-391E-9D5724B30C6A}"/>
              </a:ext>
            </a:extLst>
          </p:cNvPr>
          <p:cNvSpPr txBox="1"/>
          <p:nvPr/>
        </p:nvSpPr>
        <p:spPr>
          <a:xfrm>
            <a:off x="3957080" y="5176986"/>
            <a:ext cx="4277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FWER = 1-(1-0.05)</a:t>
            </a:r>
            <a:r>
              <a:rPr lang="en-US" sz="2800" baseline="30000" dirty="0"/>
              <a:t>15</a:t>
            </a:r>
          </a:p>
          <a:p>
            <a:pPr algn="ctr"/>
            <a:r>
              <a:rPr lang="en-US" sz="2800" dirty="0"/>
              <a:t>45% chance of false positive</a:t>
            </a:r>
          </a:p>
        </p:txBody>
      </p:sp>
    </p:spTree>
    <p:extLst>
      <p:ext uri="{BB962C8B-B14F-4D97-AF65-F5344CB8AC3E}">
        <p14:creationId xmlns:p14="http://schemas.microsoft.com/office/powerpoint/2010/main" val="3453122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are multiple comparisons/testing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0923C46-C07B-6387-31EC-EAFFFB3BA69A}"/>
              </a:ext>
            </a:extLst>
          </p:cNvPr>
          <p:cNvGraphicFramePr>
            <a:graphicFrameLocks noGrp="1"/>
          </p:cNvGraphicFramePr>
          <p:nvPr/>
        </p:nvGraphicFramePr>
        <p:xfrm>
          <a:off x="2031999" y="1203960"/>
          <a:ext cx="812800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0141702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8672817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118256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46122718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248683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864378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Horsebean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Linseed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Soybean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Sunflower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Meatmeal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Casein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017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181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051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4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934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3455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0FF168E-597D-CCBB-F985-9D4240BC8B39}"/>
              </a:ext>
            </a:extLst>
          </p:cNvPr>
          <p:cNvSpPr txBox="1"/>
          <p:nvPr/>
        </p:nvSpPr>
        <p:spPr>
          <a:xfrm>
            <a:off x="4505659" y="3937000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FWER = 1-(1-alpha)</a:t>
            </a:r>
            <a:r>
              <a:rPr lang="en-US" sz="2800" baseline="30000" dirty="0"/>
              <a:t>m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552B2-EEE3-A0D1-391E-9D5724B30C6A}"/>
              </a:ext>
            </a:extLst>
          </p:cNvPr>
          <p:cNvSpPr txBox="1"/>
          <p:nvPr/>
        </p:nvSpPr>
        <p:spPr>
          <a:xfrm>
            <a:off x="3957080" y="5176986"/>
            <a:ext cx="4277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FWER = 1-(1-0.05)</a:t>
            </a:r>
            <a:r>
              <a:rPr lang="en-US" sz="2800" baseline="30000" dirty="0"/>
              <a:t>15</a:t>
            </a:r>
          </a:p>
          <a:p>
            <a:pPr algn="ctr"/>
            <a:r>
              <a:rPr lang="en-US" sz="2800" dirty="0"/>
              <a:t>45% chance of false positive</a:t>
            </a:r>
          </a:p>
        </p:txBody>
      </p:sp>
    </p:spTree>
    <p:extLst>
      <p:ext uri="{BB962C8B-B14F-4D97-AF65-F5344CB8AC3E}">
        <p14:creationId xmlns:p14="http://schemas.microsoft.com/office/powerpoint/2010/main" val="273391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Bonferroni Correction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552B2-EEE3-A0D1-391E-9D5724B30C6A}"/>
              </a:ext>
            </a:extLst>
          </p:cNvPr>
          <p:cNvSpPr txBox="1"/>
          <p:nvPr/>
        </p:nvSpPr>
        <p:spPr>
          <a:xfrm>
            <a:off x="6992380" y="3221185"/>
            <a:ext cx="427783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FWER = 1-(1-0.05)</a:t>
            </a:r>
            <a:r>
              <a:rPr lang="en-US" sz="2800" baseline="30000" dirty="0"/>
              <a:t>15</a:t>
            </a:r>
          </a:p>
          <a:p>
            <a:pPr algn="ctr"/>
            <a:r>
              <a:rPr lang="en-US" sz="2800" dirty="0"/>
              <a:t>45% chance of false positive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45FFA-0940-6F61-0067-D3ECA96B6562}"/>
              </a:ext>
            </a:extLst>
          </p:cNvPr>
          <p:cNvSpPr txBox="1"/>
          <p:nvPr/>
        </p:nvSpPr>
        <p:spPr>
          <a:xfrm>
            <a:off x="241300" y="1054100"/>
            <a:ext cx="105478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With the Bonferroni correctio method we divide alpha by number of comparisons being completed.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D05016-14AE-1AC7-90CE-FA4E48380CD6}"/>
              </a:ext>
            </a:extLst>
          </p:cNvPr>
          <p:cNvSpPr txBox="1"/>
          <p:nvPr/>
        </p:nvSpPr>
        <p:spPr>
          <a:xfrm>
            <a:off x="517851" y="3221186"/>
            <a:ext cx="40950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0.05/15 = 0.0033333</a:t>
            </a:r>
          </a:p>
          <a:p>
            <a:pPr algn="ctr"/>
            <a:r>
              <a:rPr lang="en-US" sz="2800" dirty="0"/>
              <a:t>FWER = 1-(1-0.00333)</a:t>
            </a:r>
            <a:r>
              <a:rPr lang="en-US" sz="2800" baseline="30000" dirty="0"/>
              <a:t>15</a:t>
            </a:r>
          </a:p>
          <a:p>
            <a:pPr algn="ctr"/>
            <a:r>
              <a:rPr lang="en-US" sz="2800" dirty="0"/>
              <a:t>5% chance of false positive</a:t>
            </a:r>
          </a:p>
        </p:txBody>
      </p:sp>
    </p:spTree>
    <p:extLst>
      <p:ext uri="{BB962C8B-B14F-4D97-AF65-F5344CB8AC3E}">
        <p14:creationId xmlns:p14="http://schemas.microsoft.com/office/powerpoint/2010/main" val="401308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False Discovery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45FFA-0940-6F61-0067-D3ECA96B6562}"/>
              </a:ext>
            </a:extLst>
          </p:cNvPr>
          <p:cNvSpPr txBox="1"/>
          <p:nvPr/>
        </p:nvSpPr>
        <p:spPr>
          <a:xfrm>
            <a:off x="241300" y="1124442"/>
            <a:ext cx="115697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alternative approach is to decide what proportion of positive results we are ok with having be false positives. This is a common approach in genetic scans (GWAS). The math is bit more complicated but FDR approaches and Bonferroni methods are available in the </a:t>
            </a:r>
            <a:r>
              <a:rPr lang="en-US" sz="2800" dirty="0" err="1"/>
              <a:t>p.adjust</a:t>
            </a:r>
            <a:r>
              <a:rPr lang="en-US" sz="2800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4182047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we do dimensional reduction?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Datasets are getting bigger and bigger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Understanding our data is often the new bottleneck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think well beyond 3-4 dimensions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We can’t illustrate well beyond 2-3 dimensions</a:t>
            </a:r>
          </a:p>
          <a:p>
            <a:pPr marL="742950" indent="-742950">
              <a:buFont typeface="+mj-lt"/>
              <a:buAutoNum type="arabicPeriod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907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What is principal component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258184" y="1762460"/>
            <a:ext cx="116290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PCA is a dimensional reduction tool that takes many (possibly correlated) measurements and transforms it into a smaller set of uncorrelated </a:t>
            </a:r>
            <a:r>
              <a:rPr lang="en-US" sz="4000" dirty="0" err="1"/>
              <a:t>measuerments</a:t>
            </a:r>
            <a:r>
              <a:rPr lang="en-US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68498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One 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9175" y="1220549"/>
            <a:ext cx="5851927" cy="5094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81" y="1220549"/>
            <a:ext cx="1500305" cy="492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Two-dimensional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788" y="1254125"/>
            <a:ext cx="2501900" cy="5118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9226" y="1243037"/>
            <a:ext cx="5816768" cy="512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44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12230</TotalTime>
  <Words>604</Words>
  <Application>Microsoft Macintosh PowerPoint</Application>
  <PresentationFormat>Widescreen</PresentationFormat>
  <Paragraphs>159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Office Theme</vt:lpstr>
      <vt:lpstr>      Dimensionality Reduction Principal component analysis  Corrections for multiple tests    Biology 683    Heath Blackmon</vt:lpstr>
      <vt:lpstr>What are multiple comparisons/testing</vt:lpstr>
      <vt:lpstr>What are multiple comparisons/testing</vt:lpstr>
      <vt:lpstr>Bonferroni Correction</vt:lpstr>
      <vt:lpstr>False Discovery Rate</vt:lpstr>
      <vt:lpstr>Why do we do dimensional reduction?</vt:lpstr>
      <vt:lpstr>What is principal component analysis</vt:lpstr>
      <vt:lpstr>One dimensional data</vt:lpstr>
      <vt:lpstr>Two-dimensional data</vt:lpstr>
      <vt:lpstr>High dimensional data</vt:lpstr>
      <vt:lpstr>Dimensionality reduction - PCA</vt:lpstr>
      <vt:lpstr>The math behind - PCA</vt:lpstr>
      <vt:lpstr>How do people use PCA</vt:lpstr>
      <vt:lpstr>How do people use PCA</vt:lpstr>
      <vt:lpstr>How do people use PCA</vt:lpstr>
      <vt:lpstr>How do people use PCA</vt:lpstr>
      <vt:lpstr>How informative is your PCA</vt:lpstr>
      <vt:lpstr>Alternatives</vt:lpstr>
      <vt:lpstr>An example of useful and less useful dimensional reduction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Microsoft Office User</cp:lastModifiedBy>
  <cp:revision>193</cp:revision>
  <cp:lastPrinted>2018-04-10T20:19:29Z</cp:lastPrinted>
  <dcterms:created xsi:type="dcterms:W3CDTF">2018-01-03T17:15:04Z</dcterms:created>
  <dcterms:modified xsi:type="dcterms:W3CDTF">2022-11-29T01:20:38Z</dcterms:modified>
</cp:coreProperties>
</file>