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tiff" ContentType="image/tif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5"/>
  </p:notesMasterIdLst>
  <p:sldIdLst>
    <p:sldId id="256" r:id="rId2"/>
    <p:sldId id="258" r:id="rId3"/>
    <p:sldId id="259" r:id="rId4"/>
    <p:sldId id="277" r:id="rId5"/>
    <p:sldId id="279" r:id="rId6"/>
    <p:sldId id="314" r:id="rId7"/>
    <p:sldId id="313" r:id="rId8"/>
    <p:sldId id="315" r:id="rId9"/>
    <p:sldId id="337" r:id="rId10"/>
    <p:sldId id="316" r:id="rId11"/>
    <p:sldId id="317" r:id="rId12"/>
    <p:sldId id="281" r:id="rId13"/>
    <p:sldId id="282" r:id="rId14"/>
    <p:sldId id="318" r:id="rId15"/>
    <p:sldId id="334" r:id="rId16"/>
    <p:sldId id="280" r:id="rId17"/>
    <p:sldId id="325" r:id="rId18"/>
    <p:sldId id="326" r:id="rId19"/>
    <p:sldId id="328" r:id="rId20"/>
    <p:sldId id="327" r:id="rId21"/>
    <p:sldId id="329" r:id="rId22"/>
    <p:sldId id="320" r:id="rId23"/>
    <p:sldId id="330" r:id="rId24"/>
    <p:sldId id="321" r:id="rId25"/>
    <p:sldId id="323" r:id="rId26"/>
    <p:sldId id="336" r:id="rId27"/>
    <p:sldId id="322" r:id="rId28"/>
    <p:sldId id="335" r:id="rId29"/>
    <p:sldId id="324" r:id="rId30"/>
    <p:sldId id="331" r:id="rId31"/>
    <p:sldId id="333" r:id="rId32"/>
    <p:sldId id="338" r:id="rId33"/>
    <p:sldId id="276" r:id="rId3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2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581"/>
    <p:restoredTop sz="94658"/>
  </p:normalViewPr>
  <p:slideViewPr>
    <p:cSldViewPr snapToGrid="0" snapToObjects="1">
      <p:cViewPr varScale="1">
        <p:scale>
          <a:sx n="89" d="100"/>
          <a:sy n="89" d="100"/>
        </p:scale>
        <p:origin x="176" y="11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B6438-ED5F-4C48-B171-34A9EC2EB9C8}" type="datetimeFigureOut">
              <a:rPr lang="en-US" smtClean="0"/>
              <a:t>2/11/20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C74C80D-CB85-F748-B20A-BA1B506A605F}" type="slidenum">
              <a:rPr lang="en-US" smtClean="0"/>
              <a:t>‹#›</a:t>
            </a:fld>
            <a:endParaRPr lang="en-US"/>
          </a:p>
        </p:txBody>
      </p:sp>
    </p:spTree>
    <p:extLst>
      <p:ext uri="{BB962C8B-B14F-4D97-AF65-F5344CB8AC3E}">
        <p14:creationId xmlns:p14="http://schemas.microsoft.com/office/powerpoint/2010/main" val="10697401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C74C80D-CB85-F748-B20A-BA1B506A605F}" type="slidenum">
              <a:rPr lang="en-US" smtClean="0"/>
              <a:t>1</a:t>
            </a:fld>
            <a:endParaRPr lang="en-US"/>
          </a:p>
        </p:txBody>
      </p:sp>
    </p:spTree>
    <p:extLst>
      <p:ext uri="{BB962C8B-B14F-4D97-AF65-F5344CB8AC3E}">
        <p14:creationId xmlns:p14="http://schemas.microsoft.com/office/powerpoint/2010/main" val="3896419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B908699-CE29-634D-83B5-1061B2BD35A6}"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47524625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8702883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21741780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B908699-CE29-634D-83B5-1061B2BD35A6}"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97207417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B908699-CE29-634D-83B5-1061B2BD35A6}" type="datetimeFigureOut">
              <a:rPr lang="en-US" smtClean="0"/>
              <a:t>2/11/20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7424892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B908699-CE29-634D-83B5-1061B2BD35A6}" type="datetimeFigureOut">
              <a:rPr lang="en-US" smtClean="0"/>
              <a:t>2/11/20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7826331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B908699-CE29-634D-83B5-1061B2BD35A6}" type="datetimeFigureOut">
              <a:rPr lang="en-US" smtClean="0"/>
              <a:t>2/11/20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3777956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B908699-CE29-634D-83B5-1061B2BD35A6}" type="datetimeFigureOut">
              <a:rPr lang="en-US" smtClean="0"/>
              <a:t>2/11/20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6504004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908699-CE29-634D-83B5-1061B2BD35A6}" type="datetimeFigureOut">
              <a:rPr lang="en-US" smtClean="0"/>
              <a:t>2/11/20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38167934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2/11/20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11439923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B908699-CE29-634D-83B5-1061B2BD35A6}" type="datetimeFigureOut">
              <a:rPr lang="en-US" smtClean="0"/>
              <a:t>2/11/20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B9F2244-9A50-AE4D-AE61-8B44ECB34D6B}" type="slidenum">
              <a:rPr lang="en-US" smtClean="0"/>
              <a:t>‹#›</a:t>
            </a:fld>
            <a:endParaRPr lang="en-US"/>
          </a:p>
        </p:txBody>
      </p:sp>
    </p:spTree>
    <p:extLst>
      <p:ext uri="{BB962C8B-B14F-4D97-AF65-F5344CB8AC3E}">
        <p14:creationId xmlns:p14="http://schemas.microsoft.com/office/powerpoint/2010/main" val="6586541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908699-CE29-634D-83B5-1061B2BD35A6}" type="datetimeFigureOut">
              <a:rPr lang="en-US" smtClean="0"/>
              <a:t>2/11/20</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9F2244-9A50-AE4D-AE61-8B44ECB34D6B}" type="slidenum">
              <a:rPr lang="en-US" smtClean="0"/>
              <a:t>‹#›</a:t>
            </a:fld>
            <a:endParaRPr lang="en-US"/>
          </a:p>
        </p:txBody>
      </p:sp>
    </p:spTree>
    <p:extLst>
      <p:ext uri="{BB962C8B-B14F-4D97-AF65-F5344CB8AC3E}">
        <p14:creationId xmlns:p14="http://schemas.microsoft.com/office/powerpoint/2010/main" val="7900497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10.pn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27.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2.xml"/><Relationship Id="rId6" Type="http://schemas.openxmlformats.org/officeDocument/2006/relationships/image" Target="../media/image41.png"/><Relationship Id="rId5" Type="http://schemas.openxmlformats.org/officeDocument/2006/relationships/image" Target="../media/image40.png"/><Relationship Id="rId4" Type="http://schemas.openxmlformats.org/officeDocument/2006/relationships/image" Target="../media/image39.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tif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892885" y="1122363"/>
            <a:ext cx="10499463" cy="4277976"/>
          </a:xfrm>
        </p:spPr>
        <p:txBody>
          <a:bodyPr>
            <a:normAutofit/>
          </a:bodyPr>
          <a:lstStyle/>
          <a:p>
            <a:pPr algn="l"/>
            <a:r>
              <a:rPr lang="en-US" dirty="0"/>
              <a:t>Continuous Variables</a:t>
            </a:r>
            <a:br>
              <a:rPr lang="en-US" dirty="0"/>
            </a:br>
            <a:r>
              <a:rPr lang="en-US" sz="4000" dirty="0"/>
              <a:t>Biology 683</a:t>
            </a:r>
            <a:br>
              <a:rPr lang="en-US" sz="4000" dirty="0"/>
            </a:br>
            <a:br>
              <a:rPr lang="en-US" sz="4000" dirty="0"/>
            </a:br>
            <a:r>
              <a:rPr lang="en-US" sz="4000" dirty="0"/>
              <a:t>Lecture 5</a:t>
            </a:r>
            <a:br>
              <a:rPr lang="en-US" sz="4000" dirty="0"/>
            </a:br>
            <a:br>
              <a:rPr lang="en-US" sz="4000" dirty="0"/>
            </a:br>
            <a:br>
              <a:rPr lang="en-US" sz="4000" dirty="0"/>
            </a:br>
            <a:r>
              <a:rPr lang="en-US" sz="2800" dirty="0"/>
              <a:t>Heath Blackmon</a:t>
            </a:r>
          </a:p>
        </p:txBody>
      </p:sp>
      <p:pic>
        <p:nvPicPr>
          <p:cNvPr id="4" name="Picture 3">
            <a:extLst>
              <a:ext uri="{FF2B5EF4-FFF2-40B4-BE49-F238E27FC236}">
                <a16:creationId xmlns:a16="http://schemas.microsoft.com/office/drawing/2014/main" id="{31EB5E1E-AEEE-3845-9E17-3DBB41DFE713}"/>
              </a:ext>
            </a:extLst>
          </p:cNvPr>
          <p:cNvPicPr>
            <a:picLocks noChangeAspect="1"/>
          </p:cNvPicPr>
          <p:nvPr/>
        </p:nvPicPr>
        <p:blipFill rotWithShape="1">
          <a:blip r:embed="rId3"/>
          <a:srcRect t="6808" r="6500"/>
          <a:stretch/>
        </p:blipFill>
        <p:spPr>
          <a:xfrm>
            <a:off x="4712726" y="2347889"/>
            <a:ext cx="6679622" cy="4260874"/>
          </a:xfrm>
          <a:prstGeom prst="rect">
            <a:avLst/>
          </a:prstGeom>
        </p:spPr>
      </p:pic>
    </p:spTree>
    <p:extLst>
      <p:ext uri="{BB962C8B-B14F-4D97-AF65-F5344CB8AC3E}">
        <p14:creationId xmlns:p14="http://schemas.microsoft.com/office/powerpoint/2010/main" val="20643100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Two-sample t-test</a:t>
            </a:r>
          </a:p>
        </p:txBody>
      </p:sp>
      <p:sp>
        <p:nvSpPr>
          <p:cNvPr id="4" name="Rectangle 3"/>
          <p:cNvSpPr/>
          <p:nvPr/>
        </p:nvSpPr>
        <p:spPr>
          <a:xfrm>
            <a:off x="243922" y="1357113"/>
            <a:ext cx="5852078" cy="2308324"/>
          </a:xfrm>
          <a:prstGeom prst="rect">
            <a:avLst/>
          </a:prstGeom>
        </p:spPr>
        <p:txBody>
          <a:bodyPr wrap="square">
            <a:spAutoFit/>
          </a:bodyPr>
          <a:lstStyle/>
          <a:p>
            <a:r>
              <a:rPr lang="en-US" sz="2400" dirty="0"/>
              <a:t>Many times we will want to compare two populations strains or treatments and see if their means differ.</a:t>
            </a:r>
          </a:p>
          <a:p>
            <a:pPr marL="342900" indent="-342900">
              <a:buFont typeface="Arial" charset="0"/>
              <a:buChar char="•"/>
            </a:pPr>
            <a:endParaRPr lang="en-US" sz="2400" dirty="0"/>
          </a:p>
          <a:p>
            <a:r>
              <a:rPr lang="en-US" sz="2400" dirty="0"/>
              <a:t>Implementation</a:t>
            </a:r>
          </a:p>
          <a:p>
            <a:endParaRPr lang="en-US" sz="2400" b="1" dirty="0"/>
          </a:p>
        </p:txBody>
      </p:sp>
      <p:sp>
        <p:nvSpPr>
          <p:cNvPr id="5" name="Right Arrow 4"/>
          <p:cNvSpPr/>
          <p:nvPr/>
        </p:nvSpPr>
        <p:spPr>
          <a:xfrm>
            <a:off x="4195079" y="473921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7647744" y="1356022"/>
                <a:ext cx="2798715" cy="230941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charset="0"/>
                        </a:rPr>
                        <m:t>𝑡</m:t>
                      </m:r>
                      <m:r>
                        <a:rPr lang="en-US" sz="3600" b="0" i="1" smtClean="0">
                          <a:latin typeface="Cambria Math" charset="0"/>
                        </a:rPr>
                        <m:t>=</m:t>
                      </m:r>
                      <m:f>
                        <m:fPr>
                          <m:ctrlPr>
                            <a:rPr lang="mr-IN" sz="3600" b="0" i="1" smtClean="0">
                              <a:latin typeface="Cambria Math" panose="02040503050406030204" pitchFamily="18" charset="0"/>
                            </a:rPr>
                          </m:ctrlPr>
                        </m:fPr>
                        <m:num>
                          <m:d>
                            <m:dPr>
                              <m:ctrlPr>
                                <a:rPr lang="mr-IN" sz="3600" b="0" i="1" smtClean="0">
                                  <a:latin typeface="Cambria Math" panose="02040503050406030204" pitchFamily="18" charset="0"/>
                                </a:rPr>
                              </m:ctrlPr>
                            </m:dPr>
                            <m:e>
                              <m:sSub>
                                <m:sSubPr>
                                  <m:ctrlPr>
                                    <a:rPr lang="en-US" sz="3600" b="0" i="1" smtClean="0">
                                      <a:latin typeface="Cambria Math" panose="02040503050406030204" pitchFamily="18" charset="0"/>
                                    </a:rPr>
                                  </m:ctrlPr>
                                </m:sSubPr>
                                <m:e>
                                  <m:acc>
                                    <m:accPr>
                                      <m:chr m:val="̅"/>
                                      <m:ctrlPr>
                                        <a:rPr lang="en-US" sz="3600" b="0" i="1" smtClean="0">
                                          <a:latin typeface="Cambria Math" panose="02040503050406030204" pitchFamily="18" charset="0"/>
                                        </a:rPr>
                                      </m:ctrlPr>
                                    </m:accPr>
                                    <m:e>
                                      <m:r>
                                        <a:rPr lang="en-US" sz="3600" b="0" i="1" smtClean="0">
                                          <a:latin typeface="Cambria Math" charset="0"/>
                                        </a:rPr>
                                        <m:t>𝑌</m:t>
                                      </m:r>
                                    </m:e>
                                  </m:acc>
                                </m:e>
                                <m:sub>
                                  <m:r>
                                    <a:rPr lang="en-US" sz="3600" b="0" i="1" smtClean="0">
                                      <a:latin typeface="Cambria Math" charset="0"/>
                                    </a:rPr>
                                    <m:t>𝑎</m:t>
                                  </m:r>
                                </m:sub>
                              </m:sSub>
                              <m:r>
                                <a:rPr lang="en-US" sz="3600" b="0" i="1" smtClean="0">
                                  <a:latin typeface="Cambria Math" charset="0"/>
                                </a:rPr>
                                <m:t>−</m:t>
                              </m:r>
                              <m:sSub>
                                <m:sSubPr>
                                  <m:ctrlPr>
                                    <a:rPr lang="en-US" sz="3600" i="1">
                                      <a:latin typeface="Cambria Math" panose="02040503050406030204" pitchFamily="18" charset="0"/>
                                    </a:rPr>
                                  </m:ctrlPr>
                                </m:sSubPr>
                                <m:e>
                                  <m:acc>
                                    <m:accPr>
                                      <m:chr m:val="̅"/>
                                      <m:ctrlPr>
                                        <a:rPr lang="en-US" sz="3600" i="1">
                                          <a:latin typeface="Cambria Math" panose="02040503050406030204" pitchFamily="18" charset="0"/>
                                        </a:rPr>
                                      </m:ctrlPr>
                                    </m:accPr>
                                    <m:e>
                                      <m:r>
                                        <a:rPr lang="en-US" sz="3600" i="1">
                                          <a:latin typeface="Cambria Math" charset="0"/>
                                        </a:rPr>
                                        <m:t>𝑌</m:t>
                                      </m:r>
                                    </m:e>
                                  </m:acc>
                                </m:e>
                                <m:sub>
                                  <m:r>
                                    <a:rPr lang="en-US" sz="3600" b="0" i="1" smtClean="0">
                                      <a:latin typeface="Cambria Math" charset="0"/>
                                    </a:rPr>
                                    <m:t>𝑏</m:t>
                                  </m:r>
                                </m:sub>
                              </m:sSub>
                            </m:e>
                          </m:d>
                        </m:num>
                        <m:den>
                          <m:rad>
                            <m:radPr>
                              <m:degHide m:val="on"/>
                              <m:ctrlPr>
                                <a:rPr lang="mr-IN" sz="3600" b="0" i="1" smtClean="0">
                                  <a:latin typeface="Cambria Math" panose="02040503050406030204" pitchFamily="18" charset="0"/>
                                </a:rPr>
                              </m:ctrlPr>
                            </m:radPr>
                            <m:deg/>
                            <m:e>
                              <m:f>
                                <m:fPr>
                                  <m:ctrlPr>
                                    <a:rPr lang="mr-IN" sz="3600" b="0" i="1" smtClean="0">
                                      <a:latin typeface="Cambria Math" panose="02040503050406030204" pitchFamily="18" charset="0"/>
                                    </a:rPr>
                                  </m:ctrlPr>
                                </m:fPr>
                                <m:num>
                                  <m:sSubSup>
                                    <m:sSubSupPr>
                                      <m:ctrlPr>
                                        <a:rPr lang="en-US" sz="3600" b="0" i="1" smtClean="0">
                                          <a:latin typeface="Cambria Math" panose="02040503050406030204" pitchFamily="18" charset="0"/>
                                        </a:rPr>
                                      </m:ctrlPr>
                                    </m:sSubSupPr>
                                    <m:e>
                                      <m:r>
                                        <a:rPr lang="en-US" sz="3600" b="0" i="1" smtClean="0">
                                          <a:latin typeface="Cambria Math" charset="0"/>
                                        </a:rPr>
                                        <m:t>𝑠</m:t>
                                      </m:r>
                                    </m:e>
                                    <m:sub>
                                      <m:r>
                                        <a:rPr lang="en-US" sz="3600" b="0" i="1" smtClean="0">
                                          <a:latin typeface="Cambria Math" charset="0"/>
                                        </a:rPr>
                                        <m:t>𝑎</m:t>
                                      </m:r>
                                    </m:sub>
                                    <m:sup>
                                      <m:r>
                                        <a:rPr lang="en-US" sz="3600" b="0" i="1" smtClean="0">
                                          <a:latin typeface="Cambria Math" charset="0"/>
                                        </a:rPr>
                                        <m:t>2</m:t>
                                      </m:r>
                                    </m:sup>
                                  </m:sSubSup>
                                </m:num>
                                <m:den>
                                  <m:sSub>
                                    <m:sSubPr>
                                      <m:ctrlPr>
                                        <a:rPr lang="en-US" sz="3600" b="0" i="1" smtClean="0">
                                          <a:latin typeface="Cambria Math" panose="02040503050406030204" pitchFamily="18" charset="0"/>
                                        </a:rPr>
                                      </m:ctrlPr>
                                    </m:sSubPr>
                                    <m:e>
                                      <m:r>
                                        <a:rPr lang="en-US" sz="3600" b="0" i="1" smtClean="0">
                                          <a:latin typeface="Cambria Math" charset="0"/>
                                        </a:rPr>
                                        <m:t>𝑛</m:t>
                                      </m:r>
                                    </m:e>
                                    <m:sub>
                                      <m:r>
                                        <a:rPr lang="en-US" sz="3600" b="0" i="1" smtClean="0">
                                          <a:latin typeface="Cambria Math" charset="0"/>
                                        </a:rPr>
                                        <m:t>𝑎</m:t>
                                      </m:r>
                                    </m:sub>
                                  </m:sSub>
                                </m:den>
                              </m:f>
                              <m:r>
                                <a:rPr lang="en-US" sz="3600" b="0" i="1" smtClean="0">
                                  <a:latin typeface="Cambria Math" charset="0"/>
                                </a:rPr>
                                <m:t>+</m:t>
                              </m:r>
                              <m:f>
                                <m:fPr>
                                  <m:ctrlPr>
                                    <a:rPr lang="mr-IN" sz="3600" i="1">
                                      <a:latin typeface="Cambria Math" panose="02040503050406030204" pitchFamily="18" charset="0"/>
                                    </a:rPr>
                                  </m:ctrlPr>
                                </m:fPr>
                                <m:num>
                                  <m:sSubSup>
                                    <m:sSubSupPr>
                                      <m:ctrlPr>
                                        <a:rPr lang="en-US" sz="3600" i="1">
                                          <a:latin typeface="Cambria Math" panose="02040503050406030204" pitchFamily="18" charset="0"/>
                                        </a:rPr>
                                      </m:ctrlPr>
                                    </m:sSubSupPr>
                                    <m:e>
                                      <m:r>
                                        <a:rPr lang="en-US" sz="3600" i="1">
                                          <a:latin typeface="Cambria Math" charset="0"/>
                                        </a:rPr>
                                        <m:t>𝑠</m:t>
                                      </m:r>
                                    </m:e>
                                    <m:sub>
                                      <m:r>
                                        <a:rPr lang="en-US" sz="3600" b="0" i="1" smtClean="0">
                                          <a:latin typeface="Cambria Math" charset="0"/>
                                        </a:rPr>
                                        <m:t>𝑏</m:t>
                                      </m:r>
                                    </m:sub>
                                    <m:sup>
                                      <m:r>
                                        <a:rPr lang="en-US" sz="3600" i="1">
                                          <a:latin typeface="Cambria Math" charset="0"/>
                                        </a:rPr>
                                        <m:t>2</m:t>
                                      </m:r>
                                    </m:sup>
                                  </m:sSubSup>
                                </m:num>
                                <m:den>
                                  <m:sSub>
                                    <m:sSubPr>
                                      <m:ctrlPr>
                                        <a:rPr lang="en-US" sz="3600" i="1">
                                          <a:latin typeface="Cambria Math" panose="02040503050406030204" pitchFamily="18" charset="0"/>
                                        </a:rPr>
                                      </m:ctrlPr>
                                    </m:sSubPr>
                                    <m:e>
                                      <m:r>
                                        <a:rPr lang="en-US" sz="3600" i="1">
                                          <a:latin typeface="Cambria Math" charset="0"/>
                                        </a:rPr>
                                        <m:t>𝑛</m:t>
                                      </m:r>
                                    </m:e>
                                    <m:sub>
                                      <m:r>
                                        <a:rPr lang="en-US" sz="3600" b="0" i="1" smtClean="0">
                                          <a:latin typeface="Cambria Math" charset="0"/>
                                        </a:rPr>
                                        <m:t>𝑏</m:t>
                                      </m:r>
                                    </m:sub>
                                  </m:sSub>
                                </m:den>
                              </m:f>
                            </m:e>
                          </m:rad>
                        </m:den>
                      </m:f>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7647744" y="1356022"/>
                <a:ext cx="2798715" cy="2309415"/>
              </a:xfrm>
              <a:prstGeom prst="rect">
                <a:avLst/>
              </a:prstGeom>
              <a:blipFill rotWithShape="0">
                <a:blip r:embed="rId2"/>
                <a:stretch>
                  <a:fillRect/>
                </a:stretch>
              </a:blipFill>
            </p:spPr>
            <p:txBody>
              <a:bodyPr/>
              <a:lstStyle/>
              <a:p>
                <a:r>
                  <a:rPr lang="en-US">
                    <a:noFill/>
                  </a:rPr>
                  <a:t> </a:t>
                </a:r>
              </a:p>
            </p:txBody>
          </p:sp>
        </mc:Fallback>
      </mc:AlternateContent>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0215" y="3503906"/>
            <a:ext cx="3644900" cy="2870200"/>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73971" y="3927764"/>
            <a:ext cx="6893338" cy="2446342"/>
          </a:xfrm>
          <a:prstGeom prst="rect">
            <a:avLst/>
          </a:prstGeom>
        </p:spPr>
      </p:pic>
    </p:spTree>
    <p:extLst>
      <p:ext uri="{BB962C8B-B14F-4D97-AF65-F5344CB8AC3E}">
        <p14:creationId xmlns:p14="http://schemas.microsoft.com/office/powerpoint/2010/main" val="6988646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Paired-sample t-test</a:t>
            </a:r>
          </a:p>
        </p:txBody>
      </p:sp>
      <p:sp>
        <p:nvSpPr>
          <p:cNvPr id="4" name="Rectangle 3"/>
          <p:cNvSpPr/>
          <p:nvPr/>
        </p:nvSpPr>
        <p:spPr>
          <a:xfrm>
            <a:off x="243922" y="1357113"/>
            <a:ext cx="5852078" cy="2677656"/>
          </a:xfrm>
          <a:prstGeom prst="rect">
            <a:avLst/>
          </a:prstGeom>
        </p:spPr>
        <p:txBody>
          <a:bodyPr wrap="square">
            <a:spAutoFit/>
          </a:bodyPr>
          <a:lstStyle/>
          <a:p>
            <a:r>
              <a:rPr lang="en-US" sz="2400" dirty="0"/>
              <a:t>In some experiments you measure individuals before and after a manipulation.  These values can be analyzed with the paired-sample t-test.</a:t>
            </a:r>
          </a:p>
          <a:p>
            <a:pPr marL="342900" indent="-342900">
              <a:buFont typeface="Arial" charset="0"/>
              <a:buChar char="•"/>
            </a:pPr>
            <a:endParaRPr lang="en-US" sz="2400" dirty="0"/>
          </a:p>
          <a:p>
            <a:r>
              <a:rPr lang="en-US" sz="2400" dirty="0"/>
              <a:t>Implementation</a:t>
            </a:r>
          </a:p>
          <a:p>
            <a:endParaRPr lang="en-US" sz="2400" b="1" dirty="0"/>
          </a:p>
        </p:txBody>
      </p:sp>
      <p:sp>
        <p:nvSpPr>
          <p:cNvPr id="5" name="Right Arrow 4"/>
          <p:cNvSpPr/>
          <p:nvPr/>
        </p:nvSpPr>
        <p:spPr>
          <a:xfrm>
            <a:off x="4195079" y="473921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6655546" y="1357113"/>
                <a:ext cx="1651413" cy="1255857"/>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3600" b="0" i="1" smtClean="0">
                          <a:latin typeface="Cambria Math" charset="0"/>
                        </a:rPr>
                        <m:t>𝑡</m:t>
                      </m:r>
                      <m:r>
                        <a:rPr lang="en-US" sz="3600" b="0" i="1" smtClean="0">
                          <a:latin typeface="Cambria Math" charset="0"/>
                        </a:rPr>
                        <m:t>=</m:t>
                      </m:r>
                      <m:f>
                        <m:fPr>
                          <m:ctrlPr>
                            <a:rPr lang="mr-IN" sz="3600" b="0" i="1" smtClean="0">
                              <a:latin typeface="Cambria Math" panose="02040503050406030204" pitchFamily="18" charset="0"/>
                            </a:rPr>
                          </m:ctrlPr>
                        </m:fPr>
                        <m:num>
                          <m:acc>
                            <m:accPr>
                              <m:chr m:val="̅"/>
                              <m:ctrlPr>
                                <a:rPr lang="mr-IN" sz="3600" b="0" i="1" smtClean="0">
                                  <a:latin typeface="Cambria Math" panose="02040503050406030204" pitchFamily="18" charset="0"/>
                                </a:rPr>
                              </m:ctrlPr>
                            </m:accPr>
                            <m:e>
                              <m:r>
                                <a:rPr lang="en-US" sz="3600" b="0" i="1" smtClean="0">
                                  <a:latin typeface="Cambria Math" charset="0"/>
                                </a:rPr>
                                <m:t>𝑑</m:t>
                              </m:r>
                            </m:e>
                          </m:acc>
                        </m:num>
                        <m:den>
                          <m:sSub>
                            <m:sSubPr>
                              <m:ctrlPr>
                                <a:rPr lang="en-US" sz="3600" b="0" i="1" smtClean="0">
                                  <a:latin typeface="Cambria Math" panose="02040503050406030204" pitchFamily="18" charset="0"/>
                                </a:rPr>
                              </m:ctrlPr>
                            </m:sSubPr>
                            <m:e>
                              <m:r>
                                <a:rPr lang="en-US" sz="3600" b="0" i="1" smtClean="0">
                                  <a:latin typeface="Cambria Math" charset="0"/>
                                </a:rPr>
                                <m:t>𝑆𝐸</m:t>
                              </m:r>
                            </m:e>
                            <m:sub>
                              <m:r>
                                <a:rPr lang="en-US" sz="3600" b="0" i="1" smtClean="0">
                                  <a:latin typeface="Cambria Math" charset="0"/>
                                </a:rPr>
                                <m:t>𝑑</m:t>
                              </m:r>
                            </m:sub>
                          </m:sSub>
                        </m:den>
                      </m:f>
                    </m:oMath>
                  </m:oMathPara>
                </a14:m>
                <a:endParaRPr lang="en-US" sz="3600" dirty="0"/>
              </a:p>
            </p:txBody>
          </p:sp>
        </mc:Choice>
        <mc:Fallback xmlns="">
          <p:sp>
            <p:nvSpPr>
              <p:cNvPr id="8" name="TextBox 7"/>
              <p:cNvSpPr txBox="1">
                <a:spLocks noRot="1" noChangeAspect="1" noMove="1" noResize="1" noEditPoints="1" noAdjustHandles="1" noChangeArrowheads="1" noChangeShapeType="1" noTextEdit="1"/>
              </p:cNvSpPr>
              <p:nvPr/>
            </p:nvSpPr>
            <p:spPr>
              <a:xfrm>
                <a:off x="6655546" y="1357113"/>
                <a:ext cx="1651413" cy="1255857"/>
              </a:xfrm>
              <a:prstGeom prst="rect">
                <a:avLst/>
              </a:prstGeom>
              <a:blipFill rotWithShape="0">
                <a:blip r:embed="rId2"/>
                <a:stretch>
                  <a:fillRect/>
                </a:stretch>
              </a:blipFill>
            </p:spPr>
            <p:txBody>
              <a:bodyPr/>
              <a:lstStyle/>
              <a:p>
                <a:r>
                  <a:rPr lang="en-US">
                    <a:noFill/>
                  </a:rPr>
                  <a:t> </a:t>
                </a:r>
              </a:p>
            </p:txBody>
          </p:sp>
        </mc:Fallback>
      </mc:AlternateContent>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6556" y="4424844"/>
            <a:ext cx="3812861" cy="1669866"/>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229668" y="4007692"/>
            <a:ext cx="6939664" cy="2504171"/>
          </a:xfrm>
          <a:prstGeom prst="rect">
            <a:avLst/>
          </a:prstGeom>
        </p:spPr>
      </p:pic>
      <mc:AlternateContent xmlns:mc="http://schemas.openxmlformats.org/markup-compatibility/2006" xmlns:a14="http://schemas.microsoft.com/office/drawing/2010/main">
        <mc:Choice Requires="a14">
          <p:sp>
            <p:nvSpPr>
              <p:cNvPr id="7" name="TextBox 6"/>
              <p:cNvSpPr txBox="1"/>
              <p:nvPr/>
            </p:nvSpPr>
            <p:spPr>
              <a:xfrm>
                <a:off x="8866505" y="1626828"/>
                <a:ext cx="2883482" cy="84497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mr-IN" sz="2800" i="1" smtClean="0">
                              <a:latin typeface="Cambria Math" panose="02040503050406030204" pitchFamily="18" charset="0"/>
                            </a:rPr>
                          </m:ctrlPr>
                        </m:accPr>
                        <m:e>
                          <m:r>
                            <a:rPr lang="en-US" sz="2800" b="0" i="1" smtClean="0">
                              <a:latin typeface="Cambria Math" charset="0"/>
                            </a:rPr>
                            <m:t>𝑑</m:t>
                          </m:r>
                        </m:e>
                      </m:acc>
                      <m:r>
                        <a:rPr lang="en-US" sz="2800" b="0" i="1" smtClean="0">
                          <a:latin typeface="Cambria Math" charset="0"/>
                        </a:rPr>
                        <m:t>=</m:t>
                      </m:r>
                      <m:f>
                        <m:fPr>
                          <m:ctrlPr>
                            <a:rPr lang="mr-IN" sz="2800" i="1" smtClean="0">
                              <a:latin typeface="Cambria Math" panose="02040503050406030204" pitchFamily="18" charset="0"/>
                            </a:rPr>
                          </m:ctrlPr>
                        </m:fPr>
                        <m:num>
                          <m:nary>
                            <m:naryPr>
                              <m:chr m:val="∑"/>
                              <m:ctrlPr>
                                <a:rPr lang="is-IS" sz="2800" i="1" smtClean="0">
                                  <a:latin typeface="Cambria Math" panose="02040503050406030204" pitchFamily="18" charset="0"/>
                                </a:rPr>
                              </m:ctrlPr>
                            </m:naryPr>
                            <m:sub>
                              <m:r>
                                <m:rPr>
                                  <m:brk m:alnAt="23"/>
                                </m:rPr>
                                <a:rPr lang="en-US" sz="2800" b="0" i="1" smtClean="0">
                                  <a:latin typeface="Cambria Math" charset="0"/>
                                </a:rPr>
                                <m:t>𝑖</m:t>
                              </m:r>
                              <m:r>
                                <a:rPr lang="en-US" sz="2800" b="0" i="1" smtClean="0">
                                  <a:latin typeface="Cambria Math" charset="0"/>
                                </a:rPr>
                                <m:t>=1</m:t>
                              </m:r>
                            </m:sub>
                            <m:sup>
                              <m:r>
                                <a:rPr lang="en-US" sz="2800" b="0" i="1" smtClean="0">
                                  <a:latin typeface="Cambria Math" charset="0"/>
                                </a:rPr>
                                <m:t>𝑛</m:t>
                              </m:r>
                            </m:sup>
                            <m:e>
                              <m:sSub>
                                <m:sSubPr>
                                  <m:ctrlPr>
                                    <a:rPr lang="en-US" sz="2800" i="1" smtClean="0">
                                      <a:latin typeface="Cambria Math" panose="02040503050406030204" pitchFamily="18" charset="0"/>
                                    </a:rPr>
                                  </m:ctrlPr>
                                </m:sSubPr>
                                <m:e>
                                  <m:r>
                                    <a:rPr lang="en-US" sz="2800" b="0" i="1" smtClean="0">
                                      <a:latin typeface="Cambria Math" charset="0"/>
                                    </a:rPr>
                                    <m:t>𝑦</m:t>
                                  </m:r>
                                </m:e>
                                <m:sub>
                                  <m:r>
                                    <a:rPr lang="en-US" sz="2800" b="0" i="1" smtClean="0">
                                      <a:latin typeface="Cambria Math" charset="0"/>
                                    </a:rPr>
                                    <m:t>𝑎𝑖</m:t>
                                  </m:r>
                                </m:sub>
                              </m:sSub>
                              <m:r>
                                <a:rPr lang="en-US" sz="2800" b="0" i="1" smtClean="0">
                                  <a:latin typeface="Cambria Math" charset="0"/>
                                </a:rPr>
                                <m:t>−</m:t>
                              </m:r>
                              <m:sSub>
                                <m:sSubPr>
                                  <m:ctrlPr>
                                    <a:rPr lang="en-US" sz="2800" b="0" i="1" smtClean="0">
                                      <a:latin typeface="Cambria Math" panose="02040503050406030204" pitchFamily="18" charset="0"/>
                                    </a:rPr>
                                  </m:ctrlPr>
                                </m:sSubPr>
                                <m:e>
                                  <m:r>
                                    <a:rPr lang="en-US" sz="2800" b="0" i="1" smtClean="0">
                                      <a:latin typeface="Cambria Math" charset="0"/>
                                    </a:rPr>
                                    <m:t>𝑦</m:t>
                                  </m:r>
                                </m:e>
                                <m:sub>
                                  <m:r>
                                    <a:rPr lang="en-US" sz="2800" b="0" i="1" smtClean="0">
                                      <a:latin typeface="Cambria Math" charset="0"/>
                                    </a:rPr>
                                    <m:t>𝑏𝑖</m:t>
                                  </m:r>
                                </m:sub>
                              </m:sSub>
                            </m:e>
                          </m:nary>
                        </m:num>
                        <m:den>
                          <m:r>
                            <a:rPr lang="en-US" sz="2800" b="0" i="1" smtClean="0">
                              <a:latin typeface="Cambria Math" charset="0"/>
                            </a:rPr>
                            <m:t>𝑛</m:t>
                          </m:r>
                        </m:den>
                      </m:f>
                    </m:oMath>
                  </m:oMathPara>
                </a14:m>
                <a:endParaRPr lang="en-US" sz="2800" dirty="0"/>
              </a:p>
            </p:txBody>
          </p:sp>
        </mc:Choice>
        <mc:Fallback xmlns="">
          <p:sp>
            <p:nvSpPr>
              <p:cNvPr id="7" name="TextBox 6"/>
              <p:cNvSpPr txBox="1">
                <a:spLocks noRot="1" noChangeAspect="1" noMove="1" noResize="1" noEditPoints="1" noAdjustHandles="1" noChangeArrowheads="1" noChangeShapeType="1" noTextEdit="1"/>
              </p:cNvSpPr>
              <p:nvPr/>
            </p:nvSpPr>
            <p:spPr>
              <a:xfrm>
                <a:off x="8866505" y="1626828"/>
                <a:ext cx="2883482" cy="844975"/>
              </a:xfrm>
              <a:prstGeom prst="rect">
                <a:avLst/>
              </a:prstGeom>
              <a:blipFill rotWithShape="0">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3023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Confidence Intervals and t-tests </a:t>
            </a:r>
          </a:p>
        </p:txBody>
      </p:sp>
      <p:sp>
        <p:nvSpPr>
          <p:cNvPr id="4" name="Rectangle 3"/>
          <p:cNvSpPr/>
          <p:nvPr/>
        </p:nvSpPr>
        <p:spPr>
          <a:xfrm>
            <a:off x="5340927" y="1161821"/>
            <a:ext cx="6233123" cy="3539430"/>
          </a:xfrm>
          <a:prstGeom prst="rect">
            <a:avLst/>
          </a:prstGeom>
        </p:spPr>
        <p:txBody>
          <a:bodyPr wrap="square">
            <a:spAutoFit/>
          </a:bodyPr>
          <a:lstStyle/>
          <a:p>
            <a:r>
              <a:rPr lang="en-US" sz="3200" dirty="0"/>
              <a:t>If two 95% confidence intervals don</a:t>
            </a:r>
            <a:r>
              <a:rPr lang="mr-IN" sz="3200" dirty="0"/>
              <a:t>’</a:t>
            </a:r>
            <a:r>
              <a:rPr lang="en-US" sz="3200" dirty="0"/>
              <a:t>t overlap then the values are significantly different at the </a:t>
            </a:r>
            <a:r>
              <a:rPr lang="el-GR" sz="3200" dirty="0"/>
              <a:t>α</a:t>
            </a:r>
            <a:r>
              <a:rPr lang="en-US" sz="3200" dirty="0"/>
              <a:t> = 0.05 level.</a:t>
            </a:r>
          </a:p>
          <a:p>
            <a:endParaRPr lang="en-US" sz="3200" dirty="0"/>
          </a:p>
          <a:p>
            <a:r>
              <a:rPr lang="en-US" sz="3200" b="1" dirty="0"/>
              <a:t>If there is overlap in the CI then you can’t conclude anything. </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2003" y="1027056"/>
            <a:ext cx="4076939" cy="271181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9691" y="3738866"/>
            <a:ext cx="3881561" cy="3039052"/>
          </a:xfrm>
          <a:prstGeom prst="rect">
            <a:avLst/>
          </a:prstGeom>
        </p:spPr>
      </p:pic>
    </p:spTree>
    <p:extLst>
      <p:ext uri="{BB962C8B-B14F-4D97-AF65-F5344CB8AC3E}">
        <p14:creationId xmlns:p14="http://schemas.microsoft.com/office/powerpoint/2010/main" val="13832713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Comparing variances</a:t>
            </a:r>
          </a:p>
        </p:txBody>
      </p:sp>
      <p:sp>
        <p:nvSpPr>
          <p:cNvPr id="4" name="Rectangle 3"/>
          <p:cNvSpPr/>
          <p:nvPr/>
        </p:nvSpPr>
        <p:spPr>
          <a:xfrm>
            <a:off x="237995" y="1161821"/>
            <a:ext cx="11732332" cy="954107"/>
          </a:xfrm>
          <a:prstGeom prst="rect">
            <a:avLst/>
          </a:prstGeom>
        </p:spPr>
        <p:txBody>
          <a:bodyPr wrap="square">
            <a:spAutoFit/>
          </a:bodyPr>
          <a:lstStyle/>
          <a:p>
            <a:pPr marL="457200" indent="-457200">
              <a:buFont typeface="Arial" charset="0"/>
              <a:buChar char="•"/>
            </a:pPr>
            <a:endParaRPr lang="en-US" sz="3200" dirty="0"/>
          </a:p>
          <a:p>
            <a:endParaRPr lang="en-US" sz="2400" dirty="0"/>
          </a:p>
        </p:txBody>
      </p:sp>
      <p:sp>
        <p:nvSpPr>
          <p:cNvPr id="10" name="Rectangle 9"/>
          <p:cNvSpPr/>
          <p:nvPr/>
        </p:nvSpPr>
        <p:spPr>
          <a:xfrm>
            <a:off x="237995" y="1161821"/>
            <a:ext cx="11732332" cy="1446550"/>
          </a:xfrm>
          <a:prstGeom prst="rect">
            <a:avLst/>
          </a:prstGeom>
        </p:spPr>
        <p:txBody>
          <a:bodyPr wrap="square">
            <a:spAutoFit/>
          </a:bodyPr>
          <a:lstStyle/>
          <a:p>
            <a:pPr marL="457200" indent="-457200">
              <a:buFont typeface="Arial" charset="0"/>
              <a:buChar char="•"/>
            </a:pPr>
            <a:r>
              <a:rPr lang="en-US" sz="3200" dirty="0"/>
              <a:t>Some experiments might focus on differences in variance.  Think about how sexual selection works with regard to number offspring.</a:t>
            </a:r>
          </a:p>
          <a:p>
            <a:endParaRPr lang="en-US" sz="2400" dirty="0"/>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995" y="2341834"/>
            <a:ext cx="6441101" cy="3896319"/>
          </a:xfrm>
          <a:prstGeom prst="rect">
            <a:avLst/>
          </a:prstGeom>
        </p:spPr>
      </p:pic>
      <p:sp>
        <p:nvSpPr>
          <p:cNvPr id="12" name="TextBox 11"/>
          <p:cNvSpPr txBox="1"/>
          <p:nvPr/>
        </p:nvSpPr>
        <p:spPr>
          <a:xfrm>
            <a:off x="6679096" y="2341834"/>
            <a:ext cx="5512904" cy="4154984"/>
          </a:xfrm>
          <a:prstGeom prst="rect">
            <a:avLst/>
          </a:prstGeom>
          <a:noFill/>
        </p:spPr>
        <p:txBody>
          <a:bodyPr wrap="square" rtlCol="0">
            <a:spAutoFit/>
          </a:bodyPr>
          <a:lstStyle/>
          <a:p>
            <a:pPr marL="285750" indent="-285750">
              <a:buFont typeface="Arial" charset="0"/>
              <a:buChar char="•"/>
            </a:pPr>
            <a:r>
              <a:rPr lang="en-US" sz="2400" dirty="0"/>
              <a:t>Two most common tests are the F-test and Levine’s test.  F-test assumes that the variable is normally distributed in the population and is sensitive to violations of this assumption.  </a:t>
            </a:r>
          </a:p>
          <a:p>
            <a:pPr marL="285750" indent="-285750">
              <a:buFont typeface="Arial" charset="0"/>
              <a:buChar char="•"/>
            </a:pPr>
            <a:endParaRPr lang="en-US" sz="2400" dirty="0"/>
          </a:p>
          <a:p>
            <a:pPr marL="285750" indent="-285750">
              <a:buFont typeface="Arial" charset="0"/>
              <a:buChar char="•"/>
            </a:pPr>
            <a:r>
              <a:rPr lang="en-US" sz="2400" dirty="0"/>
              <a:t>For this reason we will focus on Levine’s test which assumes the variables have roughly symmetrical distributions and is furthermore quite robust to violations of this assumption.</a:t>
            </a:r>
          </a:p>
        </p:txBody>
      </p:sp>
    </p:spTree>
    <p:extLst>
      <p:ext uri="{BB962C8B-B14F-4D97-AF65-F5344CB8AC3E}">
        <p14:creationId xmlns:p14="http://schemas.microsoft.com/office/powerpoint/2010/main" val="3166538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a:solidFill>
                  <a:schemeClr val="bg1"/>
                </a:solidFill>
              </a:rPr>
              <a:t>Levene’s</a:t>
            </a:r>
            <a:r>
              <a:rPr lang="en-US" b="1" dirty="0">
                <a:solidFill>
                  <a:schemeClr val="bg1"/>
                </a:solidFill>
              </a:rPr>
              <a:t> test</a:t>
            </a:r>
          </a:p>
        </p:txBody>
      </p:sp>
      <p:sp>
        <p:nvSpPr>
          <p:cNvPr id="4" name="Rectangle 3"/>
          <p:cNvSpPr/>
          <p:nvPr/>
        </p:nvSpPr>
        <p:spPr>
          <a:xfrm>
            <a:off x="237995" y="1161821"/>
            <a:ext cx="6424062" cy="4524315"/>
          </a:xfrm>
          <a:prstGeom prst="rect">
            <a:avLst/>
          </a:prstGeom>
        </p:spPr>
        <p:txBody>
          <a:bodyPr wrap="square">
            <a:spAutoFit/>
          </a:bodyPr>
          <a:lstStyle/>
          <a:p>
            <a:pPr marL="457200" indent="-457200">
              <a:buFont typeface="Arial" charset="0"/>
              <a:buChar char="•"/>
            </a:pPr>
            <a:r>
              <a:rPr lang="en-US" sz="3200" dirty="0" err="1"/>
              <a:t>Levene’s</a:t>
            </a:r>
            <a:r>
              <a:rPr lang="en-US" sz="3200" dirty="0"/>
              <a:t> test works by calculating a central value for each group and then comparing the deviations of individuals in each group from these to calculate a </a:t>
            </a:r>
            <a:r>
              <a:rPr lang="en-US" sz="3200" i="1" dirty="0"/>
              <a:t>W</a:t>
            </a:r>
            <a:r>
              <a:rPr lang="en-US" sz="3200" dirty="0"/>
              <a:t> statistic.</a:t>
            </a:r>
          </a:p>
          <a:p>
            <a:pPr marL="457200" indent="-457200">
              <a:buFont typeface="Arial" charset="0"/>
              <a:buChar char="•"/>
            </a:pPr>
            <a:endParaRPr lang="en-US" sz="3200" dirty="0"/>
          </a:p>
          <a:p>
            <a:pPr marL="457200" indent="-457200">
              <a:buFont typeface="Arial" charset="0"/>
              <a:buChar char="•"/>
            </a:pPr>
            <a:r>
              <a:rPr lang="en-US" sz="3200" dirty="0"/>
              <a:t>Compared to a F distribution</a:t>
            </a:r>
          </a:p>
          <a:p>
            <a:pPr marL="457200" indent="-457200">
              <a:buFont typeface="Arial" charset="0"/>
              <a:buChar char="•"/>
            </a:pPr>
            <a:endParaRPr lang="en-US" sz="3200" dirty="0"/>
          </a:p>
          <a:p>
            <a:pPr marL="457200" indent="-457200">
              <a:buFont typeface="Arial" charset="0"/>
              <a:buChar char="•"/>
            </a:pPr>
            <a:endParaRPr lang="en-US" sz="3200" dirty="0"/>
          </a:p>
        </p:txBody>
      </p:sp>
      <p:grpSp>
        <p:nvGrpSpPr>
          <p:cNvPr id="11" name="Group 10"/>
          <p:cNvGrpSpPr/>
          <p:nvPr/>
        </p:nvGrpSpPr>
        <p:grpSpPr>
          <a:xfrm>
            <a:off x="6952129" y="935915"/>
            <a:ext cx="5239871" cy="5922085"/>
            <a:chOff x="6952129" y="935915"/>
            <a:chExt cx="5239871" cy="5922085"/>
          </a:xfrm>
        </p:grpSpPr>
        <p:sp>
          <p:nvSpPr>
            <p:cNvPr id="10" name="Rectangle 9"/>
            <p:cNvSpPr/>
            <p:nvPr/>
          </p:nvSpPr>
          <p:spPr>
            <a:xfrm>
              <a:off x="6952129" y="935915"/>
              <a:ext cx="5239871" cy="5922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813" y="1305247"/>
              <a:ext cx="4546175" cy="4994389"/>
            </a:xfrm>
            <a:prstGeom prst="rect">
              <a:avLst/>
            </a:prstGeom>
          </p:spPr>
        </p:pic>
        <p:sp>
          <p:nvSpPr>
            <p:cNvPr id="7" name="TextBox 6"/>
            <p:cNvSpPr txBox="1"/>
            <p:nvPr/>
          </p:nvSpPr>
          <p:spPr>
            <a:xfrm>
              <a:off x="8699910" y="935915"/>
              <a:ext cx="1935979" cy="369332"/>
            </a:xfrm>
            <a:prstGeom prst="rect">
              <a:avLst/>
            </a:prstGeom>
            <a:noFill/>
          </p:spPr>
          <p:txBody>
            <a:bodyPr wrap="none" rtlCol="0">
              <a:spAutoFit/>
            </a:bodyPr>
            <a:lstStyle/>
            <a:p>
              <a:r>
                <a:rPr lang="en-US" dirty="0"/>
                <a:t>R insect spray data</a:t>
              </a:r>
            </a:p>
          </p:txBody>
        </p:sp>
        <p:sp>
          <p:nvSpPr>
            <p:cNvPr id="8" name="TextBox 7"/>
            <p:cNvSpPr txBox="1"/>
            <p:nvPr/>
          </p:nvSpPr>
          <p:spPr>
            <a:xfrm>
              <a:off x="8444753" y="6299636"/>
              <a:ext cx="3084114" cy="369332"/>
            </a:xfrm>
            <a:prstGeom prst="rect">
              <a:avLst/>
            </a:prstGeom>
            <a:noFill/>
          </p:spPr>
          <p:txBody>
            <a:bodyPr wrap="none" rtlCol="0">
              <a:spAutoFit/>
            </a:bodyPr>
            <a:lstStyle/>
            <a:p>
              <a:r>
                <a:rPr lang="en-US" dirty="0"/>
                <a:t>Number of pests </a:t>
              </a:r>
              <a:r>
                <a:rPr lang="en-US"/>
                <a:t>after spraying</a:t>
              </a:r>
            </a:p>
          </p:txBody>
        </p:sp>
        <p:sp>
          <p:nvSpPr>
            <p:cNvPr id="9" name="TextBox 8"/>
            <p:cNvSpPr txBox="1"/>
            <p:nvPr/>
          </p:nvSpPr>
          <p:spPr>
            <a:xfrm rot="16200000">
              <a:off x="6646957" y="3403056"/>
              <a:ext cx="1206356" cy="369332"/>
            </a:xfrm>
            <a:prstGeom prst="rect">
              <a:avLst/>
            </a:prstGeom>
            <a:noFill/>
          </p:spPr>
          <p:txBody>
            <a:bodyPr wrap="none" rtlCol="0">
              <a:spAutoFit/>
            </a:bodyPr>
            <a:lstStyle/>
            <a:p>
              <a:r>
                <a:rPr lang="en-US"/>
                <a:t>Spray code</a:t>
              </a:r>
              <a:endParaRPr lang="en-US" dirty="0"/>
            </a:p>
          </p:txBody>
        </p:sp>
      </p:grpSp>
    </p:spTree>
    <p:extLst>
      <p:ext uri="{BB962C8B-B14F-4D97-AF65-F5344CB8AC3E}">
        <p14:creationId xmlns:p14="http://schemas.microsoft.com/office/powerpoint/2010/main" val="206717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a:solidFill>
                  <a:schemeClr val="bg1"/>
                </a:solidFill>
              </a:rPr>
              <a:t>Levene’s</a:t>
            </a:r>
            <a:r>
              <a:rPr lang="en-US" b="1" dirty="0">
                <a:solidFill>
                  <a:schemeClr val="bg1"/>
                </a:solidFill>
              </a:rPr>
              <a:t> test</a:t>
            </a:r>
          </a:p>
        </p:txBody>
      </p:sp>
      <p:sp>
        <p:nvSpPr>
          <p:cNvPr id="8" name="Rectangle 7"/>
          <p:cNvSpPr/>
          <p:nvPr/>
        </p:nvSpPr>
        <p:spPr>
          <a:xfrm>
            <a:off x="6952129" y="935915"/>
            <a:ext cx="5239871" cy="592208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394813" y="1305247"/>
            <a:ext cx="4546175" cy="4994389"/>
          </a:xfrm>
          <a:prstGeom prst="rect">
            <a:avLst/>
          </a:prstGeom>
        </p:spPr>
      </p:pic>
      <p:sp>
        <p:nvSpPr>
          <p:cNvPr id="10" name="TextBox 9"/>
          <p:cNvSpPr txBox="1"/>
          <p:nvPr/>
        </p:nvSpPr>
        <p:spPr>
          <a:xfrm>
            <a:off x="8699910" y="935915"/>
            <a:ext cx="1935979" cy="369332"/>
          </a:xfrm>
          <a:prstGeom prst="rect">
            <a:avLst/>
          </a:prstGeom>
          <a:noFill/>
        </p:spPr>
        <p:txBody>
          <a:bodyPr wrap="none" rtlCol="0">
            <a:spAutoFit/>
          </a:bodyPr>
          <a:lstStyle/>
          <a:p>
            <a:r>
              <a:rPr lang="en-US" dirty="0"/>
              <a:t>R insect spray data</a:t>
            </a:r>
          </a:p>
        </p:txBody>
      </p:sp>
      <p:sp>
        <p:nvSpPr>
          <p:cNvPr id="11" name="TextBox 10"/>
          <p:cNvSpPr txBox="1"/>
          <p:nvPr/>
        </p:nvSpPr>
        <p:spPr>
          <a:xfrm>
            <a:off x="8444753" y="6299636"/>
            <a:ext cx="3084114" cy="369332"/>
          </a:xfrm>
          <a:prstGeom prst="rect">
            <a:avLst/>
          </a:prstGeom>
          <a:noFill/>
        </p:spPr>
        <p:txBody>
          <a:bodyPr wrap="none" rtlCol="0">
            <a:spAutoFit/>
          </a:bodyPr>
          <a:lstStyle/>
          <a:p>
            <a:r>
              <a:rPr lang="en-US" dirty="0"/>
              <a:t>Number of pests </a:t>
            </a:r>
            <a:r>
              <a:rPr lang="en-US"/>
              <a:t>after spraying</a:t>
            </a:r>
          </a:p>
        </p:txBody>
      </p:sp>
      <p:sp>
        <p:nvSpPr>
          <p:cNvPr id="12" name="TextBox 11"/>
          <p:cNvSpPr txBox="1"/>
          <p:nvPr/>
        </p:nvSpPr>
        <p:spPr>
          <a:xfrm rot="16200000">
            <a:off x="6646957" y="3403056"/>
            <a:ext cx="1206356" cy="369332"/>
          </a:xfrm>
          <a:prstGeom prst="rect">
            <a:avLst/>
          </a:prstGeom>
          <a:noFill/>
        </p:spPr>
        <p:txBody>
          <a:bodyPr wrap="none" rtlCol="0">
            <a:spAutoFit/>
          </a:bodyPr>
          <a:lstStyle/>
          <a:p>
            <a:r>
              <a:rPr lang="en-US"/>
              <a:t>Spray code</a:t>
            </a:r>
            <a:endParaRPr lang="en-US" dirty="0"/>
          </a:p>
        </p:txBody>
      </p:sp>
      <p:pic>
        <p:nvPicPr>
          <p:cNvPr id="13" name="Picture 1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03200" y="3736164"/>
            <a:ext cx="6497917" cy="1801472"/>
          </a:xfrm>
          <a:prstGeom prst="rect">
            <a:avLst/>
          </a:prstGeom>
        </p:spPr>
      </p:pic>
      <p:pic>
        <p:nvPicPr>
          <p:cNvPr id="14" name="Picture 13"/>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03200" y="1907104"/>
            <a:ext cx="3951941" cy="1227853"/>
          </a:xfrm>
          <a:prstGeom prst="rect">
            <a:avLst/>
          </a:prstGeom>
        </p:spPr>
      </p:pic>
    </p:spTree>
    <p:extLst>
      <p:ext uri="{BB962C8B-B14F-4D97-AF65-F5344CB8AC3E}">
        <p14:creationId xmlns:p14="http://schemas.microsoft.com/office/powerpoint/2010/main" val="5237584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Assumptions</a:t>
            </a:r>
          </a:p>
        </p:txBody>
      </p:sp>
      <p:sp>
        <p:nvSpPr>
          <p:cNvPr id="4" name="Rectangle 3"/>
          <p:cNvSpPr/>
          <p:nvPr/>
        </p:nvSpPr>
        <p:spPr>
          <a:xfrm>
            <a:off x="195431" y="1149294"/>
            <a:ext cx="11801138" cy="1477328"/>
          </a:xfrm>
          <a:prstGeom prst="rect">
            <a:avLst/>
          </a:prstGeom>
        </p:spPr>
        <p:txBody>
          <a:bodyPr wrap="square">
            <a:spAutoFit/>
          </a:bodyPr>
          <a:lstStyle/>
          <a:p>
            <a:br>
              <a:rPr lang="en-US" sz="2400" dirty="0"/>
            </a:br>
            <a:endParaRPr lang="en-US" sz="2400" dirty="0"/>
          </a:p>
          <a:p>
            <a:pPr marL="457200" indent="-457200">
              <a:lnSpc>
                <a:spcPct val="150000"/>
              </a:lnSpc>
              <a:buFont typeface="+mj-lt"/>
              <a:buAutoNum type="arabicPeriod"/>
            </a:pPr>
            <a:endParaRPr lang="en-US" sz="2800" dirty="0"/>
          </a:p>
        </p:txBody>
      </p:sp>
      <p:sp>
        <p:nvSpPr>
          <p:cNvPr id="3" name="Rectangle 2"/>
          <p:cNvSpPr/>
          <p:nvPr/>
        </p:nvSpPr>
        <p:spPr>
          <a:xfrm>
            <a:off x="491835" y="1564792"/>
            <a:ext cx="11700165" cy="4524315"/>
          </a:xfrm>
          <a:prstGeom prst="rect">
            <a:avLst/>
          </a:prstGeom>
        </p:spPr>
        <p:txBody>
          <a:bodyPr wrap="square">
            <a:spAutoFit/>
          </a:bodyPr>
          <a:lstStyle/>
          <a:p>
            <a:pPr marL="800100" lvl="1" indent="-342900">
              <a:buFont typeface="Arial" charset="0"/>
              <a:buChar char="•"/>
            </a:pPr>
            <a:r>
              <a:rPr lang="en-US" sz="3200" b="1" dirty="0"/>
              <a:t>One-sample T-test</a:t>
            </a:r>
          </a:p>
          <a:p>
            <a:pPr marL="1257300" lvl="2" indent="-342900">
              <a:buFont typeface="Arial" charset="0"/>
              <a:buChar char="•"/>
            </a:pPr>
            <a:r>
              <a:rPr lang="en-US" sz="3200" dirty="0"/>
              <a:t>The variable is normally distributed in the population</a:t>
            </a:r>
          </a:p>
          <a:p>
            <a:pPr marL="800100" lvl="1" indent="-342900">
              <a:buFont typeface="Arial" charset="0"/>
              <a:buChar char="•"/>
            </a:pPr>
            <a:r>
              <a:rPr lang="en-US" sz="3200" b="1" dirty="0"/>
              <a:t>Two-sample T-test</a:t>
            </a:r>
          </a:p>
          <a:p>
            <a:pPr marL="1257300" lvl="3" indent="-342900">
              <a:buFont typeface="Arial" charset="0"/>
              <a:buChar char="•"/>
            </a:pPr>
            <a:r>
              <a:rPr lang="en-US" sz="3200" dirty="0"/>
              <a:t>The variable is normally distributed in the population</a:t>
            </a:r>
          </a:p>
          <a:p>
            <a:pPr marL="1257300" lvl="2" indent="-342900">
              <a:buFont typeface="Arial" charset="0"/>
              <a:buChar char="•"/>
            </a:pPr>
            <a:r>
              <a:rPr lang="en-US" sz="3200" dirty="0"/>
              <a:t>unequal variance ok</a:t>
            </a:r>
          </a:p>
          <a:p>
            <a:pPr marL="800100" lvl="1" indent="-342900">
              <a:buFont typeface="Arial" charset="0"/>
              <a:buChar char="•"/>
            </a:pPr>
            <a:r>
              <a:rPr lang="en-US" sz="3200" b="1" dirty="0"/>
              <a:t>Paired-sample T-test</a:t>
            </a:r>
          </a:p>
          <a:p>
            <a:pPr marL="1257300" lvl="2" indent="-342900">
              <a:buFont typeface="Arial" charset="0"/>
              <a:buChar char="•"/>
            </a:pPr>
            <a:r>
              <a:rPr lang="en-US" sz="3200" dirty="0"/>
              <a:t>Differences are normally distributed</a:t>
            </a:r>
          </a:p>
          <a:p>
            <a:pPr marL="800100" lvl="1" indent="-342900">
              <a:buFont typeface="Arial" charset="0"/>
              <a:buChar char="•"/>
            </a:pPr>
            <a:r>
              <a:rPr lang="en-US" sz="3200" b="1" dirty="0"/>
              <a:t>Levine’s test</a:t>
            </a:r>
          </a:p>
          <a:p>
            <a:pPr marL="1257300" lvl="2" indent="-342900">
              <a:buFont typeface="Arial" charset="0"/>
              <a:buChar char="•"/>
            </a:pPr>
            <a:r>
              <a:rPr lang="en-US" sz="3200" dirty="0"/>
              <a:t>Distributions are roughly symmetrical</a:t>
            </a:r>
          </a:p>
        </p:txBody>
      </p:sp>
    </p:spTree>
    <p:extLst>
      <p:ext uri="{BB962C8B-B14F-4D97-AF65-F5344CB8AC3E}">
        <p14:creationId xmlns:p14="http://schemas.microsoft.com/office/powerpoint/2010/main" val="22672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Assumptions</a:t>
            </a:r>
          </a:p>
        </p:txBody>
      </p:sp>
      <p:sp>
        <p:nvSpPr>
          <p:cNvPr id="4" name="Rectangle 3"/>
          <p:cNvSpPr/>
          <p:nvPr/>
        </p:nvSpPr>
        <p:spPr>
          <a:xfrm>
            <a:off x="237995" y="1161821"/>
            <a:ext cx="11732332" cy="5878532"/>
          </a:xfrm>
          <a:prstGeom prst="rect">
            <a:avLst/>
          </a:prstGeom>
        </p:spPr>
        <p:txBody>
          <a:bodyPr wrap="square">
            <a:spAutoFit/>
          </a:bodyPr>
          <a:lstStyle/>
          <a:p>
            <a:pPr marL="457200" indent="-457200">
              <a:buFont typeface="Arial" charset="0"/>
              <a:buChar char="•"/>
            </a:pPr>
            <a:r>
              <a:rPr lang="en-US" sz="3200" dirty="0"/>
              <a:t>Many tests are quite robust to minor violations of assumptions.</a:t>
            </a:r>
          </a:p>
          <a:p>
            <a:pPr marL="457200" indent="-457200">
              <a:buFont typeface="Arial" charset="0"/>
              <a:buChar char="•"/>
            </a:pPr>
            <a:endParaRPr lang="en-US" sz="3200" dirty="0"/>
          </a:p>
          <a:p>
            <a:pPr marL="457200" indent="-457200">
              <a:buFont typeface="Arial" charset="0"/>
              <a:buChar char="•"/>
            </a:pPr>
            <a:r>
              <a:rPr lang="en-US" sz="3200" dirty="0"/>
              <a:t>Tests of normality (Shapiro-Wilks) are not terribly useful.</a:t>
            </a:r>
          </a:p>
          <a:p>
            <a:pPr marL="914400" lvl="1" indent="-457200">
              <a:buFont typeface="Arial" charset="0"/>
              <a:buChar char="•"/>
            </a:pPr>
            <a:r>
              <a:rPr lang="en-US" sz="3200" dirty="0"/>
              <a:t>Small sample size have little power</a:t>
            </a:r>
          </a:p>
          <a:p>
            <a:pPr marL="914400" lvl="1" indent="-457200">
              <a:buFont typeface="Arial" charset="0"/>
              <a:buChar char="•"/>
            </a:pPr>
            <a:r>
              <a:rPr lang="en-US" sz="3200" dirty="0"/>
              <a:t>Large sample size reject with even minor deviations from normality</a:t>
            </a:r>
          </a:p>
          <a:p>
            <a:pPr marL="914400" lvl="1" indent="-457200">
              <a:buFont typeface="Arial" charset="0"/>
              <a:buChar char="•"/>
            </a:pPr>
            <a:endParaRPr lang="en-US" sz="3200" dirty="0"/>
          </a:p>
          <a:p>
            <a:pPr marL="457200" indent="-457200">
              <a:buFont typeface="Arial" charset="0"/>
              <a:buChar char="•"/>
            </a:pPr>
            <a:r>
              <a:rPr lang="en-US" sz="3200" dirty="0"/>
              <a:t>Often most important to simply visualize distributions</a:t>
            </a:r>
          </a:p>
          <a:p>
            <a:pPr marL="914400" lvl="1" indent="-457200">
              <a:buFont typeface="Arial" charset="0"/>
              <a:buChar char="•"/>
            </a:pPr>
            <a:r>
              <a:rPr lang="en-US" sz="3200" dirty="0"/>
              <a:t>histograms</a:t>
            </a:r>
          </a:p>
          <a:p>
            <a:pPr marL="914400" lvl="1" indent="-457200">
              <a:buFont typeface="Arial" charset="0"/>
              <a:buChar char="•"/>
            </a:pPr>
            <a:r>
              <a:rPr lang="en-US" sz="3200" dirty="0" err="1"/>
              <a:t>qqplots</a:t>
            </a:r>
            <a:endParaRPr lang="en-US" sz="3200" dirty="0"/>
          </a:p>
          <a:p>
            <a:pPr marL="457200" indent="-457200">
              <a:buFont typeface="Arial" charset="0"/>
              <a:buChar char="•"/>
            </a:pPr>
            <a:endParaRPr lang="en-US" sz="3200" dirty="0"/>
          </a:p>
          <a:p>
            <a:endParaRPr lang="en-US" sz="2400"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271288" y="2322719"/>
            <a:ext cx="1699039" cy="501685"/>
          </a:xfrm>
          <a:prstGeom prst="rect">
            <a:avLst/>
          </a:prstGeom>
        </p:spPr>
      </p:pic>
    </p:spTree>
    <p:extLst>
      <p:ext uri="{BB962C8B-B14F-4D97-AF65-F5344CB8AC3E}">
        <p14:creationId xmlns:p14="http://schemas.microsoft.com/office/powerpoint/2010/main" val="1438170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histograms</a:t>
            </a:r>
          </a:p>
        </p:txBody>
      </p:sp>
      <p:sp>
        <p:nvSpPr>
          <p:cNvPr id="3" name="TextBox 2"/>
          <p:cNvSpPr txBox="1"/>
          <p:nvPr/>
        </p:nvSpPr>
        <p:spPr>
          <a:xfrm>
            <a:off x="7593496" y="1928191"/>
            <a:ext cx="4214191" cy="923330"/>
          </a:xfrm>
          <a:prstGeom prst="rect">
            <a:avLst/>
          </a:prstGeom>
          <a:noFill/>
        </p:spPr>
        <p:txBody>
          <a:bodyPr wrap="square" rtlCol="0">
            <a:spAutoFit/>
          </a:bodyPr>
          <a:lstStyle/>
          <a:p>
            <a:r>
              <a:rPr lang="en-US" dirty="0"/>
              <a:t>You don’t need or even expect a perfect bell curve from a finite sample of a population.</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8052" y="1316219"/>
            <a:ext cx="6440557" cy="3391375"/>
          </a:xfrm>
          <a:prstGeom prst="rect">
            <a:avLst/>
          </a:prstGeom>
        </p:spPr>
      </p:pic>
    </p:spTree>
    <p:extLst>
      <p:ext uri="{BB962C8B-B14F-4D97-AF65-F5344CB8AC3E}">
        <p14:creationId xmlns:p14="http://schemas.microsoft.com/office/powerpoint/2010/main" val="15636536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histograms</a:t>
            </a:r>
          </a:p>
        </p:txBody>
      </p:sp>
      <p:sp>
        <p:nvSpPr>
          <p:cNvPr id="3" name="TextBox 2"/>
          <p:cNvSpPr txBox="1"/>
          <p:nvPr/>
        </p:nvSpPr>
        <p:spPr>
          <a:xfrm>
            <a:off x="7593496" y="1928191"/>
            <a:ext cx="4214191" cy="646331"/>
          </a:xfrm>
          <a:prstGeom prst="rect">
            <a:avLst/>
          </a:prstGeom>
          <a:noFill/>
        </p:spPr>
        <p:txBody>
          <a:bodyPr wrap="square" rtlCol="0">
            <a:spAutoFit/>
          </a:bodyPr>
          <a:lstStyle/>
          <a:p>
            <a:r>
              <a:rPr lang="en-US" dirty="0"/>
              <a:t>You should be worried if the histogram suggests a different distribution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7808" y="1612862"/>
            <a:ext cx="6440557" cy="2917999"/>
          </a:xfrm>
          <a:prstGeom prst="rect">
            <a:avLst/>
          </a:prstGeom>
        </p:spPr>
      </p:pic>
    </p:spTree>
    <p:extLst>
      <p:ext uri="{BB962C8B-B14F-4D97-AF65-F5344CB8AC3E}">
        <p14:creationId xmlns:p14="http://schemas.microsoft.com/office/powerpoint/2010/main" val="210705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Last week</a:t>
            </a:r>
          </a:p>
        </p:txBody>
      </p:sp>
      <p:sp>
        <p:nvSpPr>
          <p:cNvPr id="4" name="Rectangle 3"/>
          <p:cNvSpPr/>
          <p:nvPr/>
        </p:nvSpPr>
        <p:spPr>
          <a:xfrm>
            <a:off x="258184" y="1762460"/>
            <a:ext cx="11629016" cy="2554545"/>
          </a:xfrm>
          <a:prstGeom prst="rect">
            <a:avLst/>
          </a:prstGeom>
        </p:spPr>
        <p:txBody>
          <a:bodyPr wrap="square">
            <a:spAutoFit/>
          </a:bodyPr>
          <a:lstStyle/>
          <a:p>
            <a:pPr marL="742950" indent="-742950">
              <a:buFont typeface="+mj-lt"/>
              <a:buAutoNum type="arabicPeriod"/>
            </a:pPr>
            <a:r>
              <a:rPr lang="en-US" sz="4000" dirty="0"/>
              <a:t>No when and how to apply both the binomial and chi square test.</a:t>
            </a:r>
          </a:p>
          <a:p>
            <a:pPr marL="742950" indent="-742950">
              <a:buFont typeface="+mj-lt"/>
              <a:buAutoNum type="arabicPeriod"/>
            </a:pPr>
            <a:r>
              <a:rPr lang="en-US" sz="4000" dirty="0"/>
              <a:t>Now how to use Bayes theorem and what a prior is and how we use it. </a:t>
            </a:r>
            <a:endParaRPr lang="en-US" sz="2800" dirty="0"/>
          </a:p>
        </p:txBody>
      </p:sp>
    </p:spTree>
    <p:extLst>
      <p:ext uri="{BB962C8B-B14F-4D97-AF65-F5344CB8AC3E}">
        <p14:creationId xmlns:p14="http://schemas.microsoft.com/office/powerpoint/2010/main" val="6179547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err="1">
                <a:solidFill>
                  <a:schemeClr val="bg1"/>
                </a:solidFill>
              </a:rPr>
              <a:t>qqplots</a:t>
            </a:r>
            <a:endParaRPr lang="en-US" b="1" dirty="0">
              <a:solidFill>
                <a:schemeClr val="bg1"/>
              </a:solidFill>
            </a:endParaRPr>
          </a:p>
        </p:txBody>
      </p:sp>
      <p:sp>
        <p:nvSpPr>
          <p:cNvPr id="4" name="Rectangle 3"/>
          <p:cNvSpPr/>
          <p:nvPr/>
        </p:nvSpPr>
        <p:spPr>
          <a:xfrm>
            <a:off x="2345635" y="5044628"/>
            <a:ext cx="3380801" cy="461665"/>
          </a:xfrm>
          <a:prstGeom prst="rect">
            <a:avLst/>
          </a:prstGeom>
        </p:spPr>
        <p:txBody>
          <a:bodyPr wrap="square">
            <a:spAutoFit/>
          </a:bodyPr>
          <a:lstStyle/>
          <a:p>
            <a:pPr algn="ctr"/>
            <a:r>
              <a:rPr lang="en-US" sz="2400" dirty="0"/>
              <a:t>normal</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5636" y="1217005"/>
            <a:ext cx="3380801" cy="3767988"/>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057623" y="1217005"/>
            <a:ext cx="3500212" cy="3767988"/>
          </a:xfrm>
          <a:prstGeom prst="rect">
            <a:avLst/>
          </a:prstGeom>
        </p:spPr>
      </p:pic>
      <p:sp>
        <p:nvSpPr>
          <p:cNvPr id="6" name="Rectangle 5"/>
          <p:cNvSpPr/>
          <p:nvPr/>
        </p:nvSpPr>
        <p:spPr>
          <a:xfrm>
            <a:off x="8057622" y="5044628"/>
            <a:ext cx="3500213" cy="461665"/>
          </a:xfrm>
          <a:prstGeom prst="rect">
            <a:avLst/>
          </a:prstGeom>
        </p:spPr>
        <p:txBody>
          <a:bodyPr wrap="square">
            <a:spAutoFit/>
          </a:bodyPr>
          <a:lstStyle/>
          <a:p>
            <a:pPr algn="ctr"/>
            <a:r>
              <a:rPr lang="en-US" sz="2400" dirty="0"/>
              <a:t>Too many extreme values</a:t>
            </a:r>
          </a:p>
        </p:txBody>
      </p:sp>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38370" y="1217005"/>
            <a:ext cx="1282700" cy="419100"/>
          </a:xfrm>
          <a:prstGeom prst="rect">
            <a:avLst/>
          </a:prstGeom>
        </p:spPr>
      </p:pic>
      <p:sp>
        <p:nvSpPr>
          <p:cNvPr id="8" name="TextBox 7"/>
          <p:cNvSpPr txBox="1"/>
          <p:nvPr/>
        </p:nvSpPr>
        <p:spPr>
          <a:xfrm>
            <a:off x="538370" y="5744818"/>
            <a:ext cx="10678134" cy="830997"/>
          </a:xfrm>
          <a:prstGeom prst="rect">
            <a:avLst/>
          </a:prstGeom>
          <a:noFill/>
        </p:spPr>
        <p:txBody>
          <a:bodyPr wrap="square" rtlCol="0">
            <a:spAutoFit/>
          </a:bodyPr>
          <a:lstStyle/>
          <a:p>
            <a:r>
              <a:rPr lang="en-US" sz="2400" b="1" dirty="0">
                <a:solidFill>
                  <a:srgbClr val="C00000"/>
                </a:solidFill>
              </a:rPr>
              <a:t>The time when you should be most hesitant is when your biological knowledge tells you that you don’t expect a variable to have a </a:t>
            </a:r>
            <a:r>
              <a:rPr lang="en-US" sz="2400" b="1">
                <a:solidFill>
                  <a:srgbClr val="C00000"/>
                </a:solidFill>
              </a:rPr>
              <a:t>normal distribution!</a:t>
            </a:r>
          </a:p>
        </p:txBody>
      </p:sp>
    </p:spTree>
    <p:extLst>
      <p:ext uri="{BB962C8B-B14F-4D97-AF65-F5344CB8AC3E}">
        <p14:creationId xmlns:p14="http://schemas.microsoft.com/office/powerpoint/2010/main" val="17666929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Data really isn’t close to normal</a:t>
            </a:r>
          </a:p>
        </p:txBody>
      </p:sp>
      <p:sp>
        <p:nvSpPr>
          <p:cNvPr id="4" name="Rectangle 3"/>
          <p:cNvSpPr/>
          <p:nvPr/>
        </p:nvSpPr>
        <p:spPr>
          <a:xfrm>
            <a:off x="237995" y="1161821"/>
            <a:ext cx="11732332" cy="3908762"/>
          </a:xfrm>
          <a:prstGeom prst="rect">
            <a:avLst/>
          </a:prstGeom>
        </p:spPr>
        <p:txBody>
          <a:bodyPr wrap="square">
            <a:spAutoFit/>
          </a:bodyPr>
          <a:lstStyle/>
          <a:p>
            <a:r>
              <a:rPr lang="en-US" sz="3200" dirty="0"/>
              <a:t>First, be sure that the statistical test actually requires normality as an assumption – this constraint isn’t universal (e.g., </a:t>
            </a:r>
            <a:r>
              <a:rPr lang="en-US" sz="3200" dirty="0" err="1"/>
              <a:t>Levene’s</a:t>
            </a:r>
            <a:r>
              <a:rPr lang="en-US" sz="3200" dirty="0"/>
              <a:t> test merely requires symmetry) </a:t>
            </a:r>
          </a:p>
          <a:p>
            <a:endParaRPr lang="en-US" sz="3200" dirty="0"/>
          </a:p>
          <a:p>
            <a:r>
              <a:rPr lang="en-US" sz="3200" dirty="0"/>
              <a:t>Second, try to </a:t>
            </a:r>
            <a:r>
              <a:rPr lang="en-US" sz="3200" b="1" dirty="0"/>
              <a:t>transform </a:t>
            </a:r>
            <a:r>
              <a:rPr lang="en-US" sz="3200" dirty="0"/>
              <a:t>the variable to make it roughly normal </a:t>
            </a:r>
          </a:p>
          <a:p>
            <a:endParaRPr lang="en-US" sz="3200" dirty="0"/>
          </a:p>
          <a:p>
            <a:r>
              <a:rPr lang="en-US" sz="3200" dirty="0"/>
              <a:t>Third, as a last resort, use a non-parametric test </a:t>
            </a:r>
          </a:p>
          <a:p>
            <a:endParaRPr lang="en-US" sz="2400" dirty="0"/>
          </a:p>
        </p:txBody>
      </p:sp>
    </p:spTree>
    <p:extLst>
      <p:ext uri="{BB962C8B-B14F-4D97-AF65-F5344CB8AC3E}">
        <p14:creationId xmlns:p14="http://schemas.microsoft.com/office/powerpoint/2010/main" val="83690930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Transformations</a:t>
            </a:r>
          </a:p>
        </p:txBody>
      </p:sp>
      <p:sp>
        <p:nvSpPr>
          <p:cNvPr id="4" name="Rectangle 3"/>
          <p:cNvSpPr/>
          <p:nvPr/>
        </p:nvSpPr>
        <p:spPr>
          <a:xfrm>
            <a:off x="459668" y="1221456"/>
            <a:ext cx="11732332" cy="5201424"/>
          </a:xfrm>
          <a:prstGeom prst="rect">
            <a:avLst/>
          </a:prstGeom>
        </p:spPr>
        <p:txBody>
          <a:bodyPr wrap="square">
            <a:spAutoFit/>
          </a:bodyPr>
          <a:lstStyle/>
          <a:p>
            <a:r>
              <a:rPr lang="en-US" sz="2400" b="1" dirty="0"/>
              <a:t>Log transformation </a:t>
            </a:r>
          </a:p>
          <a:p>
            <a:pPr marL="457200" indent="-457200">
              <a:buFont typeface="Arial" charset="0"/>
              <a:buChar char="•"/>
            </a:pPr>
            <a:r>
              <a:rPr lang="en-US" sz="2400" dirty="0"/>
              <a:t>Take the natural log of every observation </a:t>
            </a:r>
          </a:p>
          <a:p>
            <a:pPr marL="457200" indent="-457200">
              <a:buFont typeface="Arial" charset="0"/>
              <a:buChar char="•"/>
            </a:pPr>
            <a:r>
              <a:rPr lang="en-US" sz="2400" dirty="0"/>
              <a:t>Especially for right-skewed data. </a:t>
            </a:r>
          </a:p>
          <a:p>
            <a:endParaRPr lang="en-US" sz="2400" dirty="0"/>
          </a:p>
          <a:p>
            <a:r>
              <a:rPr lang="en-US" sz="2400" b="1" dirty="0"/>
              <a:t>Arcsine transformation </a:t>
            </a:r>
          </a:p>
          <a:p>
            <a:pPr marL="457200" indent="-457200">
              <a:buFont typeface="Arial" charset="0"/>
              <a:buChar char="•"/>
            </a:pPr>
            <a:r>
              <a:rPr lang="en-US" sz="2400" dirty="0"/>
              <a:t>Take the arcsine of the square root of each observation  </a:t>
            </a:r>
          </a:p>
          <a:p>
            <a:pPr marL="457200" indent="-457200">
              <a:buFont typeface="Arial" charset="0"/>
              <a:buChar char="•"/>
            </a:pPr>
            <a:r>
              <a:rPr lang="en-US" sz="2400" dirty="0"/>
              <a:t>Used mainly for proportions </a:t>
            </a:r>
          </a:p>
          <a:p>
            <a:endParaRPr lang="en-US" sz="2400" dirty="0"/>
          </a:p>
          <a:p>
            <a:r>
              <a:rPr lang="en-US" sz="2400" b="1" dirty="0"/>
              <a:t>Square-root transformation </a:t>
            </a:r>
          </a:p>
          <a:p>
            <a:pPr marL="457200" indent="-457200">
              <a:buFont typeface="Arial" charset="0"/>
              <a:buChar char="•"/>
            </a:pPr>
            <a:r>
              <a:rPr lang="en-US" sz="2400" dirty="0"/>
              <a:t>Add 0.5 and take the square root </a:t>
            </a:r>
          </a:p>
          <a:p>
            <a:pPr marL="457200" indent="-457200">
              <a:buFont typeface="Arial" charset="0"/>
              <a:buChar char="•"/>
            </a:pPr>
            <a:r>
              <a:rPr lang="en-US" sz="2400" dirty="0"/>
              <a:t>Solves similar problems to the log transformation </a:t>
            </a:r>
          </a:p>
          <a:p>
            <a:endParaRPr lang="en-US" sz="2400" dirty="0"/>
          </a:p>
          <a:p>
            <a:r>
              <a:rPr lang="en-US" sz="2400" dirty="0"/>
              <a:t>For other transformations, see p. 381 in Whitlock and </a:t>
            </a:r>
            <a:r>
              <a:rPr lang="en-US" sz="2400" dirty="0" err="1"/>
              <a:t>Schluter</a:t>
            </a:r>
            <a:r>
              <a:rPr lang="en-US" sz="2400" dirty="0"/>
              <a:t> </a:t>
            </a:r>
          </a:p>
          <a:p>
            <a:endParaRPr lang="en-US" dirty="0"/>
          </a:p>
        </p:txBody>
      </p:sp>
      <p:grpSp>
        <p:nvGrpSpPr>
          <p:cNvPr id="7" name="Group 6"/>
          <p:cNvGrpSpPr/>
          <p:nvPr/>
        </p:nvGrpSpPr>
        <p:grpSpPr>
          <a:xfrm>
            <a:off x="8680450" y="1368478"/>
            <a:ext cx="3047724" cy="3415690"/>
            <a:chOff x="8680450" y="506241"/>
            <a:chExt cx="3746500" cy="4198833"/>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80450" y="3943074"/>
              <a:ext cx="2286000" cy="762000"/>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80450" y="506241"/>
              <a:ext cx="3746500" cy="142240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680450" y="2279650"/>
              <a:ext cx="2794000" cy="787400"/>
            </a:xfrm>
            <a:prstGeom prst="rect">
              <a:avLst/>
            </a:prstGeom>
          </p:spPr>
        </p:pic>
      </p:grpSp>
    </p:spTree>
    <p:extLst>
      <p:ext uri="{BB962C8B-B14F-4D97-AF65-F5344CB8AC3E}">
        <p14:creationId xmlns:p14="http://schemas.microsoft.com/office/powerpoint/2010/main" val="3491479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Don’t P-hack</a:t>
            </a:r>
          </a:p>
        </p:txBody>
      </p:sp>
      <p:sp>
        <p:nvSpPr>
          <p:cNvPr id="4" name="Rectangle 3"/>
          <p:cNvSpPr/>
          <p:nvPr/>
        </p:nvSpPr>
        <p:spPr>
          <a:xfrm>
            <a:off x="459668" y="1221455"/>
            <a:ext cx="11169115" cy="5509200"/>
          </a:xfrm>
          <a:prstGeom prst="rect">
            <a:avLst/>
          </a:prstGeom>
        </p:spPr>
        <p:txBody>
          <a:bodyPr wrap="square">
            <a:spAutoFit/>
          </a:bodyPr>
          <a:lstStyle/>
          <a:p>
            <a:pPr marL="342900" indent="-342900">
              <a:buFont typeface="Arial" charset="0"/>
              <a:buChar char="•"/>
            </a:pPr>
            <a:r>
              <a:rPr lang="en-US" sz="2400" dirty="0"/>
              <a:t>Try different transformations to see which improve normality or homoscedasticity not to see which one gives the lowest p-value.</a:t>
            </a:r>
          </a:p>
          <a:p>
            <a:pPr marL="342900" indent="-342900">
              <a:buFont typeface="Arial" charset="0"/>
              <a:buChar char="•"/>
            </a:pPr>
            <a:endParaRPr lang="en-US" sz="2400" dirty="0"/>
          </a:p>
          <a:p>
            <a:pPr marL="342900" indent="-342900">
              <a:buFont typeface="Arial" charset="0"/>
              <a:buChar char="•"/>
            </a:pPr>
            <a:r>
              <a:rPr lang="en-US" sz="2400" dirty="0"/>
              <a:t>If you use a transformation that is not standard in your field or for the data type you will often need to justify it in the text of your paper or to the reviewers of your work</a:t>
            </a:r>
          </a:p>
          <a:p>
            <a:pPr marL="342900" indent="-342900">
              <a:buFont typeface="Arial" charset="0"/>
              <a:buChar char="•"/>
            </a:pPr>
            <a:endParaRPr lang="en-US" sz="2400" dirty="0"/>
          </a:p>
          <a:p>
            <a:pPr marL="342900" indent="-342900">
              <a:buFont typeface="Arial" charset="0"/>
              <a:buChar char="•"/>
            </a:pPr>
            <a:r>
              <a:rPr lang="en-US" sz="2400" dirty="0"/>
              <a:t>Best case scenario is when you can take two routes and show the same result.</a:t>
            </a:r>
          </a:p>
          <a:p>
            <a:pPr marL="800100" lvl="1" indent="-342900">
              <a:buFont typeface="Arial" charset="0"/>
              <a:buChar char="•"/>
            </a:pPr>
            <a:r>
              <a:rPr lang="en-US" sz="2000" i="1" dirty="0"/>
              <a:t>The number of genes in the P53 network that showed signs of selection were positively correlated with the maximum life span of taxa (B = 2.5, R</a:t>
            </a:r>
            <a:r>
              <a:rPr lang="en-US" sz="2000" i="1" baseline="30000" dirty="0"/>
              <a:t>2</a:t>
            </a:r>
            <a:r>
              <a:rPr lang="en-US" sz="2000" i="1" dirty="0"/>
              <a:t> = .26, p = .024). Analysis of square root transformed gene count data produced qualitatively similar results.</a:t>
            </a:r>
          </a:p>
          <a:p>
            <a:pPr marL="800100" lvl="1" indent="-342900">
              <a:buFont typeface="Arial" charset="0"/>
              <a:buChar char="•"/>
            </a:pPr>
            <a:endParaRPr lang="en-US" sz="2000" i="1" dirty="0"/>
          </a:p>
          <a:p>
            <a:pPr marL="800100" lvl="1" indent="-342900">
              <a:buFont typeface="Arial" charset="0"/>
              <a:buChar char="•"/>
            </a:pPr>
            <a:r>
              <a:rPr lang="en-US" sz="2000" i="1" dirty="0"/>
              <a:t>A Welch’s two sample t-test showed that the two populations had significantly different mean body size.  However despite log transformation of body size both populations failed a Shapiro-Wilks test of normality. Therefor we also performed a Mann-Whitney U-test which also showed that population A was significantly larger than population B.</a:t>
            </a:r>
          </a:p>
          <a:p>
            <a:pPr marL="342900" indent="-342900">
              <a:buFont typeface="Arial" charset="0"/>
              <a:buChar char="•"/>
            </a:pPr>
            <a:endParaRPr lang="en-US" sz="2400" dirty="0"/>
          </a:p>
        </p:txBody>
      </p:sp>
    </p:spTree>
    <p:extLst>
      <p:ext uri="{BB962C8B-B14F-4D97-AF65-F5344CB8AC3E}">
        <p14:creationId xmlns:p14="http://schemas.microsoft.com/office/powerpoint/2010/main" val="488350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Non-parametric tests</a:t>
            </a:r>
          </a:p>
        </p:txBody>
      </p:sp>
      <p:sp>
        <p:nvSpPr>
          <p:cNvPr id="4" name="Rectangle 3"/>
          <p:cNvSpPr/>
          <p:nvPr/>
        </p:nvSpPr>
        <p:spPr>
          <a:xfrm>
            <a:off x="237995" y="1161821"/>
            <a:ext cx="11732332" cy="1815882"/>
          </a:xfrm>
          <a:prstGeom prst="rect">
            <a:avLst/>
          </a:prstGeom>
        </p:spPr>
        <p:txBody>
          <a:bodyPr wrap="square">
            <a:spAutoFit/>
          </a:bodyPr>
          <a:lstStyle/>
          <a:p>
            <a:pPr marL="1200150" lvl="1" indent="-742950">
              <a:buFont typeface="+mj-lt"/>
              <a:buAutoNum type="arabicPeriod"/>
            </a:pPr>
            <a:r>
              <a:rPr lang="en-US" sz="2800" dirty="0"/>
              <a:t>Non-parametric tests still have assumptions but fewer.</a:t>
            </a:r>
          </a:p>
          <a:p>
            <a:pPr marL="1200150" lvl="1" indent="-742950">
              <a:buFont typeface="+mj-lt"/>
              <a:buAutoNum type="arabicPeriod"/>
            </a:pPr>
            <a:r>
              <a:rPr lang="en-US" sz="2800" dirty="0"/>
              <a:t>You lose a lot of power when you switch from parametric to non-parametric.</a:t>
            </a:r>
          </a:p>
          <a:p>
            <a:pPr marL="457200" indent="-457200">
              <a:buFont typeface="+mj-lt"/>
              <a:buAutoNum type="arabicPeriod"/>
            </a:pPr>
            <a:endParaRPr lang="en-US" sz="2800" dirty="0"/>
          </a:p>
        </p:txBody>
      </p:sp>
    </p:spTree>
    <p:extLst>
      <p:ext uri="{BB962C8B-B14F-4D97-AF65-F5344CB8AC3E}">
        <p14:creationId xmlns:p14="http://schemas.microsoft.com/office/powerpoint/2010/main" val="10594503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Mann-Whitney / Wilcoxon Rank</a:t>
            </a:r>
          </a:p>
        </p:txBody>
      </p:sp>
      <p:sp>
        <p:nvSpPr>
          <p:cNvPr id="4" name="Rectangle 3"/>
          <p:cNvSpPr/>
          <p:nvPr/>
        </p:nvSpPr>
        <p:spPr>
          <a:xfrm>
            <a:off x="237995" y="1161821"/>
            <a:ext cx="11732332" cy="5386090"/>
          </a:xfrm>
          <a:prstGeom prst="rect">
            <a:avLst/>
          </a:prstGeom>
        </p:spPr>
        <p:txBody>
          <a:bodyPr wrap="square">
            <a:spAutoFit/>
          </a:bodyPr>
          <a:lstStyle/>
          <a:p>
            <a:r>
              <a:rPr lang="en-US" sz="2400" b="1" dirty="0"/>
              <a:t>Replaces two sample t-test</a:t>
            </a:r>
          </a:p>
          <a:p>
            <a:pPr marL="342900" indent="-342900">
              <a:buFont typeface="Arial" charset="0"/>
              <a:buChar char="•"/>
            </a:pPr>
            <a:endParaRPr lang="en-US" sz="2400" dirty="0"/>
          </a:p>
          <a:p>
            <a:pPr marL="342900" indent="-342900">
              <a:buFont typeface="Arial" charset="0"/>
              <a:buChar char="•"/>
            </a:pPr>
            <a:r>
              <a:rPr lang="en-US" sz="2400" dirty="0"/>
              <a:t>Tests the hypothesis based upon a ranked list </a:t>
            </a:r>
          </a:p>
          <a:p>
            <a:pPr marL="342900" indent="-342900">
              <a:buFont typeface="Arial" charset="0"/>
              <a:buChar char="•"/>
            </a:pPr>
            <a:endParaRPr lang="en-US" sz="2400" dirty="0"/>
          </a:p>
          <a:p>
            <a:pPr marL="342900" indent="-342900">
              <a:buFont typeface="Arial" charset="0"/>
              <a:buChar char="•"/>
            </a:pPr>
            <a:r>
              <a:rPr lang="en-US" sz="2400" dirty="0"/>
              <a:t>The tests are done on the ranks rather than the actual values </a:t>
            </a:r>
          </a:p>
          <a:p>
            <a:pPr marL="342900" indent="-342900">
              <a:buFont typeface="Arial" charset="0"/>
              <a:buChar char="•"/>
            </a:pPr>
            <a:endParaRPr lang="en-US" sz="2400" dirty="0"/>
          </a:p>
          <a:p>
            <a:pPr marL="342900" indent="-342900">
              <a:buFont typeface="Arial" charset="0"/>
              <a:buChar char="•"/>
            </a:pPr>
            <a:r>
              <a:rPr lang="en-US" sz="2400" dirty="0"/>
              <a:t>Implementation: </a:t>
            </a:r>
          </a:p>
          <a:p>
            <a:pPr marL="342900" indent="-342900">
              <a:buFont typeface="Arial" charset="0"/>
              <a:buChar char="•"/>
            </a:pPr>
            <a:endParaRPr lang="en-US" sz="2400" dirty="0"/>
          </a:p>
          <a:p>
            <a:pPr marL="342900" indent="-342900">
              <a:buFont typeface="Arial" charset="0"/>
              <a:buChar char="•"/>
            </a:pPr>
            <a:r>
              <a:rPr lang="en-US" sz="2400" dirty="0"/>
              <a:t>Assumptions: </a:t>
            </a:r>
          </a:p>
          <a:p>
            <a:pPr marL="800100" lvl="1" indent="-342900">
              <a:buFont typeface="Arial" charset="0"/>
              <a:buChar char="•"/>
            </a:pPr>
            <a:r>
              <a:rPr lang="en-US" sz="2400" dirty="0"/>
              <a:t>The distribution of measurements is symmetrical </a:t>
            </a:r>
          </a:p>
          <a:p>
            <a:pPr marL="800100" lvl="1" indent="-342900">
              <a:buFont typeface="Arial" charset="0"/>
              <a:buChar char="•"/>
            </a:pPr>
            <a:r>
              <a:rPr lang="en-US" sz="2400" dirty="0"/>
              <a:t>Distributions of the two variables must have the same shape </a:t>
            </a:r>
          </a:p>
          <a:p>
            <a:pPr marL="800100" lvl="1" indent="-342900">
              <a:buFont typeface="Arial" charset="0"/>
              <a:buChar char="•"/>
            </a:pPr>
            <a:r>
              <a:rPr lang="en-US" sz="2400" dirty="0"/>
              <a:t>A </a:t>
            </a:r>
            <a:r>
              <a:rPr lang="en-US" sz="2400" b="1" dirty="0"/>
              <a:t>significant result implies that the two variables have different distributions </a:t>
            </a:r>
            <a:r>
              <a:rPr lang="en-US" sz="2400" dirty="0"/>
              <a:t>(possibly due to different means but also possibly due to variances or skewness) </a:t>
            </a:r>
          </a:p>
          <a:p>
            <a:pPr marL="457200" indent="-457200">
              <a:buFont typeface="Arial" charset="0"/>
              <a:buChar char="•"/>
            </a:pPr>
            <a:endParaRPr lang="en-US" sz="32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87757" y="3229545"/>
            <a:ext cx="2418522" cy="625321"/>
          </a:xfrm>
          <a:prstGeom prst="rect">
            <a:avLst/>
          </a:prstGeom>
        </p:spPr>
      </p:pic>
    </p:spTree>
    <p:extLst>
      <p:ext uri="{BB962C8B-B14F-4D97-AF65-F5344CB8AC3E}">
        <p14:creationId xmlns:p14="http://schemas.microsoft.com/office/powerpoint/2010/main" val="65551781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Doing a Mann-Whitney / Wilcoxon Rank in R</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4150" y="1174750"/>
            <a:ext cx="3359150" cy="1693930"/>
          </a:xfrm>
          <a:prstGeom prst="rect">
            <a:avLst/>
          </a:prstGeom>
        </p:spPr>
      </p:pic>
      <p:pic>
        <p:nvPicPr>
          <p:cNvPr id="8" name="Picture 7"/>
          <p:cNvPicPr>
            <a:picLocks noChangeAspect="1"/>
          </p:cNvPicPr>
          <p:nvPr/>
        </p:nvPicPr>
        <p:blipFill rotWithShape="1">
          <a:blip r:embed="rId3">
            <a:extLst>
              <a:ext uri="{28A0092B-C50C-407E-A947-70E740481C1C}">
                <a14:useLocalDpi xmlns:a14="http://schemas.microsoft.com/office/drawing/2010/main" val="0"/>
              </a:ext>
            </a:extLst>
          </a:blip>
          <a:srcRect r="23369"/>
          <a:stretch/>
        </p:blipFill>
        <p:spPr>
          <a:xfrm>
            <a:off x="184150" y="2868680"/>
            <a:ext cx="4997450" cy="1374794"/>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72150" y="1620171"/>
            <a:ext cx="6115050" cy="2623303"/>
          </a:xfrm>
          <a:prstGeom prst="rect">
            <a:avLst/>
          </a:prstGeom>
        </p:spPr>
      </p:pic>
      <p:grpSp>
        <p:nvGrpSpPr>
          <p:cNvPr id="12" name="Group 11"/>
          <p:cNvGrpSpPr/>
          <p:nvPr/>
        </p:nvGrpSpPr>
        <p:grpSpPr>
          <a:xfrm>
            <a:off x="1333500" y="2628900"/>
            <a:ext cx="8553450" cy="1614574"/>
            <a:chOff x="1333500" y="2628900"/>
            <a:chExt cx="8553450" cy="1614574"/>
          </a:xfrm>
        </p:grpSpPr>
        <p:sp>
          <p:nvSpPr>
            <p:cNvPr id="10" name="Rectangle 9"/>
            <p:cNvSpPr/>
            <p:nvPr/>
          </p:nvSpPr>
          <p:spPr>
            <a:xfrm>
              <a:off x="8077200" y="2628900"/>
              <a:ext cx="1809750" cy="302922"/>
            </a:xfrm>
            <a:prstGeom prst="rect">
              <a:avLst/>
            </a:prstGeom>
            <a:solidFill>
              <a:srgbClr val="FFF23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1333500" y="3940552"/>
              <a:ext cx="1809750" cy="302922"/>
            </a:xfrm>
            <a:prstGeom prst="rect">
              <a:avLst/>
            </a:prstGeom>
            <a:solidFill>
              <a:srgbClr val="FFF239">
                <a:alpha val="3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1082545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Sign test</a:t>
            </a:r>
          </a:p>
        </p:txBody>
      </p:sp>
      <p:sp>
        <p:nvSpPr>
          <p:cNvPr id="3" name="Rectangle 2"/>
          <p:cNvSpPr/>
          <p:nvPr/>
        </p:nvSpPr>
        <p:spPr>
          <a:xfrm>
            <a:off x="231913" y="1205974"/>
            <a:ext cx="11728174" cy="4893647"/>
          </a:xfrm>
          <a:prstGeom prst="rect">
            <a:avLst/>
          </a:prstGeom>
        </p:spPr>
        <p:txBody>
          <a:bodyPr wrap="square">
            <a:spAutoFit/>
          </a:bodyPr>
          <a:lstStyle/>
          <a:p>
            <a:r>
              <a:rPr lang="en-US" sz="2400" b="1" dirty="0">
                <a:latin typeface="Calibri" charset="0"/>
              </a:rPr>
              <a:t>Replaces one-sample or paired-sample t-test</a:t>
            </a:r>
          </a:p>
          <a:p>
            <a:pPr marL="342900" indent="-342900">
              <a:buFont typeface="Arial" charset="0"/>
              <a:buChar char="•"/>
            </a:pPr>
            <a:endParaRPr lang="en-US" sz="2400" b="1" dirty="0">
              <a:latin typeface="Calibri" charset="0"/>
            </a:endParaRPr>
          </a:p>
          <a:p>
            <a:pPr marL="342900" indent="-342900">
              <a:buFont typeface="Arial" charset="0"/>
              <a:buChar char="•"/>
            </a:pPr>
            <a:r>
              <a:rPr lang="en-US" sz="2400" dirty="0">
                <a:latin typeface="Calibri" charset="0"/>
              </a:rPr>
              <a:t>Convert the data to a score (+ or -) </a:t>
            </a:r>
          </a:p>
          <a:p>
            <a:pPr marL="800100" lvl="1" indent="-342900">
              <a:buFont typeface="Arial" charset="0"/>
              <a:buChar char="•"/>
            </a:pPr>
            <a:r>
              <a:rPr lang="en-US" sz="2400" dirty="0">
                <a:latin typeface="Calibri" charset="0"/>
              </a:rPr>
              <a:t>One-sample: whether the value is above or below the hypothesized value.</a:t>
            </a:r>
          </a:p>
          <a:p>
            <a:pPr marL="800100" lvl="1" indent="-342900">
              <a:buFont typeface="Arial" charset="0"/>
              <a:buChar char="•"/>
            </a:pPr>
            <a:r>
              <a:rPr lang="en-US" sz="2400" dirty="0">
                <a:latin typeface="Calibri" charset="0"/>
              </a:rPr>
              <a:t>Paired-sample: whether the second value is higher or lower</a:t>
            </a:r>
          </a:p>
          <a:p>
            <a:pPr marL="800100" lvl="1" indent="-342900">
              <a:buFont typeface="Arial" charset="0"/>
              <a:buChar char="•"/>
            </a:pPr>
            <a:endParaRPr lang="en-US" sz="2400" dirty="0">
              <a:latin typeface="Calibri" charset="0"/>
            </a:endParaRPr>
          </a:p>
          <a:p>
            <a:pPr marL="342900" indent="-342900">
              <a:buFont typeface="Arial" charset="0"/>
              <a:buChar char="•"/>
            </a:pPr>
            <a:r>
              <a:rPr lang="en-US" sz="2400" dirty="0">
                <a:latin typeface="Calibri" charset="0"/>
              </a:rPr>
              <a:t>Under the null hypothesis, the number of +’s should equal the number of –’s, so this test boils down to a binomial test </a:t>
            </a:r>
          </a:p>
          <a:p>
            <a:pPr marL="342900" indent="-342900">
              <a:buFont typeface="Arial" charset="0"/>
              <a:buChar char="•"/>
            </a:pPr>
            <a:endParaRPr lang="en-US" sz="2400" dirty="0">
              <a:latin typeface="Arial" charset="0"/>
            </a:endParaRPr>
          </a:p>
          <a:p>
            <a:pPr marL="342900" indent="-342900">
              <a:buFont typeface="Arial" charset="0"/>
              <a:buChar char="•"/>
            </a:pPr>
            <a:r>
              <a:rPr lang="en-US" sz="2400" dirty="0">
                <a:latin typeface="Calibri" charset="0"/>
              </a:rPr>
              <a:t>Obviously, it’s throwing away a lot of information </a:t>
            </a:r>
          </a:p>
          <a:p>
            <a:pPr marL="342900" indent="-342900">
              <a:buFont typeface="Arial" charset="0"/>
              <a:buChar char="•"/>
            </a:pPr>
            <a:endParaRPr lang="en-US" sz="2400" dirty="0">
              <a:latin typeface="Arial" charset="0"/>
            </a:endParaRPr>
          </a:p>
          <a:p>
            <a:pPr marL="342900" indent="-342900">
              <a:buFont typeface="Arial" charset="0"/>
              <a:buChar char="•"/>
            </a:pPr>
            <a:r>
              <a:rPr lang="en-US" sz="2400" dirty="0">
                <a:latin typeface="Arial" charset="0"/>
              </a:rPr>
              <a:t>I</a:t>
            </a:r>
            <a:r>
              <a:rPr lang="en-US" sz="2400" dirty="0">
                <a:latin typeface="Calibri" charset="0"/>
              </a:rPr>
              <a:t>mplementation: </a:t>
            </a:r>
          </a:p>
          <a:p>
            <a:endParaRPr lang="en-US" sz="2400" dirty="0">
              <a:latin typeface="Calibri"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7209" y="5126383"/>
            <a:ext cx="4724400" cy="660400"/>
          </a:xfrm>
          <a:prstGeom prst="rect">
            <a:avLst/>
          </a:prstGeom>
        </p:spPr>
      </p:pic>
    </p:spTree>
    <p:extLst>
      <p:ext uri="{BB962C8B-B14F-4D97-AF65-F5344CB8AC3E}">
        <p14:creationId xmlns:p14="http://schemas.microsoft.com/office/powerpoint/2010/main" val="56517972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Doing sign test in R</a:t>
            </a:r>
          </a:p>
        </p:txBody>
      </p:sp>
      <p:sp>
        <p:nvSpPr>
          <p:cNvPr id="3" name="Rectangle 2"/>
          <p:cNvSpPr/>
          <p:nvPr/>
        </p:nvSpPr>
        <p:spPr>
          <a:xfrm>
            <a:off x="231913" y="1205974"/>
            <a:ext cx="11728174" cy="1200329"/>
          </a:xfrm>
          <a:prstGeom prst="rect">
            <a:avLst/>
          </a:prstGeom>
        </p:spPr>
        <p:txBody>
          <a:bodyPr wrap="square">
            <a:spAutoFit/>
          </a:bodyPr>
          <a:lstStyle/>
          <a:p>
            <a:pPr marL="342900" indent="-342900">
              <a:buFont typeface="Arial" charset="0"/>
              <a:buChar char="•"/>
            </a:pPr>
            <a:endParaRPr lang="en-US" sz="2400" dirty="0">
              <a:latin typeface="Arial" charset="0"/>
            </a:endParaRPr>
          </a:p>
          <a:p>
            <a:pPr marL="342900" indent="-342900">
              <a:buFont typeface="Arial" charset="0"/>
              <a:buChar char="•"/>
            </a:pPr>
            <a:r>
              <a:rPr lang="en-US" sz="2400" dirty="0">
                <a:latin typeface="Arial" charset="0"/>
              </a:rPr>
              <a:t>I</a:t>
            </a:r>
            <a:r>
              <a:rPr lang="en-US" sz="2400" dirty="0">
                <a:latin typeface="Calibri" charset="0"/>
              </a:rPr>
              <a:t>mplementation: </a:t>
            </a:r>
          </a:p>
          <a:p>
            <a:endParaRPr lang="en-US" sz="2400" dirty="0">
              <a:latin typeface="Calibri"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1913" y="2041120"/>
            <a:ext cx="3162300" cy="1270484"/>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913" y="3619226"/>
            <a:ext cx="6679875" cy="302452"/>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1913" y="3300816"/>
            <a:ext cx="1343260" cy="313091"/>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1913" y="3921678"/>
            <a:ext cx="5415852" cy="292255"/>
          </a:xfrm>
          <a:prstGeom prst="rect">
            <a:avLst/>
          </a:prstGeom>
        </p:spPr>
      </p:pic>
      <p:pic>
        <p:nvPicPr>
          <p:cNvPr id="9" name="Picture 8"/>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31913" y="4291365"/>
            <a:ext cx="6723529" cy="2424677"/>
          </a:xfrm>
          <a:prstGeom prst="rect">
            <a:avLst/>
          </a:prstGeom>
        </p:spPr>
      </p:pic>
      <p:graphicFrame>
        <p:nvGraphicFramePr>
          <p:cNvPr id="12" name="Table 11"/>
          <p:cNvGraphicFramePr>
            <a:graphicFrameLocks noGrp="1"/>
          </p:cNvGraphicFramePr>
          <p:nvPr>
            <p:extLst>
              <p:ext uri="{D42A27DB-BD31-4B8C-83A1-F6EECF244321}">
                <p14:modId xmlns:p14="http://schemas.microsoft.com/office/powerpoint/2010/main" val="557097006"/>
              </p:ext>
            </p:extLst>
          </p:nvPr>
        </p:nvGraphicFramePr>
        <p:xfrm>
          <a:off x="7699513" y="4128838"/>
          <a:ext cx="3940037" cy="1828800"/>
        </p:xfrm>
        <a:graphic>
          <a:graphicData uri="http://schemas.openxmlformats.org/drawingml/2006/table">
            <a:tbl>
              <a:tblPr firstRow="1" bandRow="1">
                <a:tableStyleId>{073A0DAA-6AF3-43AB-8588-CEC1D06C72B9}</a:tableStyleId>
              </a:tblPr>
              <a:tblGrid>
                <a:gridCol w="2599941">
                  <a:extLst>
                    <a:ext uri="{9D8B030D-6E8A-4147-A177-3AD203B41FA5}">
                      <a16:colId xmlns:a16="http://schemas.microsoft.com/office/drawing/2014/main" val="20000"/>
                    </a:ext>
                  </a:extLst>
                </a:gridCol>
                <a:gridCol w="1340096">
                  <a:extLst>
                    <a:ext uri="{9D8B030D-6E8A-4147-A177-3AD203B41FA5}">
                      <a16:colId xmlns:a16="http://schemas.microsoft.com/office/drawing/2014/main" val="20001"/>
                    </a:ext>
                  </a:extLst>
                </a:gridCol>
              </a:tblGrid>
              <a:tr h="370840">
                <a:tc>
                  <a:txBody>
                    <a:bodyPr/>
                    <a:lstStyle/>
                    <a:p>
                      <a:r>
                        <a:rPr lang="en-US" sz="2400" dirty="0">
                          <a:solidFill>
                            <a:sysClr val="windowText" lastClr="000000"/>
                          </a:solidFill>
                        </a:rPr>
                        <a:t>Test</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solidFill>
                            <a:sysClr val="windowText" lastClr="000000"/>
                          </a:solidFill>
                        </a:rPr>
                        <a:t>P-value</a:t>
                      </a:r>
                    </a:p>
                  </a:txBody>
                  <a:tcPr>
                    <a:lnL w="12700" cmpd="sng">
                      <a:noFill/>
                    </a:lnL>
                    <a:lnR w="12700" cmpd="sng">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r h="370840">
                <a:tc>
                  <a:txBody>
                    <a:bodyPr/>
                    <a:lstStyle/>
                    <a:p>
                      <a:r>
                        <a:rPr lang="en-US" sz="2400" dirty="0">
                          <a:solidFill>
                            <a:sysClr val="windowText" lastClr="000000"/>
                          </a:solidFill>
                        </a:rPr>
                        <a:t>T-test</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tc>
                  <a:txBody>
                    <a:bodyPr/>
                    <a:lstStyle/>
                    <a:p>
                      <a:r>
                        <a:rPr lang="en-US" sz="2400" dirty="0">
                          <a:solidFill>
                            <a:sysClr val="windowText" lastClr="000000"/>
                          </a:solidFill>
                        </a:rPr>
                        <a:t>0.049</a:t>
                      </a:r>
                    </a:p>
                  </a:txBody>
                  <a:tcPr>
                    <a:lnL w="12700" cmpd="sng">
                      <a:noFill/>
                    </a:lnL>
                    <a:lnR w="12700" cmpd="sng">
                      <a:noFill/>
                    </a:lnR>
                    <a:lnT w="12700" cap="flat" cmpd="sng" algn="ctr">
                      <a:solidFill>
                        <a:schemeClr val="tx1"/>
                      </a:solidFill>
                      <a:prstDash val="solid"/>
                      <a:round/>
                      <a:headEnd type="none" w="med" len="med"/>
                      <a:tailEnd type="none" w="med" len="med"/>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1"/>
                  </a:ext>
                </a:extLst>
              </a:tr>
              <a:tr h="370840">
                <a:tc>
                  <a:txBody>
                    <a:bodyPr/>
                    <a:lstStyle/>
                    <a:p>
                      <a:r>
                        <a:rPr lang="en-US" sz="2400" dirty="0">
                          <a:solidFill>
                            <a:sysClr val="windowText" lastClr="000000"/>
                          </a:solidFill>
                        </a:rPr>
                        <a:t>Wilcox rank test</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r>
                        <a:rPr lang="en-US" sz="2400" dirty="0">
                          <a:solidFill>
                            <a:sysClr val="windowText" lastClr="000000"/>
                          </a:solidFill>
                        </a:rPr>
                        <a:t>0.074</a:t>
                      </a:r>
                    </a:p>
                  </a:txBody>
                  <a:tcP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10002"/>
                  </a:ext>
                </a:extLst>
              </a:tr>
              <a:tr h="370840">
                <a:tc>
                  <a:txBody>
                    <a:bodyPr/>
                    <a:lstStyle/>
                    <a:p>
                      <a:r>
                        <a:rPr lang="en-US" sz="2400" dirty="0">
                          <a:solidFill>
                            <a:sysClr val="windowText" lastClr="000000"/>
                          </a:solidFill>
                        </a:rPr>
                        <a:t>Sign test</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lang="en-US" sz="2400" dirty="0">
                          <a:solidFill>
                            <a:sysClr val="windowText" lastClr="000000"/>
                          </a:solidFill>
                        </a:rPr>
                        <a:t>0.125</a:t>
                      </a:r>
                    </a:p>
                  </a:txBody>
                  <a:tcPr>
                    <a:lnL w="12700" cmpd="sng">
                      <a:noFill/>
                    </a:lnL>
                    <a:lnR w="12700" cmpd="sng">
                      <a:noFill/>
                    </a:lnR>
                    <a:lnT w="12700" cmpd="sng">
                      <a:noFill/>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25589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a:t>
            </a:r>
          </a:p>
        </p:txBody>
      </p:sp>
      <p:sp>
        <p:nvSpPr>
          <p:cNvPr id="4" name="Rectangle 3"/>
          <p:cNvSpPr/>
          <p:nvPr/>
        </p:nvSpPr>
        <p:spPr>
          <a:xfrm>
            <a:off x="237994" y="1161821"/>
            <a:ext cx="11649205" cy="4832092"/>
          </a:xfrm>
          <a:prstGeom prst="rect">
            <a:avLst/>
          </a:prstGeom>
        </p:spPr>
        <p:txBody>
          <a:bodyPr wrap="square">
            <a:spAutoFit/>
          </a:bodyPr>
          <a:lstStyle/>
          <a:p>
            <a:pPr marL="342900" indent="-342900">
              <a:buFont typeface="Arial" charset="0"/>
              <a:buChar char="•"/>
            </a:pPr>
            <a:r>
              <a:rPr lang="en-US" sz="2800" dirty="0"/>
              <a:t>Makes almost no assumptions about the underlying data and allow very specific questions to be asked.</a:t>
            </a:r>
          </a:p>
          <a:p>
            <a:pPr marL="342900" indent="-342900">
              <a:buFont typeface="Arial" charset="0"/>
              <a:buChar char="•"/>
            </a:pPr>
            <a:endParaRPr lang="en-US" sz="2800" dirty="0"/>
          </a:p>
          <a:p>
            <a:pPr marL="342900" indent="-342900">
              <a:buFont typeface="Arial" charset="0"/>
              <a:buChar char="•"/>
            </a:pPr>
            <a:r>
              <a:rPr lang="en-US" sz="2800" dirty="0"/>
              <a:t>Under the null hypothesis, the two groups are drawn from identical distributions (they are from identical populations) </a:t>
            </a:r>
          </a:p>
          <a:p>
            <a:pPr marL="342900" indent="-342900">
              <a:buFont typeface="Arial" charset="0"/>
              <a:buChar char="•"/>
            </a:pPr>
            <a:endParaRPr lang="en-US" sz="2800" dirty="0"/>
          </a:p>
          <a:p>
            <a:pPr marL="342900" indent="-342900">
              <a:buFont typeface="Arial" charset="0"/>
              <a:buChar char="•"/>
            </a:pPr>
            <a:r>
              <a:rPr lang="en-US" sz="2800" dirty="0"/>
              <a:t>By randomizing the observations between groups, an expected distribution under the null hypothesis can be generated </a:t>
            </a:r>
          </a:p>
          <a:p>
            <a:pPr marL="342900" indent="-342900">
              <a:buFont typeface="Arial" charset="0"/>
              <a:buChar char="•"/>
            </a:pPr>
            <a:endParaRPr lang="en-US" sz="2800" dirty="0"/>
          </a:p>
          <a:p>
            <a:pPr marL="342900" indent="-342900">
              <a:buFont typeface="Arial" charset="0"/>
              <a:buChar char="•"/>
            </a:pPr>
            <a:r>
              <a:rPr lang="en-US" sz="2800" dirty="0"/>
              <a:t>If we are interested in differences between the mean, then we might choose mean 1-mean 2 as our test statistic </a:t>
            </a:r>
          </a:p>
        </p:txBody>
      </p:sp>
    </p:spTree>
    <p:extLst>
      <p:ext uri="{BB962C8B-B14F-4D97-AF65-F5344CB8AC3E}">
        <p14:creationId xmlns:p14="http://schemas.microsoft.com/office/powerpoint/2010/main" val="6968075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Today</a:t>
            </a:r>
          </a:p>
        </p:txBody>
      </p:sp>
      <p:sp>
        <p:nvSpPr>
          <p:cNvPr id="3" name="Rectangle 2"/>
          <p:cNvSpPr/>
          <p:nvPr/>
        </p:nvSpPr>
        <p:spPr>
          <a:xfrm>
            <a:off x="214641" y="1109317"/>
            <a:ext cx="8595359" cy="5016758"/>
          </a:xfrm>
          <a:prstGeom prst="rect">
            <a:avLst/>
          </a:prstGeom>
        </p:spPr>
        <p:txBody>
          <a:bodyPr wrap="square">
            <a:spAutoFit/>
          </a:bodyPr>
          <a:lstStyle/>
          <a:p>
            <a:pPr marL="742950" indent="-742950">
              <a:buFont typeface="+mj-lt"/>
              <a:buAutoNum type="arabicParenR"/>
            </a:pPr>
            <a:r>
              <a:rPr lang="en-US" sz="2800" dirty="0"/>
              <a:t>Comparing means</a:t>
            </a:r>
          </a:p>
          <a:p>
            <a:pPr marL="1200150" lvl="1" indent="-742950">
              <a:buFont typeface="+mj-lt"/>
              <a:buAutoNum type="alphaLcParenR"/>
            </a:pPr>
            <a:r>
              <a:rPr lang="en-US" sz="2400" dirty="0"/>
              <a:t>One sample t-test</a:t>
            </a:r>
          </a:p>
          <a:p>
            <a:pPr marL="1200150" lvl="1" indent="-742950">
              <a:buFont typeface="+mj-lt"/>
              <a:buAutoNum type="alphaLcParenR"/>
            </a:pPr>
            <a:r>
              <a:rPr lang="en-US" sz="2400" dirty="0"/>
              <a:t>Two sample t-test</a:t>
            </a:r>
          </a:p>
          <a:p>
            <a:pPr marL="1200150" lvl="1" indent="-742950">
              <a:buFont typeface="+mj-lt"/>
              <a:buAutoNum type="alphaLcParenR"/>
            </a:pPr>
            <a:r>
              <a:rPr lang="en-US" sz="2400" dirty="0"/>
              <a:t>Paired value t-test</a:t>
            </a:r>
          </a:p>
          <a:p>
            <a:pPr marL="742950" indent="-742950">
              <a:buFont typeface="+mj-lt"/>
              <a:buAutoNum type="arabicParenR"/>
            </a:pPr>
            <a:r>
              <a:rPr lang="en-US" sz="2800" dirty="0"/>
              <a:t>Comparing Variances</a:t>
            </a:r>
          </a:p>
          <a:p>
            <a:pPr marL="1200150" lvl="1" indent="-742950">
              <a:buFont typeface="+mj-lt"/>
              <a:buAutoNum type="alphaLcParenR"/>
            </a:pPr>
            <a:r>
              <a:rPr lang="en-US" sz="2400" dirty="0" err="1"/>
              <a:t>Levene’s</a:t>
            </a:r>
            <a:r>
              <a:rPr lang="en-US" sz="2400" dirty="0"/>
              <a:t> test</a:t>
            </a:r>
          </a:p>
          <a:p>
            <a:pPr marL="742950" indent="-742950">
              <a:buFont typeface="+mj-lt"/>
              <a:buAutoNum type="arabicParenR"/>
            </a:pPr>
            <a:r>
              <a:rPr lang="en-US" sz="2800" dirty="0"/>
              <a:t>Assumptions</a:t>
            </a:r>
          </a:p>
          <a:p>
            <a:pPr marL="742950" indent="-742950">
              <a:buFont typeface="+mj-lt"/>
              <a:buAutoNum type="arabicParenR"/>
            </a:pPr>
            <a:r>
              <a:rPr lang="en-US" sz="2800" dirty="0"/>
              <a:t>Transformations</a:t>
            </a:r>
          </a:p>
          <a:p>
            <a:pPr marL="742950" indent="-742950">
              <a:buFont typeface="+mj-lt"/>
              <a:buAutoNum type="arabicParenR"/>
            </a:pPr>
            <a:r>
              <a:rPr lang="en-US" sz="2800" dirty="0"/>
              <a:t>Non-parametric tests</a:t>
            </a:r>
          </a:p>
          <a:p>
            <a:pPr marL="1200150" lvl="1" indent="-742950">
              <a:buFont typeface="+mj-lt"/>
              <a:buAutoNum type="alphaLcParenR"/>
            </a:pPr>
            <a:r>
              <a:rPr lang="en-US" sz="2400" dirty="0"/>
              <a:t>Sign test</a:t>
            </a:r>
          </a:p>
          <a:p>
            <a:pPr marL="1200150" lvl="1" indent="-742950">
              <a:buFont typeface="+mj-lt"/>
              <a:buAutoNum type="alphaLcParenR"/>
            </a:pPr>
            <a:r>
              <a:rPr lang="en-US" sz="2400" dirty="0"/>
              <a:t>Mann-Whitey / Wilcoxon Rank</a:t>
            </a:r>
          </a:p>
          <a:p>
            <a:pPr marL="1200150" lvl="1" indent="-742950">
              <a:buFont typeface="+mj-lt"/>
              <a:buAutoNum type="alphaLcParenR"/>
            </a:pPr>
            <a:r>
              <a:rPr lang="en-US" sz="2400" dirty="0"/>
              <a:t>Permutation test</a:t>
            </a:r>
          </a:p>
        </p:txBody>
      </p:sp>
    </p:spTree>
    <p:extLst>
      <p:ext uri="{BB962C8B-B14F-4D97-AF65-F5344CB8AC3E}">
        <p14:creationId xmlns:p14="http://schemas.microsoft.com/office/powerpoint/2010/main" val="19027049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a:t>
            </a:r>
          </a:p>
        </p:txBody>
      </p:sp>
      <p:sp>
        <p:nvSpPr>
          <p:cNvPr id="4" name="Rectangle 3"/>
          <p:cNvSpPr/>
          <p:nvPr/>
        </p:nvSpPr>
        <p:spPr>
          <a:xfrm>
            <a:off x="237995" y="1161821"/>
            <a:ext cx="8051240" cy="5386090"/>
          </a:xfrm>
          <a:prstGeom prst="rect">
            <a:avLst/>
          </a:prstGeom>
        </p:spPr>
        <p:txBody>
          <a:bodyPr wrap="square">
            <a:spAutoFit/>
          </a:bodyPr>
          <a:lstStyle/>
          <a:p>
            <a:r>
              <a:rPr lang="en-US" sz="2400" dirty="0"/>
              <a:t>Step 1: Create a permuted set of data in which the values of the response variable are randomly reordered </a:t>
            </a:r>
          </a:p>
          <a:p>
            <a:endParaRPr lang="en-US" sz="2400" dirty="0"/>
          </a:p>
          <a:p>
            <a:r>
              <a:rPr lang="en-US" sz="2400" dirty="0"/>
              <a:t>Step 2: Calculate the test statistic from the randomly reordered groups </a:t>
            </a:r>
          </a:p>
          <a:p>
            <a:endParaRPr lang="en-US" sz="2400" dirty="0"/>
          </a:p>
          <a:p>
            <a:r>
              <a:rPr lang="en-US" sz="2400" dirty="0"/>
              <a:t>Step 3: Repeat Steps 1 and 2 thousands of times </a:t>
            </a:r>
          </a:p>
          <a:p>
            <a:endParaRPr lang="en-US" sz="2400" dirty="0"/>
          </a:p>
          <a:p>
            <a:r>
              <a:rPr lang="en-US" sz="2400" dirty="0"/>
              <a:t>Step 4: Compare the actual value of the test statistic from the original data to the distribution of values from the permutation steps </a:t>
            </a:r>
          </a:p>
          <a:p>
            <a:endParaRPr lang="en-US" sz="2400" dirty="0"/>
          </a:p>
          <a:p>
            <a:endParaRPr lang="en-US" sz="2400" dirty="0"/>
          </a:p>
          <a:p>
            <a:endParaRPr lang="en-US" sz="3200" dirty="0"/>
          </a:p>
        </p:txBody>
      </p:sp>
    </p:spTree>
    <p:extLst>
      <p:ext uri="{BB962C8B-B14F-4D97-AF65-F5344CB8AC3E}">
        <p14:creationId xmlns:p14="http://schemas.microsoft.com/office/powerpoint/2010/main" val="45795656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9268" y="1015427"/>
            <a:ext cx="6659218" cy="5735142"/>
          </a:xfrm>
          <a:prstGeom prst="rect">
            <a:avLst/>
          </a:prstGeom>
        </p:spPr>
      </p:pic>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02007" y="2133600"/>
            <a:ext cx="5013966" cy="3151367"/>
          </a:xfrm>
          <a:prstGeom prst="rect">
            <a:avLst/>
          </a:prstGeom>
        </p:spPr>
      </p:pic>
    </p:spTree>
    <p:extLst>
      <p:ext uri="{BB962C8B-B14F-4D97-AF65-F5344CB8AC3E}">
        <p14:creationId xmlns:p14="http://schemas.microsoft.com/office/powerpoint/2010/main" val="45838929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Permutation test (</a:t>
            </a:r>
            <a:r>
              <a:rPr lang="en-US" b="1" dirty="0" err="1">
                <a:solidFill>
                  <a:schemeClr val="bg1"/>
                </a:solidFill>
              </a:rPr>
              <a:t>vers</a:t>
            </a:r>
            <a:r>
              <a:rPr lang="en-US" b="1" dirty="0">
                <a:solidFill>
                  <a:schemeClr val="bg1"/>
                </a:solidFill>
              </a:rPr>
              <a:t>. 2)</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98384" y="1377770"/>
            <a:ext cx="4293616" cy="3308530"/>
          </a:xfrm>
          <a:prstGeom prst="rect">
            <a:avLst/>
          </a:prstGeom>
        </p:spPr>
      </p:pic>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6032" y="935915"/>
            <a:ext cx="4910811" cy="5922085"/>
          </a:xfrm>
          <a:prstGeom prst="rect">
            <a:avLst/>
          </a:prstGeom>
        </p:spPr>
      </p:pic>
      <p:sp>
        <p:nvSpPr>
          <p:cNvPr id="7" name="TextBox 6"/>
          <p:cNvSpPr txBox="1"/>
          <p:nvPr/>
        </p:nvSpPr>
        <p:spPr>
          <a:xfrm>
            <a:off x="6096000" y="5376672"/>
            <a:ext cx="5096395" cy="830997"/>
          </a:xfrm>
          <a:prstGeom prst="rect">
            <a:avLst/>
          </a:prstGeom>
          <a:noFill/>
        </p:spPr>
        <p:txBody>
          <a:bodyPr wrap="none" rtlCol="0">
            <a:spAutoFit/>
          </a:bodyPr>
          <a:lstStyle/>
          <a:p>
            <a:r>
              <a:rPr lang="en-US" sz="2400" dirty="0"/>
              <a:t>P-value from permutation test = 0.0647</a:t>
            </a:r>
          </a:p>
          <a:p>
            <a:r>
              <a:rPr lang="en-US" sz="2400" dirty="0"/>
              <a:t>P-value from T-test = 0.058</a:t>
            </a:r>
          </a:p>
        </p:txBody>
      </p:sp>
    </p:spTree>
    <p:extLst>
      <p:ext uri="{BB962C8B-B14F-4D97-AF65-F5344CB8AC3E}">
        <p14:creationId xmlns:p14="http://schemas.microsoft.com/office/powerpoint/2010/main" val="14410209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For Thursday</a:t>
            </a:r>
          </a:p>
        </p:txBody>
      </p:sp>
      <p:sp>
        <p:nvSpPr>
          <p:cNvPr id="6" name="Rectangle 5"/>
          <p:cNvSpPr/>
          <p:nvPr/>
        </p:nvSpPr>
        <p:spPr>
          <a:xfrm>
            <a:off x="100208" y="1297140"/>
            <a:ext cx="11887200" cy="4031873"/>
          </a:xfrm>
          <a:prstGeom prst="rect">
            <a:avLst/>
          </a:prstGeom>
        </p:spPr>
        <p:txBody>
          <a:bodyPr wrap="square">
            <a:spAutoFit/>
          </a:bodyPr>
          <a:lstStyle/>
          <a:p>
            <a:r>
              <a:rPr lang="en-US" sz="3200" dirty="0"/>
              <a:t>Read chapter </a:t>
            </a:r>
            <a:r>
              <a:rPr lang="en-US" sz="3200"/>
              <a:t>WS 10-13</a:t>
            </a:r>
            <a:endParaRPr lang="en-US" sz="3200" dirty="0"/>
          </a:p>
          <a:p>
            <a:endParaRPr lang="en-US" sz="3200" dirty="0"/>
          </a:p>
          <a:p>
            <a:r>
              <a:rPr lang="en-US" sz="3200" dirty="0"/>
              <a:t>Bring laptop to class!</a:t>
            </a:r>
          </a:p>
          <a:p>
            <a:endParaRPr lang="en-US" sz="3200" dirty="0"/>
          </a:p>
          <a:p>
            <a:r>
              <a:rPr lang="en-US" sz="3200" dirty="0"/>
              <a:t>Heath Blackmon  </a:t>
            </a:r>
          </a:p>
          <a:p>
            <a:r>
              <a:rPr lang="en-US" sz="3200" dirty="0"/>
              <a:t>BSBW 309  </a:t>
            </a:r>
          </a:p>
          <a:p>
            <a:r>
              <a:rPr lang="en-US" sz="3200" dirty="0"/>
              <a:t>coleoguy@gmail.com  </a:t>
            </a:r>
          </a:p>
          <a:p>
            <a:r>
              <a:rPr lang="en-US" sz="3200" dirty="0"/>
              <a:t>@coleoguy</a:t>
            </a:r>
          </a:p>
        </p:txBody>
      </p:sp>
    </p:spTree>
    <p:extLst>
      <p:ext uri="{BB962C8B-B14F-4D97-AF65-F5344CB8AC3E}">
        <p14:creationId xmlns:p14="http://schemas.microsoft.com/office/powerpoint/2010/main" val="7718764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lstStyle/>
          <a:p>
            <a:pPr algn="ctr"/>
            <a:r>
              <a:rPr lang="en-US" b="1" dirty="0">
                <a:solidFill>
                  <a:schemeClr val="bg1"/>
                </a:solidFill>
              </a:rPr>
              <a:t>Continuous Data (more or less)</a:t>
            </a:r>
          </a:p>
        </p:txBody>
      </p:sp>
      <p:sp>
        <p:nvSpPr>
          <p:cNvPr id="4" name="Rectangle 3"/>
          <p:cNvSpPr/>
          <p:nvPr/>
        </p:nvSpPr>
        <p:spPr>
          <a:xfrm>
            <a:off x="195431" y="1149293"/>
            <a:ext cx="10450798" cy="3416320"/>
          </a:xfrm>
          <a:prstGeom prst="rect">
            <a:avLst/>
          </a:prstGeom>
        </p:spPr>
        <p:txBody>
          <a:bodyPr wrap="square">
            <a:spAutoFit/>
          </a:bodyPr>
          <a:lstStyle/>
          <a:p>
            <a:r>
              <a:rPr lang="en-US" sz="2400" b="1" dirty="0"/>
              <a:t>Many datasets are technically categorical but can be treated as continuous.</a:t>
            </a:r>
          </a:p>
          <a:p>
            <a:r>
              <a:rPr lang="en-US" sz="2400" b="1" dirty="0"/>
              <a:t>	- count data</a:t>
            </a:r>
          </a:p>
          <a:p>
            <a:r>
              <a:rPr lang="en-US" sz="2400" b="1" dirty="0"/>
              <a:t>		chromosomes</a:t>
            </a:r>
          </a:p>
          <a:p>
            <a:r>
              <a:rPr lang="en-US" sz="2400" b="1" dirty="0"/>
              <a:t>		offspring</a:t>
            </a:r>
          </a:p>
          <a:p>
            <a:r>
              <a:rPr lang="en-US" sz="2400" b="1" dirty="0"/>
              <a:t>		species</a:t>
            </a:r>
          </a:p>
          <a:p>
            <a:r>
              <a:rPr lang="en-US" sz="2400" b="1" dirty="0"/>
              <a:t>		gene copy number</a:t>
            </a:r>
          </a:p>
          <a:p>
            <a:endParaRPr lang="en-US" sz="2400" b="1" dirty="0"/>
          </a:p>
          <a:p>
            <a:endParaRPr lang="en-US" sz="2400" b="1" dirty="0"/>
          </a:p>
          <a:p>
            <a:endParaRPr lang="en-US" sz="2400" b="1" dirty="0"/>
          </a:p>
        </p:txBody>
      </p:sp>
    </p:spTree>
    <p:extLst>
      <p:ext uri="{BB962C8B-B14F-4D97-AF65-F5344CB8AC3E}">
        <p14:creationId xmlns:p14="http://schemas.microsoft.com/office/powerpoint/2010/main" val="2280614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 tests</a:t>
            </a:r>
          </a:p>
        </p:txBody>
      </p:sp>
      <p:pic>
        <p:nvPicPr>
          <p:cNvPr id="3" name="Picture 2"/>
          <p:cNvPicPr>
            <a:picLocks noChangeAspect="1"/>
          </p:cNvPicPr>
          <p:nvPr/>
        </p:nvPicPr>
        <p:blipFill>
          <a:blip r:embed="rId2"/>
          <a:stretch>
            <a:fillRect/>
          </a:stretch>
        </p:blipFill>
        <p:spPr>
          <a:xfrm>
            <a:off x="9179477" y="4634928"/>
            <a:ext cx="1902691" cy="1217722"/>
          </a:xfrm>
          <a:prstGeom prst="rect">
            <a:avLst/>
          </a:prstGeom>
        </p:spPr>
      </p:pic>
      <p:sp>
        <p:nvSpPr>
          <p:cNvPr id="5" name="Rectangle 4"/>
          <p:cNvSpPr/>
          <p:nvPr/>
        </p:nvSpPr>
        <p:spPr>
          <a:xfrm>
            <a:off x="195432" y="1149294"/>
            <a:ext cx="7743224" cy="4862870"/>
          </a:xfrm>
          <a:prstGeom prst="rect">
            <a:avLst/>
          </a:prstGeom>
        </p:spPr>
        <p:txBody>
          <a:bodyPr wrap="square">
            <a:spAutoFit/>
          </a:bodyPr>
          <a:lstStyle/>
          <a:p>
            <a:pPr marL="342900" indent="-342900">
              <a:buFont typeface="Arial" charset="0"/>
              <a:buChar char="•"/>
            </a:pPr>
            <a:r>
              <a:rPr lang="en-US" sz="2200" dirty="0"/>
              <a:t>Based on the </a:t>
            </a:r>
            <a:r>
              <a:rPr lang="en-US" sz="2200" i="1" dirty="0"/>
              <a:t>t</a:t>
            </a:r>
            <a:r>
              <a:rPr lang="en-US" sz="2200" dirty="0"/>
              <a:t>-distribution, which is similar to a normal distribution, except it takes into account the fact that we don’t know the population standard deviation with certainty.  Published by </a:t>
            </a:r>
            <a:r>
              <a:rPr lang="en-US" sz="2200" dirty="0" err="1"/>
              <a:t>Gosset</a:t>
            </a:r>
            <a:r>
              <a:rPr lang="en-US" sz="2200" dirty="0"/>
              <a:t> in 1908 under the pseudonym Student because he was employed by Guinness brewery.</a:t>
            </a:r>
          </a:p>
          <a:p>
            <a:pPr marL="342900" indent="-342900">
              <a:buFont typeface="Arial" charset="0"/>
              <a:buChar char="•"/>
            </a:pPr>
            <a:endParaRPr lang="en-US" sz="2200" dirty="0"/>
          </a:p>
          <a:p>
            <a:pPr marL="342900" indent="-342900">
              <a:buFont typeface="Arial" charset="0"/>
              <a:buChar char="•"/>
            </a:pPr>
            <a:r>
              <a:rPr lang="en-US" sz="2200" dirty="0"/>
              <a:t>Since we only know the sample standard deviation, instead of the population standard deviation, we have some additional uncertainty regarding the possible values of the mean </a:t>
            </a:r>
          </a:p>
          <a:p>
            <a:pPr marL="342900" indent="-342900">
              <a:buFont typeface="Arial" charset="0"/>
              <a:buChar char="•"/>
            </a:pPr>
            <a:endParaRPr lang="en-US" sz="2200" dirty="0"/>
          </a:p>
          <a:p>
            <a:pPr marL="342900" indent="-342900">
              <a:buFont typeface="Arial" charset="0"/>
              <a:buChar char="•"/>
            </a:pPr>
            <a:r>
              <a:rPr lang="en-US" sz="2200" dirty="0"/>
              <a:t>Consequently, the </a:t>
            </a:r>
            <a:r>
              <a:rPr lang="en-US" sz="2200" i="1" dirty="0"/>
              <a:t>t</a:t>
            </a:r>
            <a:r>
              <a:rPr lang="en-US" sz="2200" dirty="0"/>
              <a:t>-distribution is wider than the normal distribution, and the </a:t>
            </a:r>
            <a:r>
              <a:rPr lang="en-US" sz="2200" i="1" dirty="0"/>
              <a:t>t</a:t>
            </a:r>
            <a:r>
              <a:rPr lang="en-US" sz="2200" dirty="0"/>
              <a:t>-distribution actually yields a more exact estimate of the confidence interval for the mean </a:t>
            </a:r>
          </a:p>
          <a:p>
            <a:endParaRPr lang="en-US" sz="2400"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938656" y="1723981"/>
            <a:ext cx="4253344" cy="2122881"/>
          </a:xfrm>
          <a:prstGeom prst="rect">
            <a:avLst/>
          </a:prstGeom>
        </p:spPr>
      </p:pic>
    </p:spTree>
    <p:extLst>
      <p:ext uri="{BB962C8B-B14F-4D97-AF65-F5344CB8AC3E}">
        <p14:creationId xmlns:p14="http://schemas.microsoft.com/office/powerpoint/2010/main" val="53964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nodeType="afterEffect">
                                  <p:stCondLst>
                                    <p:cond delay="0"/>
                                  </p:stCondLst>
                                  <p:childTnLst>
                                    <p:set>
                                      <p:cBhvr>
                                        <p:cTn id="9" dur="1" fill="hold">
                                          <p:stCondLst>
                                            <p:cond delay="0"/>
                                          </p:stCondLst>
                                        </p:cTn>
                                        <p:tgtEl>
                                          <p:spTgt spid="6"/>
                                        </p:tgtEl>
                                        <p:attrNameLst>
                                          <p:attrName>style.visibility</p:attrName>
                                        </p:attrNameLst>
                                      </p:cBhvr>
                                      <p:to>
                                        <p:strVal val="visible"/>
                                      </p:to>
                                    </p:set>
                                  </p:childTnLst>
                                </p:cTn>
                              </p:par>
                            </p:childTnLst>
                          </p:cTn>
                        </p:par>
                        <p:par>
                          <p:cTn id="10" fill="hold">
                            <p:stCondLst>
                              <p:cond delay="0"/>
                            </p:stCondLst>
                            <p:childTnLst>
                              <p:par>
                                <p:cTn id="11" presetID="1" presetClass="entr" presetSubtype="0" fill="hold" nodeType="afterEffect">
                                  <p:stCondLst>
                                    <p:cond delay="0"/>
                                  </p:stCondLst>
                                  <p:childTnLst>
                                    <p:set>
                                      <p:cBhvr>
                                        <p:cTn id="12" dur="1" fill="hold">
                                          <p:stCondLst>
                                            <p:cond delay="0"/>
                                          </p:stCondLst>
                                        </p:cTn>
                                        <p:tgtEl>
                                          <p:spTgt spid="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T distribution</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7818" y="1125034"/>
            <a:ext cx="7237181" cy="5545930"/>
          </a:xfrm>
          <a:prstGeom prst="rect">
            <a:avLst/>
          </a:prstGeom>
        </p:spPr>
      </p:pic>
      <p:sp>
        <p:nvSpPr>
          <p:cNvPr id="5" name="TextBox 4"/>
          <p:cNvSpPr txBox="1"/>
          <p:nvPr/>
        </p:nvSpPr>
        <p:spPr>
          <a:xfrm>
            <a:off x="8167255" y="1125034"/>
            <a:ext cx="3138055" cy="646331"/>
          </a:xfrm>
          <a:prstGeom prst="rect">
            <a:avLst/>
          </a:prstGeom>
          <a:noFill/>
        </p:spPr>
        <p:txBody>
          <a:bodyPr wrap="square" rtlCol="0">
            <a:spAutoFit/>
          </a:bodyPr>
          <a:lstStyle/>
          <a:p>
            <a:r>
              <a:rPr lang="en-US"/>
              <a:t>Power increases dramatically for the first few samples</a:t>
            </a:r>
          </a:p>
        </p:txBody>
      </p:sp>
      <p:sp>
        <p:nvSpPr>
          <p:cNvPr id="4" name="Rectangle 3"/>
          <p:cNvSpPr/>
          <p:nvPr/>
        </p:nvSpPr>
        <p:spPr>
          <a:xfrm>
            <a:off x="5334000" y="2114550"/>
            <a:ext cx="1028700" cy="32385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2173239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One-sample t-test</a:t>
            </a:r>
          </a:p>
        </p:txBody>
      </p:sp>
      <p:sp>
        <p:nvSpPr>
          <p:cNvPr id="4" name="Rectangle 3"/>
          <p:cNvSpPr/>
          <p:nvPr/>
        </p:nvSpPr>
        <p:spPr>
          <a:xfrm>
            <a:off x="243922" y="1357113"/>
            <a:ext cx="5852078" cy="3416320"/>
          </a:xfrm>
          <a:prstGeom prst="rect">
            <a:avLst/>
          </a:prstGeom>
        </p:spPr>
        <p:txBody>
          <a:bodyPr wrap="square">
            <a:spAutoFit/>
          </a:bodyPr>
          <a:lstStyle/>
          <a:p>
            <a:r>
              <a:rPr lang="en-US" sz="2400" dirty="0"/>
              <a:t>The one sample T-test compares a sample to a hypothesis</a:t>
            </a:r>
          </a:p>
          <a:p>
            <a:endParaRPr lang="en-US" sz="2400" dirty="0"/>
          </a:p>
          <a:p>
            <a:r>
              <a:rPr lang="en-US" sz="2400" dirty="0"/>
              <a:t>Assumptions: </a:t>
            </a:r>
          </a:p>
          <a:p>
            <a:pPr marL="342900" indent="-342900">
              <a:buFont typeface="Arial" charset="0"/>
              <a:buChar char="•"/>
            </a:pPr>
            <a:r>
              <a:rPr lang="en-US" sz="2400" dirty="0"/>
              <a:t>The variable is normally distributed in the population </a:t>
            </a:r>
          </a:p>
          <a:p>
            <a:pPr marL="342900" indent="-342900">
              <a:buFont typeface="Arial" charset="0"/>
              <a:buChar char="•"/>
            </a:pPr>
            <a:endParaRPr lang="en-US" sz="2400" dirty="0"/>
          </a:p>
          <a:p>
            <a:r>
              <a:rPr lang="en-US" sz="2400" dirty="0"/>
              <a:t>Implementation</a:t>
            </a:r>
          </a:p>
          <a:p>
            <a:endParaRPr lang="en-US" sz="2400" b="1" dirty="0"/>
          </a:p>
        </p:txBody>
      </p:sp>
      <p:pic>
        <p:nvPicPr>
          <p:cNvPr id="3" name="Picture 2"/>
          <p:cNvPicPr>
            <a:picLocks noChangeAspect="1"/>
          </p:cNvPicPr>
          <p:nvPr/>
        </p:nvPicPr>
        <p:blipFill rotWithShape="1">
          <a:blip r:embed="rId2">
            <a:extLst>
              <a:ext uri="{28A0092B-C50C-407E-A947-70E740481C1C}">
                <a14:useLocalDpi xmlns:a14="http://schemas.microsoft.com/office/drawing/2010/main" val="0"/>
              </a:ext>
            </a:extLst>
          </a:blip>
          <a:srcRect t="32614"/>
          <a:stretch/>
        </p:blipFill>
        <p:spPr>
          <a:xfrm>
            <a:off x="243922" y="4825299"/>
            <a:ext cx="4927600" cy="1651700"/>
          </a:xfrm>
          <a:prstGeom prst="rect">
            <a:avLst/>
          </a:prstGeom>
        </p:spPr>
      </p:pic>
      <p:sp>
        <p:nvSpPr>
          <p:cNvPr id="5" name="Right Arrow 4"/>
          <p:cNvSpPr/>
          <p:nvPr/>
        </p:nvSpPr>
        <p:spPr>
          <a:xfrm>
            <a:off x="5444836" y="488372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410877" y="3936997"/>
            <a:ext cx="5636383" cy="2540001"/>
          </a:xfrm>
          <a:prstGeom prst="rect">
            <a:avLst/>
          </a:prstGeom>
        </p:spPr>
      </p:pic>
      <mc:AlternateContent xmlns:mc="http://schemas.openxmlformats.org/markup-compatibility/2006" xmlns:a14="http://schemas.microsoft.com/office/drawing/2010/main">
        <mc:Choice Requires="a14">
          <p:sp>
            <p:nvSpPr>
              <p:cNvPr id="8" name="TextBox 7"/>
              <p:cNvSpPr txBox="1"/>
              <p:nvPr/>
            </p:nvSpPr>
            <p:spPr>
              <a:xfrm>
                <a:off x="7523053" y="1551821"/>
                <a:ext cx="2918748" cy="1358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charset="0"/>
                        </a:rPr>
                        <m:t>𝑡</m:t>
                      </m:r>
                      <m:r>
                        <a:rPr lang="en-US" sz="4400" b="0" i="1" smtClean="0">
                          <a:latin typeface="Cambria Math" charset="0"/>
                        </a:rPr>
                        <m:t>=</m:t>
                      </m:r>
                      <m:f>
                        <m:fPr>
                          <m:ctrlPr>
                            <a:rPr lang="mr-IN" sz="4400" b="0" i="1" smtClean="0">
                              <a:latin typeface="Cambria Math" panose="02040503050406030204" pitchFamily="18" charset="0"/>
                            </a:rPr>
                          </m:ctrlPr>
                        </m:fPr>
                        <m:num>
                          <m:d>
                            <m:dPr>
                              <m:ctrlPr>
                                <a:rPr lang="mr-IN" sz="4400" b="0" i="1" smtClean="0">
                                  <a:latin typeface="Cambria Math" panose="02040503050406030204" pitchFamily="18" charset="0"/>
                                </a:rPr>
                              </m:ctrlPr>
                            </m:dPr>
                            <m:e>
                              <m:acc>
                                <m:accPr>
                                  <m:chr m:val="̅"/>
                                  <m:ctrlPr>
                                    <a:rPr lang="mr-IN" sz="4400" b="0" i="1" smtClean="0">
                                      <a:latin typeface="Cambria Math" panose="02040503050406030204" pitchFamily="18" charset="0"/>
                                    </a:rPr>
                                  </m:ctrlPr>
                                </m:accPr>
                                <m:e>
                                  <m:r>
                                    <a:rPr lang="en-US" sz="4400" b="0" i="1" smtClean="0">
                                      <a:latin typeface="Cambria Math" charset="0"/>
                                    </a:rPr>
                                    <m:t>𝑌</m:t>
                                  </m:r>
                                </m:e>
                              </m:acc>
                              <m:r>
                                <a:rPr lang="en-US" sz="4400" b="0" i="1" smtClean="0">
                                  <a:latin typeface="Cambria Math" charset="0"/>
                                </a:rPr>
                                <m:t>−</m:t>
                              </m:r>
                              <m:r>
                                <a:rPr lang="en-US" sz="4400" b="0" i="1" smtClean="0">
                                  <a:latin typeface="Cambria Math" charset="0"/>
                                  <a:ea typeface="Cambria Math" charset="0"/>
                                  <a:cs typeface="Cambria Math" charset="0"/>
                                </a:rPr>
                                <m:t>𝜇</m:t>
                              </m:r>
                            </m:e>
                          </m:d>
                        </m:num>
                        <m:den>
                          <m:r>
                            <a:rPr lang="en-US" sz="4400" b="0" i="1" smtClean="0">
                              <a:latin typeface="Cambria Math" charset="0"/>
                            </a:rPr>
                            <m:t>𝑆𝐸𝑀</m:t>
                          </m:r>
                        </m:den>
                      </m:f>
                    </m:oMath>
                  </m:oMathPara>
                </a14:m>
                <a:endParaRPr lang="en-US" sz="4400" dirty="0"/>
              </a:p>
            </p:txBody>
          </p:sp>
        </mc:Choice>
        <mc:Fallback xmlns="">
          <p:sp>
            <p:nvSpPr>
              <p:cNvPr id="8" name="TextBox 7"/>
              <p:cNvSpPr txBox="1">
                <a:spLocks noRot="1" noChangeAspect="1" noMove="1" noResize="1" noEditPoints="1" noAdjustHandles="1" noChangeArrowheads="1" noChangeShapeType="1" noTextEdit="1"/>
              </p:cNvSpPr>
              <p:nvPr/>
            </p:nvSpPr>
            <p:spPr>
              <a:xfrm>
                <a:off x="7523053" y="1551821"/>
                <a:ext cx="2918748" cy="1358000"/>
              </a:xfrm>
              <a:prstGeom prst="rect">
                <a:avLst/>
              </a:prstGeom>
              <a:blipFill rotWithShape="0">
                <a:blip r:embed="rId4"/>
                <a:stretch>
                  <a:fillRect/>
                </a:stretch>
              </a:blipFill>
            </p:spPr>
            <p:txBody>
              <a:bodyPr/>
              <a:lstStyle/>
              <a:p>
                <a:r>
                  <a:rPr lang="en-US">
                    <a:noFill/>
                  </a:rPr>
                  <a:t> </a:t>
                </a:r>
              </a:p>
            </p:txBody>
          </p:sp>
        </mc:Fallback>
      </mc:AlternateContent>
      <p:grpSp>
        <p:nvGrpSpPr>
          <p:cNvPr id="12" name="Group 11"/>
          <p:cNvGrpSpPr/>
          <p:nvPr/>
        </p:nvGrpSpPr>
        <p:grpSpPr>
          <a:xfrm>
            <a:off x="2895600" y="3936997"/>
            <a:ext cx="2602819" cy="706917"/>
            <a:chOff x="2895600" y="3936997"/>
            <a:chExt cx="2602819" cy="706917"/>
          </a:xfrm>
        </p:grpSpPr>
        <p:sp>
          <p:nvSpPr>
            <p:cNvPr id="7" name="TextBox 6"/>
            <p:cNvSpPr txBox="1"/>
            <p:nvPr/>
          </p:nvSpPr>
          <p:spPr>
            <a:xfrm>
              <a:off x="3169961" y="3936997"/>
              <a:ext cx="2328458" cy="369332"/>
            </a:xfrm>
            <a:prstGeom prst="rect">
              <a:avLst/>
            </a:prstGeom>
            <a:noFill/>
          </p:spPr>
          <p:txBody>
            <a:bodyPr wrap="none" rtlCol="0">
              <a:spAutoFit/>
            </a:bodyPr>
            <a:lstStyle/>
            <a:p>
              <a:r>
                <a:rPr lang="en-US" dirty="0"/>
                <a:t>But this is </a:t>
              </a:r>
              <a:r>
                <a:rPr lang="en-US"/>
                <a:t>a proportion</a:t>
              </a:r>
              <a:endParaRPr lang="en-US" dirty="0"/>
            </a:p>
          </p:txBody>
        </p:sp>
        <p:cxnSp>
          <p:nvCxnSpPr>
            <p:cNvPr id="11" name="Straight Arrow Connector 10"/>
            <p:cNvCxnSpPr/>
            <p:nvPr/>
          </p:nvCxnSpPr>
          <p:spPr>
            <a:xfrm flipH="1">
              <a:off x="2895600" y="4343400"/>
              <a:ext cx="1390650" cy="30051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330942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par>
                          <p:cTn id="23" fill="hold">
                            <p:stCondLst>
                              <p:cond delay="0"/>
                            </p:stCondLst>
                            <p:childTnLst>
                              <p:par>
                                <p:cTn id="24" presetID="1" presetClass="entr" presetSubtype="0"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One-sample t-test</a:t>
            </a:r>
          </a:p>
        </p:txBody>
      </p:sp>
      <p:sp>
        <p:nvSpPr>
          <p:cNvPr id="4" name="Rectangle 3"/>
          <p:cNvSpPr/>
          <p:nvPr/>
        </p:nvSpPr>
        <p:spPr>
          <a:xfrm>
            <a:off x="540572" y="1792944"/>
            <a:ext cx="5852078" cy="1569660"/>
          </a:xfrm>
          <a:prstGeom prst="rect">
            <a:avLst/>
          </a:prstGeom>
        </p:spPr>
        <p:txBody>
          <a:bodyPr wrap="square">
            <a:spAutoFit/>
          </a:bodyPr>
          <a:lstStyle/>
          <a:p>
            <a:r>
              <a:rPr lang="en-US" sz="2400" dirty="0"/>
              <a:t>Arcsine is the standard transformation for proportion data. Lets see how our answer changes.</a:t>
            </a:r>
          </a:p>
          <a:p>
            <a:endParaRPr lang="en-US" sz="2400" b="1" dirty="0"/>
          </a:p>
        </p:txBody>
      </p:sp>
      <p:sp>
        <p:nvSpPr>
          <p:cNvPr id="5" name="Right Arrow 4"/>
          <p:cNvSpPr/>
          <p:nvPr/>
        </p:nvSpPr>
        <p:spPr>
          <a:xfrm>
            <a:off x="5444836" y="4883727"/>
            <a:ext cx="768927" cy="56110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8" name="TextBox 7"/>
              <p:cNvSpPr txBox="1"/>
              <p:nvPr/>
            </p:nvSpPr>
            <p:spPr>
              <a:xfrm>
                <a:off x="7523053" y="1551821"/>
                <a:ext cx="2918748" cy="13580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charset="0"/>
                        </a:rPr>
                        <m:t>𝑡</m:t>
                      </m:r>
                      <m:r>
                        <a:rPr lang="en-US" sz="4400" b="0" i="1" smtClean="0">
                          <a:latin typeface="Cambria Math" charset="0"/>
                        </a:rPr>
                        <m:t>=</m:t>
                      </m:r>
                      <m:f>
                        <m:fPr>
                          <m:ctrlPr>
                            <a:rPr lang="mr-IN" sz="4400" b="0" i="1" smtClean="0">
                              <a:latin typeface="Cambria Math" panose="02040503050406030204" pitchFamily="18" charset="0"/>
                            </a:rPr>
                          </m:ctrlPr>
                        </m:fPr>
                        <m:num>
                          <m:d>
                            <m:dPr>
                              <m:ctrlPr>
                                <a:rPr lang="mr-IN" sz="4400" b="0" i="1" smtClean="0">
                                  <a:latin typeface="Cambria Math" panose="02040503050406030204" pitchFamily="18" charset="0"/>
                                </a:rPr>
                              </m:ctrlPr>
                            </m:dPr>
                            <m:e>
                              <m:acc>
                                <m:accPr>
                                  <m:chr m:val="̅"/>
                                  <m:ctrlPr>
                                    <a:rPr lang="mr-IN" sz="4400" b="0" i="1" smtClean="0">
                                      <a:latin typeface="Cambria Math" panose="02040503050406030204" pitchFamily="18" charset="0"/>
                                    </a:rPr>
                                  </m:ctrlPr>
                                </m:accPr>
                                <m:e>
                                  <m:r>
                                    <a:rPr lang="en-US" sz="4400" b="0" i="1" smtClean="0">
                                      <a:latin typeface="Cambria Math" charset="0"/>
                                    </a:rPr>
                                    <m:t>𝑌</m:t>
                                  </m:r>
                                </m:e>
                              </m:acc>
                              <m:r>
                                <a:rPr lang="en-US" sz="4400" b="0" i="1" smtClean="0">
                                  <a:latin typeface="Cambria Math" charset="0"/>
                                </a:rPr>
                                <m:t>−</m:t>
                              </m:r>
                              <m:r>
                                <a:rPr lang="en-US" sz="4400" b="0" i="1" smtClean="0">
                                  <a:latin typeface="Cambria Math" charset="0"/>
                                  <a:ea typeface="Cambria Math" charset="0"/>
                                  <a:cs typeface="Cambria Math" charset="0"/>
                                </a:rPr>
                                <m:t>𝜇</m:t>
                              </m:r>
                            </m:e>
                          </m:d>
                        </m:num>
                        <m:den>
                          <m:r>
                            <a:rPr lang="en-US" sz="4400" b="0" i="1" smtClean="0">
                              <a:latin typeface="Cambria Math" charset="0"/>
                            </a:rPr>
                            <m:t>𝑆𝐸𝑀</m:t>
                          </m:r>
                        </m:den>
                      </m:f>
                    </m:oMath>
                  </m:oMathPara>
                </a14:m>
                <a:endParaRPr lang="en-US" sz="4400" dirty="0"/>
              </a:p>
            </p:txBody>
          </p:sp>
        </mc:Choice>
        <mc:Fallback xmlns="">
          <p:sp>
            <p:nvSpPr>
              <p:cNvPr id="8" name="TextBox 7"/>
              <p:cNvSpPr txBox="1">
                <a:spLocks noRot="1" noChangeAspect="1" noMove="1" noResize="1" noEditPoints="1" noAdjustHandles="1" noChangeArrowheads="1" noChangeShapeType="1" noTextEdit="1"/>
              </p:cNvSpPr>
              <p:nvPr/>
            </p:nvSpPr>
            <p:spPr>
              <a:xfrm>
                <a:off x="7523053" y="1551821"/>
                <a:ext cx="2918748" cy="1358000"/>
              </a:xfrm>
              <a:prstGeom prst="rect">
                <a:avLst/>
              </a:prstGeom>
              <a:blipFill rotWithShape="0">
                <a:blip r:embed="rId4"/>
                <a:stretch>
                  <a:fillRect/>
                </a:stretch>
              </a:blipFill>
            </p:spPr>
            <p:txBody>
              <a:bodyPr/>
              <a:lstStyle/>
              <a:p>
                <a:r>
                  <a:rPr lang="en-US">
                    <a:noFill/>
                  </a:rPr>
                  <a:t> </a:t>
                </a:r>
              </a:p>
            </p:txBody>
          </p:sp>
        </mc:Fallback>
      </mc:AlternateContent>
      <p:pic>
        <p:nvPicPr>
          <p:cNvPr id="11" name="Picture 10"/>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40572" y="4311419"/>
            <a:ext cx="4717228" cy="1478065"/>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92650" y="3962060"/>
            <a:ext cx="5526140" cy="2176782"/>
          </a:xfrm>
          <a:prstGeom prst="rect">
            <a:avLst/>
          </a:prstGeom>
        </p:spPr>
      </p:pic>
      <p:sp>
        <p:nvSpPr>
          <p:cNvPr id="13" name="Rectangle 12"/>
          <p:cNvSpPr/>
          <p:nvPr/>
        </p:nvSpPr>
        <p:spPr>
          <a:xfrm>
            <a:off x="6400799" y="5221431"/>
            <a:ext cx="1905001" cy="280555"/>
          </a:xfrm>
          <a:prstGeom prst="rect">
            <a:avLst/>
          </a:prstGeom>
          <a:solidFill>
            <a:srgbClr val="FFFF0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45510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par>
                          <p:cTn id="11" fill="hold">
                            <p:stCondLst>
                              <p:cond delay="0"/>
                            </p:stCondLst>
                            <p:childTnLst>
                              <p:par>
                                <p:cTn id="12" presetID="1" presetClass="entr" presetSubtype="0" fill="hold" nodeType="afterEffect">
                                  <p:stCondLst>
                                    <p:cond delay="0"/>
                                  </p:stCondLst>
                                  <p:childTnLst>
                                    <p:set>
                                      <p:cBhvr>
                                        <p:cTn id="13" dur="1" fill="hold">
                                          <p:stCondLst>
                                            <p:cond delay="0"/>
                                          </p:stCondLst>
                                        </p:cTn>
                                        <p:tgtEl>
                                          <p:spTgt spid="12"/>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3"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12192000" cy="935915"/>
          </a:xfrm>
          <a:solidFill>
            <a:schemeClr val="tx1"/>
          </a:solidFill>
        </p:spPr>
        <p:txBody>
          <a:bodyPr>
            <a:normAutofit/>
          </a:bodyPr>
          <a:lstStyle/>
          <a:p>
            <a:pPr algn="ctr"/>
            <a:r>
              <a:rPr lang="en-US" b="1" dirty="0">
                <a:solidFill>
                  <a:schemeClr val="bg1"/>
                </a:solidFill>
              </a:rPr>
              <a:t>If you transform don’t forget to back transform</a:t>
            </a:r>
          </a:p>
        </p:txBody>
      </p:sp>
      <p:pic>
        <p:nvPicPr>
          <p:cNvPr id="12" name="Picture 1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8550" y="1237910"/>
            <a:ext cx="5526140" cy="2176782"/>
          </a:xfrm>
          <a:prstGeom prst="rect">
            <a:avLst/>
          </a:prstGeom>
        </p:spPr>
      </p:pic>
      <p:sp>
        <p:nvSpPr>
          <p:cNvPr id="13" name="Rectangle 12"/>
          <p:cNvSpPr/>
          <p:nvPr/>
        </p:nvSpPr>
        <p:spPr>
          <a:xfrm>
            <a:off x="266699" y="2497281"/>
            <a:ext cx="1905001" cy="280555"/>
          </a:xfrm>
          <a:prstGeom prst="rect">
            <a:avLst/>
          </a:prstGeom>
          <a:solidFill>
            <a:srgbClr val="FFFF00">
              <a:alpha val="36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2976" y="1237910"/>
            <a:ext cx="5485323" cy="1752940"/>
          </a:xfrm>
          <a:prstGeom prst="rect">
            <a:avLst/>
          </a:prstGeom>
        </p:spPr>
      </p:pic>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12976" y="2990850"/>
            <a:ext cx="3345374" cy="392474"/>
          </a:xfrm>
          <a:prstGeom prst="rect">
            <a:avLst/>
          </a:prstGeom>
        </p:spPr>
      </p:pic>
    </p:spTree>
    <p:extLst>
      <p:ext uri="{BB962C8B-B14F-4D97-AF65-F5344CB8AC3E}">
        <p14:creationId xmlns:p14="http://schemas.microsoft.com/office/powerpoint/2010/main" val="16046017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6744</TotalTime>
  <Words>1398</Words>
  <Application>Microsoft Macintosh PowerPoint</Application>
  <PresentationFormat>Widescreen</PresentationFormat>
  <Paragraphs>206</Paragraphs>
  <Slides>33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33</vt:i4>
      </vt:variant>
    </vt:vector>
  </HeadingPairs>
  <TitlesOfParts>
    <vt:vector size="39" baseType="lpstr">
      <vt:lpstr>Arial</vt:lpstr>
      <vt:lpstr>Calibri</vt:lpstr>
      <vt:lpstr>Calibri Light</vt:lpstr>
      <vt:lpstr>Cambria Math</vt:lpstr>
      <vt:lpstr>Mangal</vt:lpstr>
      <vt:lpstr>Office Theme</vt:lpstr>
      <vt:lpstr>Continuous Variables Biology 683  Lecture 5   Heath Blackmon</vt:lpstr>
      <vt:lpstr>Last week</vt:lpstr>
      <vt:lpstr>Today</vt:lpstr>
      <vt:lpstr>Continuous Data (more or less)</vt:lpstr>
      <vt:lpstr>t tests</vt:lpstr>
      <vt:lpstr>T distribution</vt:lpstr>
      <vt:lpstr>One-sample t-test</vt:lpstr>
      <vt:lpstr>One-sample t-test</vt:lpstr>
      <vt:lpstr>If you transform don’t forget to back transform</vt:lpstr>
      <vt:lpstr>Two-sample t-test</vt:lpstr>
      <vt:lpstr>Paired-sample t-test</vt:lpstr>
      <vt:lpstr>Confidence Intervals and t-tests </vt:lpstr>
      <vt:lpstr>Comparing variances</vt:lpstr>
      <vt:lpstr>Levene’s test</vt:lpstr>
      <vt:lpstr>Levene’s test</vt:lpstr>
      <vt:lpstr>Assumptions</vt:lpstr>
      <vt:lpstr>Assumptions</vt:lpstr>
      <vt:lpstr>histograms</vt:lpstr>
      <vt:lpstr>histograms</vt:lpstr>
      <vt:lpstr>qqplots</vt:lpstr>
      <vt:lpstr>Data really isn’t close to normal</vt:lpstr>
      <vt:lpstr>Transformations</vt:lpstr>
      <vt:lpstr>Don’t P-hack</vt:lpstr>
      <vt:lpstr>Non-parametric tests</vt:lpstr>
      <vt:lpstr>Mann-Whitney / Wilcoxon Rank</vt:lpstr>
      <vt:lpstr>Doing a Mann-Whitney / Wilcoxon Rank in R</vt:lpstr>
      <vt:lpstr>Sign test</vt:lpstr>
      <vt:lpstr>Doing sign test in R</vt:lpstr>
      <vt:lpstr>Permutation test</vt:lpstr>
      <vt:lpstr>Permutation test</vt:lpstr>
      <vt:lpstr>Permutation test</vt:lpstr>
      <vt:lpstr>Permutation test (vers. 2)</vt:lpstr>
      <vt:lpstr>For Thursday</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and Bayes Theorem Biology 683  Lecture 3   Heath Blackmon</dc:title>
  <dc:creator>Heath Blackmon</dc:creator>
  <cp:lastModifiedBy>Heath Blackmon</cp:lastModifiedBy>
  <cp:revision>86</cp:revision>
  <cp:lastPrinted>2020-02-11T15:00:44Z</cp:lastPrinted>
  <dcterms:created xsi:type="dcterms:W3CDTF">2018-01-03T17:15:04Z</dcterms:created>
  <dcterms:modified xsi:type="dcterms:W3CDTF">2020-02-11T19:30:09Z</dcterms:modified>
</cp:coreProperties>
</file>